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Google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GoogleSans-boldItalic.fntdata"/><Relationship Id="rId9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GoogleSans-regular.fntdata"/><Relationship Id="rId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xmlns:a="http://schemas.openxmlformats.org/drawingml/2006/main"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t/>
            </a:r>
            <a:endParaRPr xmlns:a="http://schemas.openxmlformats.org/drawingml/2006/main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187400" y="488225"/>
            <a:ext cx="6769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b="1" lang="en" sz="1600">
                <a:latin typeface="Google Sans"/>
                <a:ea typeface="Google Sans"/>
                <a:cs typeface="Google Sans"/>
                <a:sym typeface="Google Sans"/>
              </a:rPr>
              <a:t>Sample attack tree</a:t>
            </a:r>
            <a:endParaRPr xmlns:a="http://schemas.openxmlformats.org/drawingml/2006/main"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87400" y="1113925"/>
            <a:ext cx="676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b="1" lang="en">
                <a:latin typeface="Google Sans"/>
                <a:ea typeface="Google Sans"/>
                <a:cs typeface="Google Sans"/>
                <a:sym typeface="Google Sans"/>
              </a:rPr>
              <a:t>Note: </a:t>
            </a:r>
            <a:r xmlns:a="http://schemas.openxmlformats.org/drawingml/2006/main">
              <a:rPr lang="en">
                <a:latin typeface="Google Sans"/>
                <a:ea typeface="Google Sans"/>
                <a:cs typeface="Google Sans"/>
                <a:sym typeface="Google Sans"/>
              </a:rPr>
              <a:t>Applications like this normally have large, complex attack trees with many branches.</a:t>
            </a:r>
            <a:endParaRPr xmlns:a="http://schemas.openxmlformats.org/drawingml/2006/main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6" name="Google Shape;56;p13"/>
          <p:cNvCxnSpPr>
            <a:stCxn id="57" idx="0"/>
            <a:endCxn id="58" idx="2"/>
          </p:cNvCxnSpPr>
          <p:nvPr/>
        </p:nvCxnSpPr>
        <p:spPr>
          <a:xfrm rot="-5400000">
            <a:off x="3792500" y="2070700"/>
            <a:ext cx="572100" cy="986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9" name="Google Shape;59;p13"/>
          <p:cNvCxnSpPr>
            <a:stCxn id="60" idx="0"/>
            <a:endCxn id="57" idx="2"/>
          </p:cNvCxnSpPr>
          <p:nvPr/>
        </p:nvCxnSpPr>
        <p:spPr>
          <a:xfrm rot="-5400000">
            <a:off x="3434300" y="3354875"/>
            <a:ext cx="302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3"/>
          <p:cNvSpPr txBox="1"/>
          <p:nvPr/>
        </p:nvSpPr>
        <p:spPr>
          <a:xfrm>
            <a:off x="3801750" y="1924125"/>
            <a:ext cx="15405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User data</a:t>
            </a:r>
            <a:endParaRPr xmlns:a="http://schemas.openxmlformats.org/drawingml/2006/main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816150" y="2850100"/>
            <a:ext cx="15381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 xmlns:a="http://schemas.openxmlformats.org/drawingml/2006/main"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SQL injection</a:t>
            </a:r>
            <a:endParaRPr xmlns:a="http://schemas.openxmlformats.org/drawingml/2006/main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816150" y="3506375"/>
            <a:ext cx="15381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Lack of prepared statements</a:t>
            </a:r>
            <a:endParaRPr xmlns:a="http://schemas.openxmlformats.org/drawingml/2006/main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1" name="Google Shape;61;p13"/>
          <p:cNvCxnSpPr>
            <a:stCxn id="62" idx="2"/>
            <a:endCxn id="63" idx="0"/>
          </p:cNvCxnSpPr>
          <p:nvPr/>
        </p:nvCxnSpPr>
        <p:spPr>
          <a:xfrm flipH="1" rot="-5400000">
            <a:off x="5432100" y="3355000"/>
            <a:ext cx="302400" cy="600"/>
          </a:xfrm>
          <a:prstGeom prst="bentConnector3">
            <a:avLst>
              <a:gd fmla="val 49979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4813950" y="2850100"/>
            <a:ext cx="1538100" cy="35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Session hijacking</a:t>
            </a:r>
            <a:endParaRPr xmlns:a="http://schemas.openxmlformats.org/drawingml/2006/main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813950" y="3506375"/>
            <a:ext cx="1538100" cy="523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xmlns:a="http://schemas.openxmlformats.org/drawingml/2006/main"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 xmlns:a="http://schemas.openxmlformats.org/drawingml/2006/main"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Weak login credentials</a:t>
            </a:r>
            <a:endParaRPr xmlns:a="http://schemas.openxmlformats.org/drawingml/2006/main"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64" name="Google Shape;64;p13"/>
          <p:cNvCxnSpPr>
            <a:stCxn id="62" idx="0"/>
            <a:endCxn id="58" idx="2"/>
          </p:cNvCxnSpPr>
          <p:nvPr/>
        </p:nvCxnSpPr>
        <p:spPr>
          <a:xfrm flipH="1" rot="5400000">
            <a:off x="4791450" y="2058550"/>
            <a:ext cx="572100" cy="1011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