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
      <p:font typeface="Google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GoogleSans-bold.fntdata"/><Relationship Id="rId12" Type="http://schemas.openxmlformats.org/officeDocument/2006/relationships/font" Target="fonts/Google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GoogleSans-boldItalic.fntdata"/><Relationship Id="rId14" Type="http://schemas.openxmlformats.org/officeDocument/2006/relationships/font" Target="fonts/Google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25500" y="1483476"/>
            <a:ext cx="8378700" cy="603900"/>
          </a:xfrm>
          <a:prstGeom prst="rect">
            <a:avLst/>
          </a:prstGeom>
        </p:spPr>
        <p:txBody>
          <a:bodyPr anchorCtr="0" anchor="t" bIns="91425" lIns="0" spcFirstLastPara="1" rIns="91425" wrap="square" tIns="91425">
            <a:noAutofit/>
          </a:bodyPr>
          <a:lstStyle/>
          <a:p>
            <a:pPr indent="0" lvl="0" marL="0" rtl="0" algn="l">
              <a:lnSpc>
                <a:spcPct val="95000"/>
              </a:lnSpc>
              <a:spcBef>
                <a:spcPts val="0"/>
              </a:spcBef>
              <a:spcAft>
                <a:spcPts val="0"/>
              </a:spcAft>
              <a:buSzPts val="605"/>
              <a:buNone/>
            </a:pPr>
            <a:r>
              <a:rPr lang="en" sz="2000">
                <a:solidFill>
                  <a:srgbClr val="3D85C6"/>
                </a:solidFill>
                <a:latin typeface="Google Sans"/>
                <a:ea typeface="Google Sans"/>
                <a:cs typeface="Google Sans"/>
                <a:sym typeface="Google Sans"/>
              </a:rPr>
              <a:t>Se ha informado de que este hash de archivo es malicioso? </a:t>
            </a:r>
            <a:endParaRPr sz="190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268350" y="2402275"/>
            <a:ext cx="8493000" cy="14160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sz="2000">
                <a:solidFill>
                  <a:srgbClr val="252525"/>
                </a:solidFill>
                <a:latin typeface="Roboto"/>
                <a:ea typeface="Roboto"/>
                <a:cs typeface="Roboto"/>
                <a:sym typeface="Roboto"/>
              </a:rPr>
              <a:t>Si, más de 50 proveedores han informado de que el hash del archivo es malicioso. Tras una investigación más exhaustiva, se ha descubierto que este hash del archivo es el malware Flagpro, que ha sido utilizado habitualmente por el actor de amenazas avanzadas BlackTech</a:t>
            </a:r>
            <a:r>
              <a:rPr lang="en">
                <a:solidFill>
                  <a:srgbClr val="252525"/>
                </a:solidFill>
                <a:latin typeface="Roboto"/>
                <a:ea typeface="Roboto"/>
                <a:cs typeface="Roboto"/>
                <a:sym typeface="Roboto"/>
              </a:rPr>
              <a:t>.</a:t>
            </a:r>
            <a:endParaRPr>
              <a:solidFill>
                <a:srgbClr val="434343"/>
              </a:solidFill>
            </a:endParaRPr>
          </a:p>
        </p:txBody>
      </p:sp>
      <p:sp>
        <p:nvSpPr>
          <p:cNvPr id="56" name="Google Shape;56;p13"/>
          <p:cNvSpPr txBox="1"/>
          <p:nvPr>
            <p:ph idx="1" type="body"/>
          </p:nvPr>
        </p:nvSpPr>
        <p:spPr>
          <a:xfrm>
            <a:off x="237550" y="231375"/>
            <a:ext cx="8551500" cy="928500"/>
          </a:xfrm>
          <a:prstGeom prst="rect">
            <a:avLst/>
          </a:prstGeom>
        </p:spPr>
        <p:txBody>
          <a:bodyPr anchorCtr="0" anchor="t" bIns="91425" lIns="114300"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600">
                <a:solidFill>
                  <a:srgbClr val="3D85C6"/>
                </a:solidFill>
                <a:latin typeface="Google Sans"/>
                <a:ea typeface="Google Sans"/>
                <a:cs typeface="Google Sans"/>
                <a:sym typeface="Google Sans"/>
              </a:rPr>
              <a:t> </a:t>
            </a:r>
            <a:r>
              <a:rPr lang="en" sz="1600">
                <a:solidFill>
                  <a:srgbClr val="3D85C6"/>
                </a:solidFill>
                <a:latin typeface="Google Sans"/>
                <a:ea typeface="Google Sans"/>
                <a:cs typeface="Google Sans"/>
                <a:sym typeface="Google Sans"/>
              </a:rPr>
              <a:t>Indicadores</a:t>
            </a:r>
            <a:r>
              <a:rPr lang="en" sz="1600">
                <a:solidFill>
                  <a:srgbClr val="3D85C6"/>
                </a:solidFill>
                <a:latin typeface="Google Sans"/>
                <a:ea typeface="Google Sans"/>
                <a:cs typeface="Google Sans"/>
                <a:sym typeface="Google Sans"/>
              </a:rPr>
              <a:t> IOC 2024-12-16 #1</a:t>
            </a:r>
            <a:endParaRPr sz="1600">
              <a:solidFill>
                <a:srgbClr val="3D85C6"/>
              </a:solidFill>
              <a:latin typeface="Google Sans"/>
              <a:ea typeface="Google Sans"/>
              <a:cs typeface="Google Sans"/>
              <a:sym typeface="Google Sans"/>
            </a:endParaRPr>
          </a:p>
          <a:p>
            <a:pPr indent="0" lvl="0" marL="0" marR="0" rtl="0" algn="l">
              <a:lnSpc>
                <a:spcPct val="100000"/>
              </a:lnSpc>
              <a:spcBef>
                <a:spcPts val="500"/>
              </a:spcBef>
              <a:spcAft>
                <a:spcPts val="0"/>
              </a:spcAft>
              <a:buSzPts val="1100"/>
              <a:buNone/>
            </a:pPr>
            <a:r>
              <a:rPr lang="en" sz="1600">
                <a:solidFill>
                  <a:srgbClr val="3D85C6"/>
                </a:solidFill>
                <a:latin typeface="Google Sans"/>
                <a:ea typeface="Google Sans"/>
                <a:cs typeface="Google Sans"/>
                <a:sym typeface="Google Sans"/>
              </a:rPr>
              <a:t>Globe Sistemas - Av. Libertador Jardin America</a:t>
            </a:r>
            <a:endParaRPr b="1">
              <a:solidFill>
                <a:srgbClr val="252525"/>
              </a:solidFill>
              <a:latin typeface="Google Sans"/>
              <a:ea typeface="Google Sans"/>
              <a:cs typeface="Google Sans"/>
              <a:sym typeface="Google Sans"/>
            </a:endParaRPr>
          </a:p>
          <a:p>
            <a:pPr indent="0" lvl="0" marL="0" rtl="0" algn="l">
              <a:lnSpc>
                <a:spcPct val="95000"/>
              </a:lnSpc>
              <a:spcBef>
                <a:spcPts val="5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grpSp>
        <p:nvGrpSpPr>
          <p:cNvPr id="61" name="Google Shape;61;p14"/>
          <p:cNvGrpSpPr/>
          <p:nvPr/>
        </p:nvGrpSpPr>
        <p:grpSpPr>
          <a:xfrm>
            <a:off x="193750" y="150899"/>
            <a:ext cx="5420109" cy="4845641"/>
            <a:chOff x="52400" y="399200"/>
            <a:chExt cx="5417400" cy="4685400"/>
          </a:xfrm>
        </p:grpSpPr>
        <p:sp>
          <p:nvSpPr>
            <p:cNvPr id="62" name="Google Shape;62;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7" name="Google Shape;67;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8" name="Google Shape;68;p14"/>
          <p:cNvSpPr txBox="1"/>
          <p:nvPr/>
        </p:nvSpPr>
        <p:spPr>
          <a:xfrm>
            <a:off x="2566753" y="631349"/>
            <a:ext cx="805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2082052" y="1370975"/>
            <a:ext cx="1695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Herramientas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34248" y="2110595"/>
            <a:ext cx="19923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 / host artefactos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2121199" y="2963325"/>
            <a:ext cx="1524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Dominios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744675" y="3621750"/>
            <a:ext cx="21819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Direcciones IP</a:t>
            </a:r>
            <a:endParaRPr b="1" sz="1700">
              <a:solidFill>
                <a:schemeClr val="lt1"/>
              </a:solidFill>
              <a:latin typeface="Google Sans"/>
              <a:ea typeface="Google Sans"/>
              <a:cs typeface="Google Sans"/>
              <a:sym typeface="Google Sans"/>
            </a:endParaRPr>
          </a:p>
        </p:txBody>
      </p:sp>
      <p:sp>
        <p:nvSpPr>
          <p:cNvPr id="73" name="Google Shape;73;p14"/>
          <p:cNvSpPr txBox="1"/>
          <p:nvPr/>
        </p:nvSpPr>
        <p:spPr>
          <a:xfrm>
            <a:off x="1934250" y="4347850"/>
            <a:ext cx="1843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Valores Hash</a:t>
            </a:r>
            <a:endParaRPr b="1" sz="1700">
              <a:solidFill>
                <a:schemeClr val="lt1"/>
              </a:solidFill>
              <a:latin typeface="Google Sans"/>
              <a:ea typeface="Google Sans"/>
              <a:cs typeface="Google Sans"/>
              <a:sym typeface="Google Sans"/>
            </a:endParaRPr>
          </a:p>
        </p:txBody>
      </p:sp>
      <p:cxnSp>
        <p:nvCxnSpPr>
          <p:cNvPr id="74" name="Google Shape;74;p14"/>
          <p:cNvCxnSpPr/>
          <p:nvPr/>
        </p:nvCxnSpPr>
        <p:spPr>
          <a:xfrm>
            <a:off x="3296525" y="861557"/>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5" name="Google Shape;75;p14"/>
          <p:cNvSpPr/>
          <p:nvPr/>
        </p:nvSpPr>
        <p:spPr>
          <a:xfrm>
            <a:off x="4992005" y="590549"/>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Comando y Control</a:t>
            </a:r>
            <a:endParaRPr sz="1100">
              <a:solidFill>
                <a:schemeClr val="dk1"/>
              </a:solidFill>
              <a:latin typeface="Google Sans"/>
              <a:ea typeface="Google Sans"/>
              <a:cs typeface="Google Sans"/>
              <a:sym typeface="Google Sans"/>
            </a:endParaRPr>
          </a:p>
        </p:txBody>
      </p:sp>
      <p:cxnSp>
        <p:nvCxnSpPr>
          <p:cNvPr id="76" name="Google Shape;76;p14"/>
          <p:cNvCxnSpPr>
            <a:endCxn id="77" idx="1"/>
          </p:cNvCxnSpPr>
          <p:nvPr/>
        </p:nvCxnSpPr>
        <p:spPr>
          <a:xfrm>
            <a:off x="3721676" y="1601222"/>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7" name="Google Shape;77;p14"/>
          <p:cNvSpPr/>
          <p:nvPr/>
        </p:nvSpPr>
        <p:spPr>
          <a:xfrm>
            <a:off x="5417276" y="1330172"/>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Captura de Entradas</a:t>
            </a:r>
            <a:endParaRPr sz="1100">
              <a:solidFill>
                <a:schemeClr val="dk1"/>
              </a:solidFill>
              <a:latin typeface="Roboto"/>
              <a:ea typeface="Roboto"/>
              <a:cs typeface="Roboto"/>
              <a:sym typeface="Roboto"/>
            </a:endParaRPr>
          </a:p>
        </p:txBody>
      </p:sp>
      <p:cxnSp>
        <p:nvCxnSpPr>
          <p:cNvPr id="78" name="Google Shape;78;p14"/>
          <p:cNvCxnSpPr>
            <a:endCxn id="79" idx="1"/>
          </p:cNvCxnSpPr>
          <p:nvPr/>
        </p:nvCxnSpPr>
        <p:spPr>
          <a:xfrm>
            <a:off x="4129663" y="2397130"/>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9" name="Google Shape;79;p14"/>
          <p:cNvSpPr/>
          <p:nvPr/>
        </p:nvSpPr>
        <p:spPr>
          <a:xfrm>
            <a:off x="5825263" y="2126080"/>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Solicitudes HTTP</a:t>
            </a:r>
            <a:endParaRPr sz="1100">
              <a:solidFill>
                <a:schemeClr val="dk1"/>
              </a:solidFill>
              <a:latin typeface="Roboto"/>
              <a:ea typeface="Roboto"/>
              <a:cs typeface="Roboto"/>
              <a:sym typeface="Roboto"/>
            </a:endParaRPr>
          </a:p>
        </p:txBody>
      </p:sp>
      <p:cxnSp>
        <p:nvCxnSpPr>
          <p:cNvPr id="80" name="Google Shape;80;p14"/>
          <p:cNvCxnSpPr>
            <a:endCxn id="81" idx="1"/>
          </p:cNvCxnSpPr>
          <p:nvPr/>
        </p:nvCxnSpPr>
        <p:spPr>
          <a:xfrm>
            <a:off x="4569416" y="3124563"/>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1" name="Google Shape;81;p14"/>
          <p:cNvSpPr/>
          <p:nvPr/>
        </p:nvSpPr>
        <p:spPr>
          <a:xfrm>
            <a:off x="6265016" y="2853513"/>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http://org.misecure.com/index.html</a:t>
            </a:r>
            <a:endParaRPr sz="1100">
              <a:solidFill>
                <a:schemeClr val="dk1"/>
              </a:solidFill>
              <a:latin typeface="Roboto"/>
              <a:ea typeface="Roboto"/>
              <a:cs typeface="Roboto"/>
              <a:sym typeface="Roboto"/>
            </a:endParaRPr>
          </a:p>
        </p:txBody>
      </p:sp>
      <p:cxnSp>
        <p:nvCxnSpPr>
          <p:cNvPr id="82" name="Google Shape;82;p14"/>
          <p:cNvCxnSpPr>
            <a:endCxn id="83" idx="1"/>
          </p:cNvCxnSpPr>
          <p:nvPr/>
        </p:nvCxnSpPr>
        <p:spPr>
          <a:xfrm>
            <a:off x="4978954" y="3851995"/>
            <a:ext cx="16956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3" name="Google Shape;83;p14"/>
          <p:cNvSpPr/>
          <p:nvPr/>
        </p:nvSpPr>
        <p:spPr>
          <a:xfrm>
            <a:off x="6674554" y="3580945"/>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104.115.151.81</a:t>
            </a:r>
            <a:endParaRPr sz="1100">
              <a:solidFill>
                <a:schemeClr val="dk1"/>
              </a:solidFill>
              <a:latin typeface="Roboto"/>
              <a:ea typeface="Roboto"/>
              <a:cs typeface="Roboto"/>
              <a:sym typeface="Roboto"/>
            </a:endParaRPr>
          </a:p>
        </p:txBody>
      </p:sp>
      <p:cxnSp>
        <p:nvCxnSpPr>
          <p:cNvPr id="84" name="Google Shape;84;p14"/>
          <p:cNvCxnSpPr/>
          <p:nvPr/>
        </p:nvCxnSpPr>
        <p:spPr>
          <a:xfrm>
            <a:off x="5354897" y="4578054"/>
            <a:ext cx="16062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5" name="Google Shape;85;p14"/>
          <p:cNvSpPr/>
          <p:nvPr/>
        </p:nvSpPr>
        <p:spPr>
          <a:xfrm>
            <a:off x="6960936" y="4307046"/>
            <a:ext cx="2021400" cy="543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287d612e29b71c90aa54947313810a25 (MD5)</a:t>
            </a:r>
            <a:endParaRPr sz="11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