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1" r:id="rId4"/>
    <p:sldId id="272" r:id="rId5"/>
    <p:sldId id="273" r:id="rId6"/>
    <p:sldId id="274" r:id="rId7"/>
    <p:sldId id="275" r:id="rId8"/>
    <p:sldId id="280" r:id="rId9"/>
    <p:sldId id="279" r:id="rId10"/>
    <p:sldId id="277" r:id="rId11"/>
    <p:sldId id="283" r:id="rId12"/>
    <p:sldId id="278" r:id="rId13"/>
    <p:sldId id="281" r:id="rId14"/>
    <p:sldId id="28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1651" autoAdjust="0"/>
    <p:restoredTop sz="94660"/>
  </p:normalViewPr>
  <p:slideViewPr>
    <p:cSldViewPr snapToGrid="0">
      <p:cViewPr>
        <p:scale>
          <a:sx n="75" d="100"/>
          <a:sy n="75" d="100"/>
        </p:scale>
        <p:origin x="-2112" y="-9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359BCF1-02F5-46BC-A774-E0FB061C8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FDD6DC06-BA81-4EEA-B489-D5F758FF6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A6733AE3-5D1E-4C81-99AD-A5F7EBD1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28/03/2018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F7629FA4-9D6B-48FF-BF9B-FC673CDF9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EB018C90-5C7F-4BD8-BB69-4F0D9DC3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7861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2A03BA2-9E25-4A16-AD03-A4475E43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94BE3242-9C68-435B-A3C3-E5ED2E673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DAC2C9F-2B48-4156-A5AC-8BA82BD8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28/03/2018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F1C30D75-044A-4C3B-B031-764BC616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9533DF2C-917D-4CC5-8110-0DFF850F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2973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7A89A2C3-660F-4E01-B4FF-69703C05C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AE6ACDF-4BA9-4ACE-8DA2-40C001909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62B917D-2284-4DB3-807B-E7AAEA26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28/03/2018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42A2542-D9D6-4C39-A1FE-B3999B5C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226CF0B-1B3D-46DA-A2E5-7CAD81AC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4017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EBAB1D7-E65D-4A26-985B-39F2EB00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D5E65C5-A7B0-49E5-B193-32845EDE9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BE6B418-EAAA-4AFD-9417-4BC81780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28/03/2018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F9F4B7B4-E420-4C51-BE30-D8971D96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A9CE68E-19C9-4511-9F20-BB33DACD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5754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493CC3B-726C-49E9-AC5A-9FBFAE22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77A8D33-430A-4276-B9C4-9DF7B7E19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6DB1F9B-80A1-44D0-8372-CBEB8154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28/03/2018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F125B55-F888-48F3-8BD9-BBAC1451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98F032D-007D-460C-A475-E7972371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0272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26A19BA-C86A-4CC1-B060-EBDC523A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C2444CD-875D-479A-8FC2-181A0FA46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095C2921-7856-453F-8254-C95E1FF74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46A95986-888B-4671-8C53-BE0BAF7E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28/03/2018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87D67920-C8BB-48A4-967E-85449750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EFEA1399-A8A6-420A-AA35-C2A06C0D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5515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C780AE-3C90-499F-A0C6-18B1936D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D863C98-EEB5-4944-99EA-475D378F4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AB1574F0-18F7-45BA-A313-B376352EE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89E0777F-E13A-4EA0-B93A-0BB9338B4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E6F53AAB-896B-4535-BF23-4BD1036B1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EEF03D7E-C769-4EB9-8BCD-A054C6DD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28/03/2018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8104DF0A-35B7-448A-8F5F-0302E335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292006D1-21AF-4284-9A79-8488126D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5512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308DADE-D522-42E4-9943-F4C15A1B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4A8D6734-4A05-49BE-B8EE-1249A0FC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28/03/2018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D68A0181-E9F8-43E4-85B5-D4EC001A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A4BF0F56-6816-481A-B36E-47F1A0B7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6030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C7D2BEAB-2B67-48B8-89CA-7310A0CB2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28/03/2018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51059A7F-8CDA-4DB5-A0C8-F2287EB7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96CE67DB-FBA4-40E4-9EF7-1BEFC4E4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0592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8A2E20A-FFED-4D81-B699-9C26681E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AA58AEF-4587-44DA-BEE0-00871EC76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4CDD272C-4B59-4A15-917E-077A358D5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55E22ED7-0EE8-4E97-ABBC-E7A216A7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28/03/2018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8368F60B-0CEC-4478-A164-0B6D6334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091734DC-E981-4125-9185-18C29AE2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9383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A32CD0A-F497-4EA1-AB35-5E16B345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D29D539D-33B4-4EDD-B6D0-67F8DC343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FB98229A-FD37-4F0E-83FA-7D2A09B2B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4010251-E44A-4A50-AC51-C785E7E0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28/03/2018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990A6E31-3FCB-4F46-A877-FF12D4C6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81463033-6BC1-47E9-A601-89F0B478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7443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973D4D44-D9B8-43BB-BE7A-C4458EF27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C1C80958-521F-4B88-83A7-2DD224684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0BF96F6-D6CC-4A08-B281-A4A5F70F5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7FB13-833F-44B6-92F6-D97F8D30BA68}" type="datetimeFigureOut">
              <a:rPr lang="pt-BR" smtClean="0"/>
              <a:pPr/>
              <a:t>28/03/2018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F175361-B524-4018-8E34-235C6367D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C808B22-1636-47F4-9438-8522F1805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7171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6797AE10-EFCF-4270-B98F-690EF501EC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20956" y="1736412"/>
            <a:ext cx="8150088" cy="470423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F8E396-40BB-40D2-A3F3-B62BC7EF4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357"/>
            <a:ext cx="9144000" cy="14368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50800" dir="5400000" algn="ctr" rotWithShape="0">
              <a:srgbClr val="000000">
                <a:alpha val="57000"/>
              </a:srgbClr>
            </a:outerShdw>
            <a:reflection endPos="0" dir="5400000" sy="-100000" algn="bl" rotWithShape="0"/>
          </a:effectLst>
        </p:spPr>
        <p:txBody>
          <a:bodyPr>
            <a:normAutofit/>
          </a:bodyPr>
          <a:lstStyle/>
          <a:p>
            <a:r>
              <a:rPr lang="pt-BR" sz="7200" dirty="0">
                <a:latin typeface="Agency FB" panose="020B0503020202020204" pitchFamily="34" charset="0"/>
              </a:rPr>
              <a:t>CONCEITOS DE PROGRAMAÇÃO</a:t>
            </a:r>
          </a:p>
        </p:txBody>
      </p:sp>
    </p:spTree>
    <p:extLst>
      <p:ext uri="{BB962C8B-B14F-4D97-AF65-F5344CB8AC3E}">
        <p14:creationId xmlns:p14="http://schemas.microsoft.com/office/powerpoint/2010/main" xmlns="" val="44288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D7A7CCB-0CD1-4B97-95FB-25D19F36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443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ESTRUTURA </a:t>
            </a:r>
            <a:r>
              <a:rPr lang="pt-BR" sz="6000" b="1" dirty="0">
                <a:latin typeface="Agency FB" panose="020B0503020202020204" pitchFamily="34" charset="0"/>
              </a:rPr>
              <a:t>IF </a:t>
            </a:r>
            <a:r>
              <a:rPr lang="pt-BR" sz="6000" dirty="0">
                <a:latin typeface="Agency FB" panose="020B0503020202020204" pitchFamily="34" charset="0"/>
              </a:rPr>
              <a:t>(</a:t>
            </a:r>
            <a:r>
              <a:rPr lang="pt-BR" sz="6000" b="1" dirty="0">
                <a:latin typeface="Agency FB" panose="020B0503020202020204" pitchFamily="34" charset="0"/>
              </a:rPr>
              <a:t>se</a:t>
            </a:r>
            <a:r>
              <a:rPr lang="pt-BR" sz="6000" dirty="0">
                <a:latin typeface="Agency FB" panose="020B0503020202020204" pitchFamily="34" charset="0"/>
              </a:rPr>
              <a:t>)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FD9F4B04-07A1-4203-9B6D-2DF186844CF1}"/>
              </a:ext>
            </a:extLst>
          </p:cNvPr>
          <p:cNvSpPr txBox="1"/>
          <p:nvPr/>
        </p:nvSpPr>
        <p:spPr>
          <a:xfrm>
            <a:off x="530941" y="1690688"/>
            <a:ext cx="111301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 </a:t>
            </a:r>
            <a:r>
              <a:rPr lang="pt-BR" sz="3200" b="1" dirty="0"/>
              <a:t>IF </a:t>
            </a:r>
            <a:r>
              <a:rPr lang="pt-BR" sz="3200" dirty="0"/>
              <a:t>é uma estrutura condicional que nos ajuda a seguir uma linha de pensamento e torna possível realizarmos nossa lógica</a:t>
            </a:r>
            <a:endParaRPr lang="pt-BR" sz="32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9CBFA517-2141-4BBC-9895-7C6FB4C78B62}"/>
              </a:ext>
            </a:extLst>
          </p:cNvPr>
          <p:cNvSpPr txBox="1"/>
          <p:nvPr/>
        </p:nvSpPr>
        <p:spPr>
          <a:xfrm>
            <a:off x="1271335" y="4105483"/>
            <a:ext cx="96493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total_frutas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mensagem = 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“VOCÊ REALMENTE AMA FRUTAS!”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 mensagem</a:t>
            </a:r>
          </a:p>
          <a:p>
            <a:pPr algn="ctr"/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33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D7A7CCB-0CD1-4B97-95FB-25D19F36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443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ESTRUTURA </a:t>
            </a:r>
            <a:r>
              <a:rPr lang="pt-BR" sz="6000" b="1" dirty="0" smtClean="0">
                <a:latin typeface="Agency FB" panose="020B0503020202020204" pitchFamily="34" charset="0"/>
              </a:rPr>
              <a:t>ELSE </a:t>
            </a:r>
            <a:r>
              <a:rPr lang="pt-BR" sz="6000" dirty="0">
                <a:latin typeface="Agency FB" panose="020B0503020202020204" pitchFamily="34" charset="0"/>
              </a:rPr>
              <a:t>(</a:t>
            </a:r>
            <a:r>
              <a:rPr lang="pt-BR" sz="6000" b="1" dirty="0" smtClean="0">
                <a:latin typeface="Agency FB" panose="020B0503020202020204" pitchFamily="34" charset="0"/>
              </a:rPr>
              <a:t>senão</a:t>
            </a:r>
            <a:r>
              <a:rPr lang="pt-BR" sz="6000" dirty="0" smtClean="0">
                <a:latin typeface="Agency FB" panose="020B0503020202020204" pitchFamily="34" charset="0"/>
              </a:rPr>
              <a:t>)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FD9F4B04-07A1-4203-9B6D-2DF186844CF1}"/>
              </a:ext>
            </a:extLst>
          </p:cNvPr>
          <p:cNvSpPr txBox="1"/>
          <p:nvPr/>
        </p:nvSpPr>
        <p:spPr>
          <a:xfrm>
            <a:off x="530941" y="1690688"/>
            <a:ext cx="111301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 </a:t>
            </a:r>
            <a:r>
              <a:rPr lang="pt-BR" sz="3200" b="1" dirty="0" smtClean="0"/>
              <a:t>ELSE </a:t>
            </a:r>
            <a:r>
              <a:rPr lang="pt-BR" sz="3200" dirty="0"/>
              <a:t>é uma estrutura </a:t>
            </a:r>
            <a:r>
              <a:rPr lang="pt-BR" sz="3200" dirty="0" smtClean="0"/>
              <a:t>condicional que complementa o </a:t>
            </a:r>
            <a:r>
              <a:rPr lang="pt-BR" sz="3200" b="1" dirty="0" smtClean="0"/>
              <a:t>IF</a:t>
            </a:r>
            <a:r>
              <a:rPr lang="pt-BR" sz="3200" dirty="0" smtClean="0"/>
              <a:t>. É usada para nos direcionar a fazer algo quand</a:t>
            </a:r>
            <a:r>
              <a:rPr lang="pt-BR" sz="3200" dirty="0" smtClean="0"/>
              <a:t>o o </a:t>
            </a:r>
            <a:r>
              <a:rPr lang="pt-BR" sz="3200" b="1" dirty="0" smtClean="0"/>
              <a:t>IF </a:t>
            </a:r>
            <a:r>
              <a:rPr lang="pt-BR" sz="3200" dirty="0" smtClean="0"/>
              <a:t>estiver “errado”.</a:t>
            </a:r>
            <a:endParaRPr lang="pt-BR" sz="32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9CBFA517-2141-4BBC-9895-7C6FB4C78B62}"/>
              </a:ext>
            </a:extLst>
          </p:cNvPr>
          <p:cNvSpPr txBox="1"/>
          <p:nvPr/>
        </p:nvSpPr>
        <p:spPr>
          <a:xfrm>
            <a:off x="1271335" y="3872567"/>
            <a:ext cx="964933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total_frutas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mensagem = 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“VOCÊ NÃO POSSUI FRUTAS!”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t-B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mensagem = “VOCÊ POSSUI FRUTAS!”</a:t>
            </a:r>
          </a:p>
          <a:p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 mensagem</a:t>
            </a:r>
          </a:p>
          <a:p>
            <a:pPr algn="ctr"/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33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D7A7CCB-0CD1-4B97-95FB-25D19F36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443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EXTRA¹ – INTRODUÇÃO AO MOBILE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FD9F4B04-07A1-4203-9B6D-2DF186844CF1}"/>
              </a:ext>
            </a:extLst>
          </p:cNvPr>
          <p:cNvSpPr txBox="1"/>
          <p:nvPr/>
        </p:nvSpPr>
        <p:spPr>
          <a:xfrm>
            <a:off x="530941" y="1676504"/>
            <a:ext cx="11130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Vamos fazer nossos primeiros apps mobile com o </a:t>
            </a:r>
            <a:r>
              <a:rPr lang="pt-BR" sz="3200" i="1" dirty="0"/>
              <a:t>App Inventor</a:t>
            </a:r>
            <a:r>
              <a:rPr lang="pt-BR" sz="3200" dirty="0"/>
              <a:t>, uma poderosa ferramenta!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9CBFA517-2141-4BBC-9895-7C6FB4C78B62}"/>
              </a:ext>
            </a:extLst>
          </p:cNvPr>
          <p:cNvSpPr txBox="1"/>
          <p:nvPr/>
        </p:nvSpPr>
        <p:spPr>
          <a:xfrm>
            <a:off x="530941" y="4101720"/>
            <a:ext cx="9341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http://ai2.appinventor.mit.edu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 descr="Resultado de imagem para android">
            <a:extLst>
              <a:ext uri="{FF2B5EF4-FFF2-40B4-BE49-F238E27FC236}">
                <a16:creationId xmlns:a16="http://schemas.microsoft.com/office/drawing/2014/main" xmlns="" id="{83C40747-048E-4BBF-8464-C385E3BBD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36158" y="3125787"/>
            <a:ext cx="2598198" cy="259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49157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arduino">
            <a:extLst>
              <a:ext uri="{FF2B5EF4-FFF2-40B4-BE49-F238E27FC236}">
                <a16:creationId xmlns:a16="http://schemas.microsoft.com/office/drawing/2014/main" xmlns="" id="{121EF21A-E0AA-4016-9E30-41D07427D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9147" y="3360130"/>
            <a:ext cx="6373705" cy="218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D7A7CCB-0CD1-4B97-95FB-25D19F36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443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EXTRA² – INTRODUÇÃO AO ARDUINO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FD9F4B04-07A1-4203-9B6D-2DF186844CF1}"/>
              </a:ext>
            </a:extLst>
          </p:cNvPr>
          <p:cNvSpPr txBox="1"/>
          <p:nvPr/>
        </p:nvSpPr>
        <p:spPr>
          <a:xfrm>
            <a:off x="530941" y="1676504"/>
            <a:ext cx="11130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Vamos conhecer uma plataforma bem legal que pode nos ajudar em tarefas do dia a dia! </a:t>
            </a:r>
          </a:p>
        </p:txBody>
      </p:sp>
    </p:spTree>
    <p:extLst>
      <p:ext uri="{BB962C8B-B14F-4D97-AF65-F5344CB8AC3E}">
        <p14:creationId xmlns:p14="http://schemas.microsoft.com/office/powerpoint/2010/main" xmlns="" val="1312549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D7A7CCB-0CD1-4B97-95FB-25D19F36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443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EXTRA³ – FAKE VÍRUS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FD9F4B04-07A1-4203-9B6D-2DF186844CF1}"/>
              </a:ext>
            </a:extLst>
          </p:cNvPr>
          <p:cNvSpPr txBox="1"/>
          <p:nvPr/>
        </p:nvSpPr>
        <p:spPr>
          <a:xfrm>
            <a:off x="530941" y="1676504"/>
            <a:ext cx="11130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Uma brincadeira para assustar seus amigos! HAHAHAHAHA</a:t>
            </a:r>
            <a:endParaRPr lang="pt-BR" sz="3200" dirty="0"/>
          </a:p>
        </p:txBody>
      </p:sp>
      <p:pic>
        <p:nvPicPr>
          <p:cNvPr id="2050" name="Picture 2" descr="Imagem relaciona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62597" y="2935335"/>
            <a:ext cx="4092403" cy="36627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1995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D7A7CCB-0CD1-4B97-95FB-25D19F36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443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RELEMBRANDO...</a:t>
            </a:r>
            <a:endParaRPr lang="pt-BR" dirty="0">
              <a:latin typeface="Agency FB" panose="020B0503020202020204" pitchFamily="34" charset="0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96329708-79F7-4378-B00E-77BC40574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28432" y="2347556"/>
            <a:ext cx="3168727" cy="3168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FD9F4B04-07A1-4203-9B6D-2DF186844CF1}"/>
              </a:ext>
            </a:extLst>
          </p:cNvPr>
          <p:cNvSpPr txBox="1"/>
          <p:nvPr/>
        </p:nvSpPr>
        <p:spPr>
          <a:xfrm>
            <a:off x="530941" y="1690688"/>
            <a:ext cx="749749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 que é uma linguagem de programação?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 que são algoritmos?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 que são variáveis?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7C825991-C4AC-4DC2-B18A-4CAA99453216}"/>
              </a:ext>
            </a:extLst>
          </p:cNvPr>
          <p:cNvSpPr txBox="1"/>
          <p:nvPr/>
        </p:nvSpPr>
        <p:spPr>
          <a:xfrm>
            <a:off x="2111336" y="5119993"/>
            <a:ext cx="65187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GABRIEL MARQUES DE MELO</a:t>
            </a:r>
          </a:p>
          <a:p>
            <a:pPr algn="ctr"/>
            <a:r>
              <a:rPr lang="pt-BR" sz="2800" i="1" dirty="0">
                <a:solidFill>
                  <a:schemeClr val="bg2">
                    <a:lumMod val="50000"/>
                  </a:schemeClr>
                </a:solidFill>
              </a:rPr>
              <a:t>gabrielmelocomp@gmail.com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2">
                    <a:lumMod val="50000"/>
                  </a:schemeClr>
                </a:solidFill>
              </a:rPr>
              <a:t>       (35) 9 9232-7177</a:t>
            </a:r>
          </a:p>
        </p:txBody>
      </p:sp>
      <p:pic>
        <p:nvPicPr>
          <p:cNvPr id="2050" name="Picture 2" descr="Resultado de imagem para whatsapp">
            <a:extLst>
              <a:ext uri="{FF2B5EF4-FFF2-40B4-BE49-F238E27FC236}">
                <a16:creationId xmlns:a16="http://schemas.microsoft.com/office/drawing/2014/main" xmlns="" id="{C1276DF4-18BB-4654-A492-B2098DA8F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01173" y="6046921"/>
            <a:ext cx="666027" cy="67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7391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D7A7CCB-0CD1-4B97-95FB-25D19F36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443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RELEMBRANDO...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FD9F4B04-07A1-4203-9B6D-2DF186844CF1}"/>
              </a:ext>
            </a:extLst>
          </p:cNvPr>
          <p:cNvSpPr txBox="1"/>
          <p:nvPr/>
        </p:nvSpPr>
        <p:spPr>
          <a:xfrm>
            <a:off x="530941" y="1690688"/>
            <a:ext cx="74974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 que é uma linguagem de programação?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F9C88085-6024-4123-8AE4-6DF7A20AD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73356" y="2310925"/>
            <a:ext cx="7045287" cy="40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4788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D7A7CCB-0CD1-4B97-95FB-25D19F36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443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RELEMBRANDO...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FD9F4B04-07A1-4203-9B6D-2DF186844CF1}"/>
              </a:ext>
            </a:extLst>
          </p:cNvPr>
          <p:cNvSpPr txBox="1"/>
          <p:nvPr/>
        </p:nvSpPr>
        <p:spPr>
          <a:xfrm>
            <a:off x="530941" y="1690688"/>
            <a:ext cx="749749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 que são algoritmos?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4" name="Picture 2" descr="Resultado de imagem para escada vector">
            <a:extLst>
              <a:ext uri="{FF2B5EF4-FFF2-40B4-BE49-F238E27FC236}">
                <a16:creationId xmlns:a16="http://schemas.microsoft.com/office/drawing/2014/main" xmlns="" id="{DE4C94B6-BF84-46F7-9D4D-D5BE13561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6399974" y="2464538"/>
            <a:ext cx="3256916" cy="331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3709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D7A7CCB-0CD1-4B97-95FB-25D19F36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443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RELEMBRANDO...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FD9F4B04-07A1-4203-9B6D-2DF186844CF1}"/>
              </a:ext>
            </a:extLst>
          </p:cNvPr>
          <p:cNvSpPr txBox="1"/>
          <p:nvPr/>
        </p:nvSpPr>
        <p:spPr>
          <a:xfrm>
            <a:off x="530941" y="1690688"/>
            <a:ext cx="749749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 que são variáveis?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4" name="Picture 2" descr="Resultado de imagem para variaveis programação">
            <a:extLst>
              <a:ext uri="{FF2B5EF4-FFF2-40B4-BE49-F238E27FC236}">
                <a16:creationId xmlns:a16="http://schemas.microsoft.com/office/drawing/2014/main" xmlns="" id="{2B9B7239-55D4-4492-A02C-144CEE2B4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5448" y="2772868"/>
            <a:ext cx="2951567" cy="239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3485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D7A7CCB-0CD1-4B97-95FB-25D19F36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443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RELEMBRANDO...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FD9F4B04-07A1-4203-9B6D-2DF186844CF1}"/>
              </a:ext>
            </a:extLst>
          </p:cNvPr>
          <p:cNvSpPr txBox="1"/>
          <p:nvPr/>
        </p:nvSpPr>
        <p:spPr>
          <a:xfrm>
            <a:off x="530941" y="1690688"/>
            <a:ext cx="749749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 que são variáveis?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9CBFA517-2141-4BBC-9895-7C6FB4C78B62}"/>
              </a:ext>
            </a:extLst>
          </p:cNvPr>
          <p:cNvSpPr txBox="1"/>
          <p:nvPr/>
        </p:nvSpPr>
        <p:spPr>
          <a:xfrm>
            <a:off x="4820575" y="2183906"/>
            <a:ext cx="68404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bananas = 4;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peras = 7;</a:t>
            </a:r>
          </a:p>
          <a:p>
            <a:pPr algn="ctr"/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Então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ctr"/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total_frutas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bananas + peras;</a:t>
            </a:r>
          </a:p>
          <a:p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total_frutas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pt-BR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12728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D7A7CCB-0CD1-4B97-95FB-25D19F36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443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RELEMBRANDO...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FD9F4B04-07A1-4203-9B6D-2DF186844CF1}"/>
              </a:ext>
            </a:extLst>
          </p:cNvPr>
          <p:cNvSpPr txBox="1"/>
          <p:nvPr/>
        </p:nvSpPr>
        <p:spPr>
          <a:xfrm>
            <a:off x="530941" y="1690688"/>
            <a:ext cx="749749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 que são variáveis?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9CBFA517-2141-4BBC-9895-7C6FB4C78B62}"/>
              </a:ext>
            </a:extLst>
          </p:cNvPr>
          <p:cNvSpPr txBox="1"/>
          <p:nvPr/>
        </p:nvSpPr>
        <p:spPr>
          <a:xfrm>
            <a:off x="4820575" y="2183906"/>
            <a:ext cx="68404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bananas = 4;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bananas = 2;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peras = 7;</a:t>
            </a:r>
          </a:p>
          <a:p>
            <a:pPr algn="ctr"/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Então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ctr"/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total_frutas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bananas + peras;</a:t>
            </a:r>
          </a:p>
          <a:p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total_frutas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pt-BR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022975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python">
            <a:extLst>
              <a:ext uri="{FF2B5EF4-FFF2-40B4-BE49-F238E27FC236}">
                <a16:creationId xmlns:a16="http://schemas.microsoft.com/office/drawing/2014/main" xmlns="" id="{D5AA8723-B093-4505-90DF-1BE51AF49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59509"/>
            <a:ext cx="76200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xplosão: 14 Pontos 3">
            <a:extLst>
              <a:ext uri="{FF2B5EF4-FFF2-40B4-BE49-F238E27FC236}">
                <a16:creationId xmlns:a16="http://schemas.microsoft.com/office/drawing/2014/main" xmlns="" id="{7C714992-47EC-47BE-B44C-B0554E6A7B9B}"/>
              </a:ext>
            </a:extLst>
          </p:cNvPr>
          <p:cNvSpPr/>
          <p:nvPr/>
        </p:nvSpPr>
        <p:spPr>
          <a:xfrm rot="21156177">
            <a:off x="7057748" y="4748905"/>
            <a:ext cx="4367814" cy="1916068"/>
          </a:xfrm>
          <a:prstGeom prst="irregularSeal2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D7A7CCB-0CD1-4B97-95FB-25D19F36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443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PYTHON, NOSSA PRIMEIRA LP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4695FFAB-E6F2-4ABD-82A8-8BB61D24F4D1}"/>
              </a:ext>
            </a:extLst>
          </p:cNvPr>
          <p:cNvSpPr txBox="1"/>
          <p:nvPr/>
        </p:nvSpPr>
        <p:spPr>
          <a:xfrm rot="20827602">
            <a:off x="7917030" y="5425782"/>
            <a:ext cx="26492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BORA PRO PC!</a:t>
            </a:r>
          </a:p>
          <a:p>
            <a:endParaRPr lang="pt-BR" sz="3200" b="1" dirty="0">
              <a:ln>
                <a:solidFill>
                  <a:srgbClr val="C00000"/>
                </a:solidFill>
              </a:ln>
              <a:solidFill>
                <a:srgbClr val="FF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6223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D7A7CCB-0CD1-4B97-95FB-25D19F36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443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ESTRUTURA </a:t>
            </a:r>
            <a:r>
              <a:rPr lang="pt-BR" sz="6000" b="1" dirty="0">
                <a:latin typeface="Agency FB" panose="020B0503020202020204" pitchFamily="34" charset="0"/>
              </a:rPr>
              <a:t>IF </a:t>
            </a:r>
            <a:r>
              <a:rPr lang="pt-BR" sz="6000" dirty="0">
                <a:latin typeface="Agency FB" panose="020B0503020202020204" pitchFamily="34" charset="0"/>
              </a:rPr>
              <a:t>(</a:t>
            </a:r>
            <a:r>
              <a:rPr lang="pt-BR" sz="6000" b="1" dirty="0">
                <a:latin typeface="Agency FB" panose="020B0503020202020204" pitchFamily="34" charset="0"/>
              </a:rPr>
              <a:t>se</a:t>
            </a:r>
            <a:r>
              <a:rPr lang="pt-BR" sz="6000" dirty="0">
                <a:latin typeface="Agency FB" panose="020B0503020202020204" pitchFamily="34" charset="0"/>
              </a:rPr>
              <a:t>)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FD9F4B04-07A1-4203-9B6D-2DF186844CF1}"/>
              </a:ext>
            </a:extLst>
          </p:cNvPr>
          <p:cNvSpPr txBox="1"/>
          <p:nvPr/>
        </p:nvSpPr>
        <p:spPr>
          <a:xfrm>
            <a:off x="530941" y="1690688"/>
            <a:ext cx="110810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Até agora nós já conseguimos fazer algumas coisa bacanas, como realizar </a:t>
            </a:r>
            <a:r>
              <a:rPr lang="pt-BR" sz="3200" dirty="0" smtClean="0"/>
              <a:t>operações </a:t>
            </a:r>
            <a:r>
              <a:rPr lang="pt-BR" sz="3200" dirty="0"/>
              <a:t>e armazená-las em variáveis (para sabermos quantas frutas temos no total), mas não conseguimos, por exemplo, </a:t>
            </a:r>
            <a:r>
              <a:rPr lang="pt-BR" sz="3200" dirty="0" smtClean="0"/>
              <a:t>fazer com que </a:t>
            </a:r>
            <a:r>
              <a:rPr lang="pt-BR" sz="3200" b="1" dirty="0" smtClean="0"/>
              <a:t>SE </a:t>
            </a:r>
            <a:r>
              <a:rPr lang="pt-BR" sz="3200" dirty="0" smtClean="0"/>
              <a:t>tivermos um total de 10 frutas então imprimimos uma mensagem na tela.</a:t>
            </a:r>
            <a:endParaRPr 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xmlns="" val="1183850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256</Words>
  <Application>Microsoft Office PowerPoint</Application>
  <PresentationFormat>Personalizar</PresentationFormat>
  <Paragraphs>77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CONCEITOS DE PROGRAMAÇÃO</vt:lpstr>
      <vt:lpstr> RELEMBRANDO...</vt:lpstr>
      <vt:lpstr> RELEMBRANDO...</vt:lpstr>
      <vt:lpstr> RELEMBRANDO...</vt:lpstr>
      <vt:lpstr> RELEMBRANDO...</vt:lpstr>
      <vt:lpstr> RELEMBRANDO...</vt:lpstr>
      <vt:lpstr> RELEMBRANDO...</vt:lpstr>
      <vt:lpstr> PYTHON, NOSSA PRIMEIRA LP</vt:lpstr>
      <vt:lpstr> ESTRUTURA IF (se)</vt:lpstr>
      <vt:lpstr> ESTRUTURA IF (se)</vt:lpstr>
      <vt:lpstr> ESTRUTURA ELSE (senão)</vt:lpstr>
      <vt:lpstr> EXTRA¹ – INTRODUÇÃO AO MOBILE</vt:lpstr>
      <vt:lpstr> EXTRA² – INTRODUÇÃO AO ARDUINO</vt:lpstr>
      <vt:lpstr> EXTRA³ – FAKE VÍRUS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Marques de Melo</dc:creator>
  <cp:lastModifiedBy>aluno</cp:lastModifiedBy>
  <cp:revision>29</cp:revision>
  <dcterms:created xsi:type="dcterms:W3CDTF">2018-03-20T13:22:01Z</dcterms:created>
  <dcterms:modified xsi:type="dcterms:W3CDTF">2018-03-28T12:01:37Z</dcterms:modified>
</cp:coreProperties>
</file>