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9" r:id="rId3"/>
    <p:sldId id="267" r:id="rId4"/>
    <p:sldId id="265" r:id="rId5"/>
    <p:sldId id="266" r:id="rId6"/>
    <p:sldId id="257" r:id="rId7"/>
    <p:sldId id="268" r:id="rId8"/>
    <p:sldId id="25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2" r:id="rId19"/>
    <p:sldId id="287" r:id="rId20"/>
    <p:sldId id="286" r:id="rId21"/>
    <p:sldId id="288" r:id="rId22"/>
    <p:sldId id="283" r:id="rId23"/>
    <p:sldId id="284" r:id="rId24"/>
    <p:sldId id="281" r:id="rId25"/>
    <p:sldId id="260" r:id="rId26"/>
    <p:sldId id="263" r:id="rId27"/>
    <p:sldId id="261" r:id="rId28"/>
    <p:sldId id="262" r:id="rId29"/>
    <p:sldId id="289" r:id="rId30"/>
    <p:sldId id="290" r:id="rId31"/>
    <p:sldId id="291" r:id="rId32"/>
    <p:sldId id="264" r:id="rId33"/>
    <p:sldId id="278" r:id="rId34"/>
    <p:sldId id="276" r:id="rId3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90B49-0FD6-4B55-B2D4-1366FA161001}" v="331" dt="2021-02-15T13:14:36.284"/>
    <p1510:client id="{38A4D78C-FAFA-B0E9-3C7B-F719B184EB17}" v="3846" dt="2021-02-28T07:49:03.626"/>
    <p1510:client id="{6010D1D0-6FDC-A54A-4556-CA259D40D903}" v="240" dt="2021-02-17T05:29:12.664"/>
    <p1510:client id="{69D8CC45-C845-2CBA-2339-BF1B3B49C5CA}" v="625" dt="2021-02-24T13:26:49.619"/>
    <p1510:client id="{79AB8DDA-8776-0334-5F80-6C5030FFE7A0}" v="1304" dt="2021-02-17T07:14:03.876"/>
    <p1510:client id="{E49298E7-1593-7C71-AB42-00EEE0975E42}" v="5718" dt="2021-02-28T15:09:4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9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5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9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blog/2016/10/14/macsec-a-different-solution-to-encrypt-network-traffic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psec-esp-tunnel-and-transport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loudflare.com/learning/ssl/transport-layer-security-t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X11_ssh_tunnelling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how-does-rsa-work-f44918df914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iffie-Hellman_Key_Exchange.svg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Diffie%E2%80%93Hellman_key_exchange#/media/File:Public_key_shared_secret.svg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svg"/><Relationship Id="rId7" Type="http://schemas.openxmlformats.org/officeDocument/2006/relationships/image" Target="../media/image3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44.svg"/><Relationship Id="rId5" Type="http://schemas.openxmlformats.org/officeDocument/2006/relationships/image" Target="../media/image33.sv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.509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nternet2.jpg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report.google.com/https/overview?hl=en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tools.ietf.org/html/rfc855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ginx.com/blog/using-free-ssltls-certificates-from-lets-encrypt-with-nginx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-Automatic_Ground_Environ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PANET_encryption_devices" TargetMode="External"/><Relationship Id="rId2" Type="http://schemas.openxmlformats.org/officeDocument/2006/relationships/hyperlink" Target="https://en.wikipedia.org/wiki/ARPA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lpath.com/protecting-the-three-states-of-data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si-model.png" TargetMode="External"/><Relationship Id="rId7" Type="http://schemas.openxmlformats.org/officeDocument/2006/relationships/hyperlink" Target="https://en.wikipedia.org/wiki/IEEE_802.1A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IPsec" TargetMode="External"/><Relationship Id="rId5" Type="http://schemas.openxmlformats.org/officeDocument/2006/relationships/hyperlink" Target="https://en.wikipedia.org/wiki/Transport_Layer_Security" TargetMode="External"/><Relationship Id="rId4" Type="http://schemas.openxmlformats.org/officeDocument/2006/relationships/hyperlink" Target="https://en.wikipedia.org/wiki/SSH_(Secure_Shel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ro-RO" sz="5400">
                <a:solidFill>
                  <a:srgbClr val="FFFFFF"/>
                </a:solidFill>
              </a:rPr>
              <a:t>Securizarea conexiunii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ro-RO" sz="1800">
                <a:solidFill>
                  <a:srgbClr val="FFFFFF"/>
                </a:solidFill>
              </a:rPr>
              <a:t>SSL &amp; TLS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ADA221E7-C837-413A-8BE9-DC840C0A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E94-1AAE-4E62-9923-6699F522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Security (MACsec)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3B77-0B22-4A52-906E-7BEB6D71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4432"/>
            <a:ext cx="5535247" cy="138696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Oferă criptare la nivel de </a:t>
            </a:r>
            <a:r>
              <a:rPr lang="en-US" b="1"/>
              <a:t>data link layer</a:t>
            </a:r>
            <a:r>
              <a:rPr lang="en-US"/>
              <a:t>.</a:t>
            </a:r>
          </a:p>
          <a:p>
            <a:r>
              <a:rPr lang="en-US"/>
              <a:t>Funcționează doar pentru </a:t>
            </a:r>
            <a:r>
              <a:rPr lang="en-US" b="1"/>
              <a:t>LAN prin cablu ethernet</a:t>
            </a:r>
            <a:r>
              <a:rPr lang="en-US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422429-4A9A-4572-9619-184F1DFD32DD}"/>
              </a:ext>
            </a:extLst>
          </p:cNvPr>
          <p:cNvGrpSpPr/>
          <p:nvPr/>
        </p:nvGrpSpPr>
        <p:grpSpPr>
          <a:xfrm>
            <a:off x="7352323" y="2701917"/>
            <a:ext cx="3905738" cy="2215968"/>
            <a:chOff x="7528169" y="2613994"/>
            <a:chExt cx="3905738" cy="2215968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27D0A03-A162-40D5-9457-6AD16EB8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8169" y="2613994"/>
              <a:ext cx="3905738" cy="18547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6D5878-6CEC-43C9-9111-94BE88D9FE88}"/>
                </a:ext>
              </a:extLst>
            </p:cNvPr>
            <p:cNvSpPr txBox="1"/>
            <p:nvPr/>
          </p:nvSpPr>
          <p:spPr>
            <a:xfrm>
              <a:off x="8602785" y="4460630"/>
              <a:ext cx="17565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3"/>
                </a:rPr>
                <a:t>Sursa imaginii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6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6178-0BFF-4C7B-ACB5-53BE690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Security (IPsec)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A657-3851-4A47-BD5A-23C13AFA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88" y="2604387"/>
            <a:ext cx="5557284" cy="210398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Oferă criptare la nivel de </a:t>
            </a:r>
            <a:r>
              <a:rPr lang="en-US" b="1"/>
              <a:t>network layer</a:t>
            </a:r>
            <a:r>
              <a:rPr lang="en-US"/>
              <a:t>.</a:t>
            </a:r>
            <a:endParaRPr lang="en-US" dirty="0"/>
          </a:p>
          <a:p>
            <a:r>
              <a:rPr lang="en-US"/>
              <a:t>Necesită </a:t>
            </a:r>
            <a:r>
              <a:rPr lang="en-US" b="1"/>
              <a:t>autentificare mutuală</a:t>
            </a:r>
            <a:r>
              <a:rPr lang="en-US"/>
              <a:t> (nu doar server-ul trebuie să prezinte un certificat, ci și clientul).</a:t>
            </a:r>
            <a:endParaRPr lang="en-US" dirty="0"/>
          </a:p>
          <a:p>
            <a:r>
              <a:rPr lang="en-US"/>
              <a:t>Este folosit de obicei pentru criptarea conexiunii în cadrul unui </a:t>
            </a:r>
            <a:r>
              <a:rPr lang="en-US" b="1" dirty="0"/>
              <a:t>VPN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BE2782-B3D6-4AB6-AC2B-F8D57876DA32}"/>
              </a:ext>
            </a:extLst>
          </p:cNvPr>
          <p:cNvGrpSpPr/>
          <p:nvPr/>
        </p:nvGrpSpPr>
        <p:grpSpPr>
          <a:xfrm>
            <a:off x="7166708" y="2567906"/>
            <a:ext cx="3985637" cy="2614430"/>
            <a:chOff x="7228731" y="2647650"/>
            <a:chExt cx="3985637" cy="261443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1000FB6-56B6-4B45-BDF7-59F62F8A5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890"/>
            <a:stretch/>
          </p:blipFill>
          <p:spPr>
            <a:xfrm>
              <a:off x="7228731" y="2647650"/>
              <a:ext cx="3985637" cy="22397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8E09C6-9769-42FC-B14B-CE793985823F}"/>
                </a:ext>
              </a:extLst>
            </p:cNvPr>
            <p:cNvSpPr txBox="1"/>
            <p:nvPr/>
          </p:nvSpPr>
          <p:spPr>
            <a:xfrm>
              <a:off x="8374911" y="4892748"/>
              <a:ext cx="169766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3"/>
                </a:rPr>
                <a:t>Sursa imaginii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84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5CF6-7FEF-403D-A29F-AE4D1A74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Socket Layer (SSL)</a:t>
            </a:r>
            <a:br>
              <a:rPr lang="en-US" dirty="0"/>
            </a:br>
            <a:r>
              <a:rPr lang="en-US" dirty="0"/>
              <a:t>Transport Layer Security (TLS)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4E4B52-F117-43D7-8B23-91FC780D731F}"/>
              </a:ext>
            </a:extLst>
          </p:cNvPr>
          <p:cNvGrpSpPr/>
          <p:nvPr/>
        </p:nvGrpSpPr>
        <p:grpSpPr>
          <a:xfrm>
            <a:off x="6729546" y="2359456"/>
            <a:ext cx="4426687" cy="2911485"/>
            <a:chOff x="7039662" y="1818968"/>
            <a:chExt cx="4426687" cy="29114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FB2B90-AC03-442E-AF7B-DA6E547FF89F}"/>
                </a:ext>
              </a:extLst>
            </p:cNvPr>
            <p:cNvSpPr txBox="1"/>
            <p:nvPr/>
          </p:nvSpPr>
          <p:spPr>
            <a:xfrm>
              <a:off x="8417464" y="4361121"/>
              <a:ext cx="16622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2"/>
                </a:rPr>
                <a:t>Sursa imaginii</a:t>
              </a:r>
              <a:endParaRPr lang="en-US"/>
            </a:p>
          </p:txBody>
        </p:sp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5868C95-2746-4A14-BA1E-4613B554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662" y="1818968"/>
              <a:ext cx="4426687" cy="2541789"/>
            </a:xfrm>
            <a:prstGeom prst="rect">
              <a:avLst/>
            </a:prstGeom>
          </p:spPr>
        </p:pic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79D0F9-275F-42C0-9CBD-7BCE2DB2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18" y="2701853"/>
            <a:ext cx="5628167" cy="210398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criptarea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conexiune</a:t>
            </a:r>
            <a:r>
              <a:rPr lang="en-US" dirty="0">
                <a:ea typeface="+mn-lt"/>
                <a:cs typeface="+mn-lt"/>
              </a:rPr>
              <a:t> TCP,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la </a:t>
            </a:r>
            <a:r>
              <a:rPr lang="en-US" dirty="0" err="1">
                <a:ea typeface="+mn-lt"/>
                <a:cs typeface="+mn-lt"/>
              </a:rPr>
              <a:t>nivelul</a:t>
            </a:r>
            <a:r>
              <a:rPr lang="en-US" dirty="0">
                <a:ea typeface="+mn-lt"/>
                <a:cs typeface="+mn-lt"/>
              </a:rPr>
              <a:t> de session/presentation layer.</a:t>
            </a:r>
          </a:p>
          <a:p>
            <a:r>
              <a:rPr lang="en-US" dirty="0">
                <a:ea typeface="+mn-lt"/>
                <a:cs typeface="+mn-lt"/>
              </a:rPr>
              <a:t>Doar </a:t>
            </a:r>
            <a:r>
              <a:rPr lang="en-US" dirty="0" err="1">
                <a:ea typeface="+mn-lt"/>
                <a:cs typeface="+mn-lt"/>
              </a:rPr>
              <a:t>serverul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trebuie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 se </a:t>
            </a:r>
            <a:r>
              <a:rPr lang="en-US" dirty="0" err="1">
                <a:ea typeface="+mn-lt"/>
                <a:cs typeface="+mn-lt"/>
              </a:rPr>
              <a:t>autentifice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suportat</a:t>
            </a:r>
            <a:r>
              <a:rPr lang="en-US" dirty="0"/>
              <a:t> de </a:t>
            </a:r>
            <a:r>
              <a:rPr lang="en-US" dirty="0" err="1"/>
              <a:t>marea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browserelor</a:t>
            </a:r>
            <a:r>
              <a:rPr lang="en-US" dirty="0"/>
              <a:t> web.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34A1-409F-4404-A6B2-A13F6AE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 (SSH)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3271-82E4-4CEC-BA5D-C1800740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2620"/>
            <a:ext cx="5964867" cy="274193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Realizează criptarea la nivel de </a:t>
            </a:r>
            <a:r>
              <a:rPr lang="en-US" b="1"/>
              <a:t>application layer</a:t>
            </a:r>
            <a:r>
              <a:rPr lang="en-US"/>
              <a:t>.</a:t>
            </a:r>
          </a:p>
          <a:p>
            <a:r>
              <a:rPr lang="en-US"/>
              <a:t>Permite </a:t>
            </a:r>
            <a:r>
              <a:rPr lang="en-US" b="1"/>
              <a:t>conectarea </a:t>
            </a:r>
            <a:r>
              <a:rPr lang="en-US"/>
              <a:t>la servere și transmiterea de comenzi către acestea de la distanță.</a:t>
            </a:r>
            <a:endParaRPr lang="en-US" dirty="0"/>
          </a:p>
          <a:p>
            <a:r>
              <a:rPr lang="en-US"/>
              <a:t>De asemenea, se poate securiza </a:t>
            </a:r>
            <a:r>
              <a:rPr lang="en-US" b="1"/>
              <a:t>orice</a:t>
            </a:r>
            <a:r>
              <a:rPr lang="en-US" dirty="0"/>
              <a:t> </a:t>
            </a:r>
            <a:r>
              <a:rPr lang="en-US" b="1"/>
              <a:t>serviciu </a:t>
            </a:r>
            <a:r>
              <a:rPr lang="en-US"/>
              <a:t>pe rețea folosind </a:t>
            </a:r>
            <a:r>
              <a:rPr lang="en-US" b="1"/>
              <a:t>SSH tunneling</a:t>
            </a:r>
            <a:r>
              <a:rPr lang="en-US"/>
              <a:t>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8F287-D83F-4EC2-AC58-95B42DA4F14E}"/>
              </a:ext>
            </a:extLst>
          </p:cNvPr>
          <p:cNvGrpSpPr/>
          <p:nvPr/>
        </p:nvGrpSpPr>
        <p:grpSpPr>
          <a:xfrm>
            <a:off x="7392263" y="2553370"/>
            <a:ext cx="3788734" cy="2868200"/>
            <a:chOff x="7365682" y="2464765"/>
            <a:chExt cx="3788734" cy="286820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5B20BC6-F3F4-430C-802A-35646D3A6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682" y="2464765"/>
              <a:ext cx="3788734" cy="249850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41A60-4103-4C99-9EF0-A347A61A03C7}"/>
                </a:ext>
              </a:extLst>
            </p:cNvPr>
            <p:cNvSpPr txBox="1"/>
            <p:nvPr/>
          </p:nvSpPr>
          <p:spPr>
            <a:xfrm>
              <a:off x="8318182" y="4963633"/>
              <a:ext cx="188373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3"/>
                </a:rPr>
                <a:t>Sursa imaginii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29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4C3F-F842-4CD8-B54C-00A3C012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21510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D0A9-CE11-4860-B278-B1969763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ne </a:t>
            </a:r>
            <a:r>
              <a:rPr lang="en-US" dirty="0" err="1"/>
              <a:t>oferă</a:t>
            </a:r>
            <a:r>
              <a:rPr lang="en-US" dirty="0"/>
              <a:t> TLS?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A08FE2-25BA-4F01-AB26-5E7BAF3C1A79}"/>
              </a:ext>
            </a:extLst>
          </p:cNvPr>
          <p:cNvGrpSpPr/>
          <p:nvPr/>
        </p:nvGrpSpPr>
        <p:grpSpPr>
          <a:xfrm>
            <a:off x="842963" y="2428875"/>
            <a:ext cx="3667125" cy="1856006"/>
            <a:chOff x="1166813" y="1933575"/>
            <a:chExt cx="3667125" cy="18560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B1AA8-309C-4C56-B448-B83281DEA7C7}"/>
                </a:ext>
              </a:extLst>
            </p:cNvPr>
            <p:cNvSpPr txBox="1"/>
            <p:nvPr/>
          </p:nvSpPr>
          <p:spPr>
            <a:xfrm>
              <a:off x="1943100" y="2771775"/>
              <a:ext cx="2114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/>
                <a:t>Confidențialitate</a:t>
              </a:r>
              <a:endParaRPr 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AC5093-F152-4CD7-8712-38BAEE23AEE0}"/>
                </a:ext>
              </a:extLst>
            </p:cNvPr>
            <p:cNvSpPr txBox="1"/>
            <p:nvPr/>
          </p:nvSpPr>
          <p:spPr>
            <a:xfrm>
              <a:off x="1166813" y="3143250"/>
              <a:ext cx="366712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/>
                <a:t>Nimeni</a:t>
              </a:r>
              <a:r>
                <a:rPr lang="en-US" dirty="0"/>
                <a:t> nu are </a:t>
              </a:r>
              <a:r>
                <a:rPr lang="en-US" dirty="0" err="1"/>
                <a:t>acces</a:t>
              </a:r>
              <a:r>
                <a:rPr lang="en-US" dirty="0"/>
                <a:t> la </a:t>
              </a:r>
              <a:r>
                <a:rPr lang="en-US" dirty="0" err="1"/>
                <a:t>informațiile</a:t>
              </a:r>
              <a:br>
                <a:rPr lang="en-US" dirty="0"/>
              </a:br>
              <a:r>
                <a:rPr lang="en-US" dirty="0" err="1"/>
                <a:t>transmise</a:t>
              </a:r>
              <a:r>
                <a:rPr lang="en-US" dirty="0"/>
                <a:t> </a:t>
              </a:r>
              <a:r>
                <a:rPr lang="en-US" err="1"/>
                <a:t>între</a:t>
              </a:r>
              <a:r>
                <a:rPr lang="en-US" dirty="0"/>
                <a:t> client </a:t>
              </a:r>
              <a:r>
                <a:rPr lang="en-US" err="1"/>
                <a:t>și</a:t>
              </a:r>
              <a:r>
                <a:rPr lang="en-US" dirty="0"/>
                <a:t> server.</a:t>
              </a:r>
            </a:p>
          </p:txBody>
        </p:sp>
        <p:pic>
          <p:nvPicPr>
            <p:cNvPr id="16" name="Graphic 16" descr="Lock with solid fill">
              <a:extLst>
                <a:ext uri="{FF2B5EF4-FFF2-40B4-BE49-F238E27FC236}">
                  <a16:creationId xmlns:a16="http://schemas.microsoft.com/office/drawing/2014/main" id="{58424370-C9B0-4B4B-BF4F-171EAF0C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3175" y="193357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D8EFD-9EDE-4D8F-BB24-5E9F093E03F4}"/>
              </a:ext>
            </a:extLst>
          </p:cNvPr>
          <p:cNvGrpSpPr/>
          <p:nvPr/>
        </p:nvGrpSpPr>
        <p:grpSpPr>
          <a:xfrm>
            <a:off x="7548563" y="2428875"/>
            <a:ext cx="3514725" cy="1856006"/>
            <a:chOff x="6700838" y="1933575"/>
            <a:chExt cx="3514725" cy="18560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0A7BDD-F804-476E-8D56-64ACA70CCAC5}"/>
                </a:ext>
              </a:extLst>
            </p:cNvPr>
            <p:cNvSpPr txBox="1"/>
            <p:nvPr/>
          </p:nvSpPr>
          <p:spPr>
            <a:xfrm>
              <a:off x="7781925" y="2771775"/>
              <a:ext cx="13525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/>
                <a:t>Integritate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CAC423-BC13-4EF6-ABDA-DE25F40C6E59}"/>
                </a:ext>
              </a:extLst>
            </p:cNvPr>
            <p:cNvSpPr txBox="1"/>
            <p:nvPr/>
          </p:nvSpPr>
          <p:spPr>
            <a:xfrm>
              <a:off x="6700838" y="3143250"/>
              <a:ext cx="351472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Se </a:t>
              </a:r>
              <a:r>
                <a:rPr lang="en-US" dirty="0" err="1"/>
                <a:t>detectează</a:t>
              </a:r>
              <a:r>
                <a:rPr lang="en-US" dirty="0"/>
                <a:t> </a:t>
              </a:r>
              <a:r>
                <a:rPr lang="en-US" dirty="0" err="1"/>
                <a:t>orice</a:t>
              </a:r>
              <a:r>
                <a:rPr lang="en-US" dirty="0"/>
                <a:t> </a:t>
              </a:r>
              <a:r>
                <a:rPr lang="en-US" dirty="0" err="1"/>
                <a:t>modificare</a:t>
              </a:r>
              <a:r>
                <a:rPr lang="en-US" dirty="0"/>
                <a:t> a </a:t>
              </a:r>
              <a:r>
                <a:rPr lang="en-US" dirty="0" err="1"/>
                <a:t>datelor</a:t>
              </a:r>
              <a:r>
                <a:rPr lang="en-US" dirty="0"/>
                <a:t> </a:t>
              </a:r>
              <a:r>
                <a:rPr lang="en-US" dirty="0" err="1"/>
                <a:t>în</a:t>
              </a:r>
              <a:r>
                <a:rPr lang="en-US" dirty="0"/>
                <a:t> </a:t>
              </a:r>
              <a:r>
                <a:rPr lang="en-US" dirty="0" err="1"/>
                <a:t>timpul</a:t>
              </a:r>
              <a:r>
                <a:rPr lang="en-US" dirty="0"/>
                <a:t> </a:t>
              </a:r>
              <a:r>
                <a:rPr lang="en-US" dirty="0" err="1"/>
                <a:t>transportului</a:t>
              </a:r>
              <a:r>
                <a:rPr lang="en-US" dirty="0"/>
                <a:t>.</a:t>
              </a:r>
            </a:p>
          </p:txBody>
        </p:sp>
        <p:pic>
          <p:nvPicPr>
            <p:cNvPr id="17" name="Graphic 17" descr="Good Inventory with solid fill">
              <a:extLst>
                <a:ext uri="{FF2B5EF4-FFF2-40B4-BE49-F238E27FC236}">
                  <a16:creationId xmlns:a16="http://schemas.microsoft.com/office/drawing/2014/main" id="{C3E7E9F6-7D14-4236-AF9D-754FEF78D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01000" y="193357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297163-56F3-4466-BD8C-B296AE851B8B}"/>
              </a:ext>
            </a:extLst>
          </p:cNvPr>
          <p:cNvGrpSpPr/>
          <p:nvPr/>
        </p:nvGrpSpPr>
        <p:grpSpPr>
          <a:xfrm>
            <a:off x="4367213" y="3590925"/>
            <a:ext cx="3181350" cy="1960781"/>
            <a:chOff x="4186238" y="3333750"/>
            <a:chExt cx="3181350" cy="19607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28A05D-8B94-4E08-8A72-3D34638EAB44}"/>
                </a:ext>
              </a:extLst>
            </p:cNvPr>
            <p:cNvSpPr txBox="1"/>
            <p:nvPr/>
          </p:nvSpPr>
          <p:spPr>
            <a:xfrm>
              <a:off x="4762500" y="4248150"/>
              <a:ext cx="19431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err="1"/>
                <a:t>Autenticitate</a:t>
              </a:r>
              <a:endParaRPr lang="en-US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01EAC-7F7F-4FBE-87B2-8ED401CE1CB6}"/>
                </a:ext>
              </a:extLst>
            </p:cNvPr>
            <p:cNvSpPr txBox="1"/>
            <p:nvPr/>
          </p:nvSpPr>
          <p:spPr>
            <a:xfrm>
              <a:off x="4186238" y="4648200"/>
              <a:ext cx="31813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Serverul</a:t>
              </a:r>
              <a:r>
                <a:rPr lang="en-US" dirty="0"/>
                <a:t> la care ne </a:t>
              </a:r>
              <a:r>
                <a:rPr lang="en-US" dirty="0" err="1"/>
                <a:t>conectăm</a:t>
              </a:r>
              <a:r>
                <a:rPr lang="en-US" dirty="0"/>
                <a:t> </a:t>
              </a:r>
              <a:r>
                <a:rPr lang="en-US" dirty="0" err="1"/>
                <a:t>este</a:t>
              </a:r>
              <a:r>
                <a:rPr lang="en-US" dirty="0"/>
                <a:t> </a:t>
              </a:r>
              <a:r>
                <a:rPr lang="en-US" dirty="0" err="1"/>
                <a:t>validat</a:t>
              </a:r>
              <a:r>
                <a:rPr lang="en-US" dirty="0"/>
                <a:t> de o </a:t>
              </a:r>
              <a:r>
                <a:rPr lang="en-US" dirty="0" err="1"/>
                <a:t>autoritate</a:t>
              </a:r>
              <a:r>
                <a:rPr lang="en-US" dirty="0"/>
                <a:t>. </a:t>
              </a:r>
              <a:endParaRPr lang="en-US"/>
            </a:p>
          </p:txBody>
        </p:sp>
        <p:pic>
          <p:nvPicPr>
            <p:cNvPr id="18" name="Graphic 18" descr="Contract with solid fill">
              <a:extLst>
                <a:ext uri="{FF2B5EF4-FFF2-40B4-BE49-F238E27FC236}">
                  <a16:creationId xmlns:a16="http://schemas.microsoft.com/office/drawing/2014/main" id="{33468129-2852-4285-AFBC-B0C3E948B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5425" y="3333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45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90E4-2FB7-4F37-97C9-431277A0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datelor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7708-4633-428D-AA3D-22B8FFCB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pleca</a:t>
            </a:r>
            <a:r>
              <a:rPr lang="en-US" dirty="0"/>
              <a:t> de la un </a:t>
            </a:r>
            <a:r>
              <a:rPr lang="en-US" dirty="0" err="1"/>
              <a:t>cifru</a:t>
            </a:r>
            <a:r>
              <a:rPr lang="en-US" dirty="0"/>
              <a:t> </a:t>
            </a:r>
            <a:r>
              <a:rPr lang="en-US" dirty="0" err="1"/>
              <a:t>criptografic</a:t>
            </a:r>
            <a:r>
              <a:rPr lang="en-US" dirty="0"/>
              <a:t> existent.</a:t>
            </a:r>
          </a:p>
        </p:txBody>
      </p:sp>
      <p:pic>
        <p:nvPicPr>
          <p:cNvPr id="5" name="Graphic 5" descr="Document with solid fill">
            <a:extLst>
              <a:ext uri="{FF2B5EF4-FFF2-40B4-BE49-F238E27FC236}">
                <a16:creationId xmlns:a16="http://schemas.microsoft.com/office/drawing/2014/main" id="{FED91ABA-5F8A-4C5F-B244-38F13DFD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741" y="2207602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AB504928-76ED-4A4A-AAA1-69D419E2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5651" y="4695581"/>
            <a:ext cx="914400" cy="914400"/>
          </a:xfrm>
          <a:prstGeom prst="rect">
            <a:avLst/>
          </a:prstGeom>
        </p:spPr>
      </p:pic>
      <p:pic>
        <p:nvPicPr>
          <p:cNvPr id="7" name="Graphic 7" descr="Key with solid fill">
            <a:extLst>
              <a:ext uri="{FF2B5EF4-FFF2-40B4-BE49-F238E27FC236}">
                <a16:creationId xmlns:a16="http://schemas.microsoft.com/office/drawing/2014/main" id="{245712B7-328A-47B9-ADBD-E0772F233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521" y="1133720"/>
            <a:ext cx="914400" cy="914400"/>
          </a:xfrm>
          <a:prstGeom prst="rect">
            <a:avLst/>
          </a:prstGeom>
        </p:spPr>
      </p:pic>
      <p:pic>
        <p:nvPicPr>
          <p:cNvPr id="8" name="Graphic 8" descr="Lock with solid fill">
            <a:extLst>
              <a:ext uri="{FF2B5EF4-FFF2-40B4-BE49-F238E27FC236}">
                <a16:creationId xmlns:a16="http://schemas.microsoft.com/office/drawing/2014/main" id="{391103B7-E257-4138-957A-FA625FD3E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864" y="2293450"/>
            <a:ext cx="914400" cy="914400"/>
          </a:xfrm>
          <a:prstGeom prst="rect">
            <a:avLst/>
          </a:prstGeom>
        </p:spPr>
      </p:pic>
      <p:pic>
        <p:nvPicPr>
          <p:cNvPr id="9" name="Graphic 7" descr="Key with solid fill">
            <a:extLst>
              <a:ext uri="{FF2B5EF4-FFF2-40B4-BE49-F238E27FC236}">
                <a16:creationId xmlns:a16="http://schemas.microsoft.com/office/drawing/2014/main" id="{42AC0F2E-ACC6-4F08-87C4-2DF64DD03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4681" y="3163399"/>
            <a:ext cx="914400" cy="914400"/>
          </a:xfrm>
          <a:prstGeom prst="rect">
            <a:avLst/>
          </a:prstGeom>
        </p:spPr>
      </p:pic>
      <p:pic>
        <p:nvPicPr>
          <p:cNvPr id="10" name="Graphic 8" descr="Lock with solid fill">
            <a:extLst>
              <a:ext uri="{FF2B5EF4-FFF2-40B4-BE49-F238E27FC236}">
                <a16:creationId xmlns:a16="http://schemas.microsoft.com/office/drawing/2014/main" id="{E599B7DE-5240-41C0-9359-23452C1D9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3617" y="3618646"/>
            <a:ext cx="914400" cy="914400"/>
          </a:xfrm>
          <a:prstGeom prst="rect">
            <a:avLst/>
          </a:prstGeom>
        </p:spPr>
      </p:pic>
      <p:pic>
        <p:nvPicPr>
          <p:cNvPr id="11" name="Graphic 11" descr="User with solid fill">
            <a:extLst>
              <a:ext uri="{FF2B5EF4-FFF2-40B4-BE49-F238E27FC236}">
                <a16:creationId xmlns:a16="http://schemas.microsoft.com/office/drawing/2014/main" id="{C0C1886D-92B8-4258-B7B1-799B3943B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6735" y="4575663"/>
            <a:ext cx="914400" cy="914400"/>
          </a:xfrm>
          <a:prstGeom prst="rect">
            <a:avLst/>
          </a:prstGeom>
        </p:spPr>
      </p:pic>
      <p:pic>
        <p:nvPicPr>
          <p:cNvPr id="12" name="Graphic 12" descr="Female Profile with solid fill">
            <a:extLst>
              <a:ext uri="{FF2B5EF4-FFF2-40B4-BE49-F238E27FC236}">
                <a16:creationId xmlns:a16="http://schemas.microsoft.com/office/drawing/2014/main" id="{D7D76751-232B-4B93-8F48-C5C7597F8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3242" y="851877"/>
            <a:ext cx="914400" cy="914400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5EA669-5F75-4E8B-8043-BEBF79DADAD5}"/>
              </a:ext>
            </a:extLst>
          </p:cNvPr>
          <p:cNvCxnSpPr/>
          <p:nvPr/>
        </p:nvCxnSpPr>
        <p:spPr>
          <a:xfrm>
            <a:off x="5591175" y="1714500"/>
            <a:ext cx="100013" cy="5476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A731558-05CA-4A34-9D2E-08FC83112BD5}"/>
              </a:ext>
            </a:extLst>
          </p:cNvPr>
          <p:cNvCxnSpPr/>
          <p:nvPr/>
        </p:nvCxnSpPr>
        <p:spPr>
          <a:xfrm flipH="1">
            <a:off x="7248525" y="1766888"/>
            <a:ext cx="47625" cy="495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F9E6AE6-6B00-46CB-9B5C-AAE43AA5B60C}"/>
              </a:ext>
            </a:extLst>
          </p:cNvPr>
          <p:cNvCxnSpPr/>
          <p:nvPr/>
        </p:nvCxnSpPr>
        <p:spPr>
          <a:xfrm>
            <a:off x="6381750" y="2700338"/>
            <a:ext cx="552450" cy="157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3DFB0-A11B-4BB4-BE45-AB2A727F03B0}"/>
              </a:ext>
            </a:extLst>
          </p:cNvPr>
          <p:cNvCxnSpPr/>
          <p:nvPr/>
        </p:nvCxnSpPr>
        <p:spPr>
          <a:xfrm>
            <a:off x="7577138" y="2971800"/>
            <a:ext cx="1752600" cy="95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9685E82-BE67-4357-A46B-FD639D2AA8C9}"/>
              </a:ext>
            </a:extLst>
          </p:cNvPr>
          <p:cNvCxnSpPr/>
          <p:nvPr/>
        </p:nvCxnSpPr>
        <p:spPr>
          <a:xfrm>
            <a:off x="9796462" y="4462462"/>
            <a:ext cx="114300" cy="2571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89CEEC-269E-49D9-B283-8785BB51848A}"/>
              </a:ext>
            </a:extLst>
          </p:cNvPr>
          <p:cNvCxnSpPr/>
          <p:nvPr/>
        </p:nvCxnSpPr>
        <p:spPr>
          <a:xfrm flipH="1">
            <a:off x="10080865" y="3714750"/>
            <a:ext cx="139460" cy="305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931409F-42B3-4C6F-8759-3A36826B0C73}"/>
              </a:ext>
            </a:extLst>
          </p:cNvPr>
          <p:cNvCxnSpPr/>
          <p:nvPr/>
        </p:nvCxnSpPr>
        <p:spPr>
          <a:xfrm flipV="1">
            <a:off x="10410824" y="5057776"/>
            <a:ext cx="590551" cy="1952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7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904-936F-482C-839A-2A5B8E6A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datelor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684-59FC-46A9-8179-EAB67E5B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ca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părți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o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secretă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.</a:t>
            </a:r>
          </a:p>
        </p:txBody>
      </p:sp>
      <p:pic>
        <p:nvPicPr>
          <p:cNvPr id="6" name="Graphic 7" descr="Key with solid fill">
            <a:extLst>
              <a:ext uri="{FF2B5EF4-FFF2-40B4-BE49-F238E27FC236}">
                <a16:creationId xmlns:a16="http://schemas.microsoft.com/office/drawing/2014/main" id="{F2252728-B0F0-40D6-8DEF-95DA5312F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696" y="1000370"/>
            <a:ext cx="2571750" cy="2571750"/>
          </a:xfrm>
          <a:prstGeom prst="rect">
            <a:avLst/>
          </a:prstGeom>
        </p:spPr>
      </p:pic>
      <p:pic>
        <p:nvPicPr>
          <p:cNvPr id="7" name="Graphic 7" descr="Key with solid fill">
            <a:extLst>
              <a:ext uri="{FF2B5EF4-FFF2-40B4-BE49-F238E27FC236}">
                <a16:creationId xmlns:a16="http://schemas.microsoft.com/office/drawing/2014/main" id="{802E6A52-2889-4C28-9B10-26CA507F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7066695" y="3191119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8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5602-AC88-4338-B286-2DA45905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RSA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36BDD11-961F-4676-A1A6-B48527023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506" y="812799"/>
            <a:ext cx="5747300" cy="52947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14B3-9166-4D02-A650-B7BBEB57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235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RSA (Rivest-Shamir-Adleman)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 </a:t>
            </a:r>
            <a:r>
              <a:rPr lang="en-US" dirty="0" err="1"/>
              <a:t>asimetric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60B01-F471-466F-83D4-3F7B79E0DB3C}"/>
              </a:ext>
            </a:extLst>
          </p:cNvPr>
          <p:cNvSpPr txBox="1"/>
          <p:nvPr/>
        </p:nvSpPr>
        <p:spPr>
          <a:xfrm>
            <a:off x="7620000" y="5924550"/>
            <a:ext cx="1609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Sursa imaginii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8FCF329-6956-49CC-B3EA-81902EF1262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43100" y="223838"/>
            <a:ext cx="8305800" cy="522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A8AD0D-BB4F-4A2B-99CA-E7C9DD68AF84}"/>
              </a:ext>
            </a:extLst>
          </p:cNvPr>
          <p:cNvSpPr txBox="1"/>
          <p:nvPr/>
        </p:nvSpPr>
        <p:spPr>
          <a:xfrm>
            <a:off x="4724400" y="5734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How does RSA work?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07D1-78CA-4664-B5BB-7A577622FED1}"/>
              </a:ext>
            </a:extLst>
          </p:cNvPr>
          <p:cNvSpPr txBox="1"/>
          <p:nvPr/>
        </p:nvSpPr>
        <p:spPr>
          <a:xfrm>
            <a:off x="643468" y="643467"/>
            <a:ext cx="3073550" cy="51262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Obiective</a:t>
            </a:r>
          </a:p>
        </p:txBody>
      </p:sp>
      <p:cxnSp>
        <p:nvCxnSpPr>
          <p:cNvPr id="47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D092B5-1704-4463-B266-C630F2884E0C}"/>
              </a:ext>
            </a:extLst>
          </p:cNvPr>
          <p:cNvSpPr txBox="1"/>
          <p:nvPr/>
        </p:nvSpPr>
        <p:spPr>
          <a:xfrm>
            <a:off x="4363786" y="621697"/>
            <a:ext cx="6791894" cy="5147973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criptăm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conexiunea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Cum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funcționează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protocoalele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SSL/TLS?</a:t>
            </a:r>
          </a:p>
          <a:p>
            <a:pPr marL="285750" indent="-285750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Cum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practică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8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A131-CDAF-4679-99B4-BDA36CA6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Diffie-</a:t>
            </a:r>
            <a:r>
              <a:rPr lang="en-US" dirty="0">
                <a:latin typeface="Arial Nova Light"/>
              </a:rPr>
              <a:t>Hellman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8DD2F65-059A-440B-93F5-B54BF75A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506" y="812799"/>
            <a:ext cx="5747300" cy="52947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F43A0-0EE4-462C-87C5-F3E1E5A2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083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Algoritmul</a:t>
            </a:r>
            <a:r>
              <a:rPr lang="en-US" dirty="0"/>
              <a:t> DH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ajungă</a:t>
            </a:r>
            <a:r>
              <a:rPr lang="en-US" dirty="0"/>
              <a:t> la o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secretă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canal de </a:t>
            </a:r>
            <a:r>
              <a:rPr lang="en-US" dirty="0" err="1"/>
              <a:t>comunicare</a:t>
            </a:r>
            <a:r>
              <a:rPr lang="en-US" dirty="0"/>
              <a:t> public.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CA7DF-9588-415C-B5DE-4F441062BEB6}"/>
              </a:ext>
            </a:extLst>
          </p:cNvPr>
          <p:cNvSpPr txBox="1"/>
          <p:nvPr/>
        </p:nvSpPr>
        <p:spPr>
          <a:xfrm>
            <a:off x="7620000" y="6105525"/>
            <a:ext cx="1609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Sursa imaginii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AEC23A8-C9CC-4BC7-ACCE-0C7BE8EBA422}"/>
              </a:ext>
            </a:extLst>
          </p:cNvPr>
          <p:cNvGrpSpPr/>
          <p:nvPr/>
        </p:nvGrpSpPr>
        <p:grpSpPr>
          <a:xfrm>
            <a:off x="2322067" y="736600"/>
            <a:ext cx="2874266" cy="4712732"/>
            <a:chOff x="6954392" y="1114425"/>
            <a:chExt cx="2874266" cy="471273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549B5678-A6DF-4715-A8B8-7F063390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4392" y="1114425"/>
              <a:ext cx="2874266" cy="4343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DC323B-D1DA-48DD-9BC2-4782BCB6EBFA}"/>
                </a:ext>
              </a:extLst>
            </p:cNvPr>
            <p:cNvSpPr txBox="1"/>
            <p:nvPr/>
          </p:nvSpPr>
          <p:spPr>
            <a:xfrm>
              <a:off x="7553325" y="5457825"/>
              <a:ext cx="16764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3"/>
                </a:rPr>
                <a:t>Sursa imaginii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52DC9-A170-416A-96A6-95CEFBE7B5C3}"/>
              </a:ext>
            </a:extLst>
          </p:cNvPr>
          <p:cNvGrpSpPr/>
          <p:nvPr/>
        </p:nvGrpSpPr>
        <p:grpSpPr>
          <a:xfrm>
            <a:off x="6896100" y="865823"/>
            <a:ext cx="3657600" cy="4456509"/>
            <a:chOff x="314325" y="1037273"/>
            <a:chExt cx="3657600" cy="445650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631DCF5-F7F2-41FE-A118-6A8560AEE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325" y="1037273"/>
              <a:ext cx="3657600" cy="40881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4C34BB-281C-4781-8CCB-A8CC9B04DEB6}"/>
                </a:ext>
              </a:extLst>
            </p:cNvPr>
            <p:cNvSpPr txBox="1"/>
            <p:nvPr/>
          </p:nvSpPr>
          <p:spPr>
            <a:xfrm>
              <a:off x="771525" y="51244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5"/>
                </a:rPr>
                <a:t>Sursa imaginii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105B-AF9D-4C29-9733-2E16508A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760600"/>
          </a:xfrm>
        </p:spPr>
        <p:txBody>
          <a:bodyPr/>
          <a:lstStyle/>
          <a:p>
            <a:r>
              <a:rPr lang="ro-RO" dirty="0"/>
              <a:t>Autentificarea</a:t>
            </a:r>
          </a:p>
        </p:txBody>
      </p:sp>
      <p:pic>
        <p:nvPicPr>
          <p:cNvPr id="5" name="Graphic 5" descr="Detective male with solid fill">
            <a:extLst>
              <a:ext uri="{FF2B5EF4-FFF2-40B4-BE49-F238E27FC236}">
                <a16:creationId xmlns:a16="http://schemas.microsoft.com/office/drawing/2014/main" id="{2D4F0583-3821-45C0-8113-C09F848BB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8822" y="3003549"/>
            <a:ext cx="914400" cy="914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75A51-84B9-4F01-B3ED-DAECC59A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001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Sistemul descris până acum este vulnerabil la atacuri de tipul </a:t>
            </a:r>
            <a:r>
              <a:rPr lang="ro-RO" b="1" dirty="0" err="1"/>
              <a:t>man</a:t>
            </a:r>
            <a:r>
              <a:rPr lang="ro-RO" b="1" dirty="0"/>
              <a:t>-in-</a:t>
            </a:r>
            <a:r>
              <a:rPr lang="ro-RO" b="1" dirty="0" err="1"/>
              <a:t>the</a:t>
            </a:r>
            <a:r>
              <a:rPr lang="ro-RO" b="1" dirty="0"/>
              <a:t>-</a:t>
            </a:r>
            <a:r>
              <a:rPr lang="ro-RO" b="1" dirty="0" err="1"/>
              <a:t>middle</a:t>
            </a:r>
            <a:r>
              <a:rPr lang="ro-RO" dirty="0"/>
              <a:t>.</a:t>
            </a:r>
          </a:p>
          <a:p>
            <a:r>
              <a:rPr lang="ro-RO" dirty="0"/>
              <a:t>Clientul crede că realizează o conexiune criptată direct cu serverul, și viceversa, dar ei sunt de fapt </a:t>
            </a:r>
            <a:r>
              <a:rPr lang="ro-RO" b="1" dirty="0"/>
              <a:t>intermediați de un atacator</a:t>
            </a:r>
            <a:r>
              <a:rPr lang="ro-RO" dirty="0"/>
              <a:t>.</a:t>
            </a:r>
          </a:p>
        </p:txBody>
      </p:sp>
      <p:pic>
        <p:nvPicPr>
          <p:cNvPr id="35" name="Graphic 12" descr="Female Profile with solid fill">
            <a:extLst>
              <a:ext uri="{FF2B5EF4-FFF2-40B4-BE49-F238E27FC236}">
                <a16:creationId xmlns:a16="http://schemas.microsoft.com/office/drawing/2014/main" id="{6085067D-F622-4472-A9F9-D0322F9DC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242" y="851877"/>
            <a:ext cx="914400" cy="914400"/>
          </a:xfrm>
          <a:prstGeom prst="rect">
            <a:avLst/>
          </a:prstGeom>
        </p:spPr>
      </p:pic>
      <p:pic>
        <p:nvPicPr>
          <p:cNvPr id="37" name="Graphic 11" descr="User with solid fill">
            <a:extLst>
              <a:ext uri="{FF2B5EF4-FFF2-40B4-BE49-F238E27FC236}">
                <a16:creationId xmlns:a16="http://schemas.microsoft.com/office/drawing/2014/main" id="{437484ED-AAF5-4E60-B3C1-F775E0F80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6735" y="4575663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D10B0-4066-4920-A3DB-D91CF74FB9A4}"/>
              </a:ext>
            </a:extLst>
          </p:cNvPr>
          <p:cNvCxnSpPr/>
          <p:nvPr/>
        </p:nvCxnSpPr>
        <p:spPr>
          <a:xfrm>
            <a:off x="6038850" y="1752600"/>
            <a:ext cx="2009775" cy="1514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8CB52E-0587-4836-9E5E-EDE3DDA71DA2}"/>
              </a:ext>
            </a:extLst>
          </p:cNvPr>
          <p:cNvCxnSpPr>
            <a:cxnSpLocks/>
          </p:cNvCxnSpPr>
          <p:nvPr/>
        </p:nvCxnSpPr>
        <p:spPr>
          <a:xfrm>
            <a:off x="8953499" y="3809999"/>
            <a:ext cx="2133600" cy="1181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8" descr="Lock with solid fill">
            <a:extLst>
              <a:ext uri="{FF2B5EF4-FFF2-40B4-BE49-F238E27FC236}">
                <a16:creationId xmlns:a16="http://schemas.microsoft.com/office/drawing/2014/main" id="{F14669A2-5B6C-40A0-8375-C2F947B9B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5064" y="855175"/>
            <a:ext cx="914400" cy="914400"/>
          </a:xfrm>
          <a:prstGeom prst="rect">
            <a:avLst/>
          </a:prstGeom>
        </p:spPr>
      </p:pic>
      <p:pic>
        <p:nvPicPr>
          <p:cNvPr id="43" name="Graphic 8" descr="Lock with solid fill">
            <a:extLst>
              <a:ext uri="{FF2B5EF4-FFF2-40B4-BE49-F238E27FC236}">
                <a16:creationId xmlns:a16="http://schemas.microsoft.com/office/drawing/2014/main" id="{F416622D-575E-49E4-A021-15E6B132E4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0489" y="2055325"/>
            <a:ext cx="914400" cy="914400"/>
          </a:xfrm>
          <a:prstGeom prst="rect">
            <a:avLst/>
          </a:prstGeom>
        </p:spPr>
      </p:pic>
      <p:pic>
        <p:nvPicPr>
          <p:cNvPr id="45" name="Graphic 8" descr="Lock with solid fill">
            <a:extLst>
              <a:ext uri="{FF2B5EF4-FFF2-40B4-BE49-F238E27FC236}">
                <a16:creationId xmlns:a16="http://schemas.microsoft.com/office/drawing/2014/main" id="{A7C86230-60B8-4ABA-AE5C-3D9D720D05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4389" y="3941275"/>
            <a:ext cx="914400" cy="914400"/>
          </a:xfrm>
          <a:prstGeom prst="rect">
            <a:avLst/>
          </a:prstGeom>
        </p:spPr>
      </p:pic>
      <p:pic>
        <p:nvPicPr>
          <p:cNvPr id="47" name="Graphic 8" descr="Lock with solid fill">
            <a:extLst>
              <a:ext uri="{FF2B5EF4-FFF2-40B4-BE49-F238E27FC236}">
                <a16:creationId xmlns:a16="http://schemas.microsoft.com/office/drawing/2014/main" id="{1633E8F2-69FF-43EE-95FE-7B6E3C76F0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68439" y="4960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1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6AD-BD1E-4ED1-A7CD-326646E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Autentificarea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F4783A0-7C57-4899-A8A0-4D4D336A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793" y="926527"/>
            <a:ext cx="5038725" cy="50673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FE966-1432-42D7-A714-B1D4FF1D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46142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Soluția vine din </a:t>
            </a:r>
            <a:r>
              <a:rPr lang="ro-RO" b="1" dirty="0"/>
              <a:t>criptografia cu cheie publică</a:t>
            </a:r>
            <a:r>
              <a:rPr lang="ro-RO" dirty="0"/>
              <a:t>, sub forma </a:t>
            </a:r>
            <a:r>
              <a:rPr lang="ro-RO" b="1" dirty="0"/>
              <a:t>certificatelor </a:t>
            </a:r>
            <a:r>
              <a:rPr lang="ro-RO" b="1" dirty="0">
                <a:hlinkClick r:id="rId3"/>
              </a:rPr>
              <a:t>X.509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32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8B61-C585-4354-A159-9F280CF8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 de </a:t>
            </a:r>
            <a:r>
              <a:rPr lang="en-US" dirty="0" err="1"/>
              <a:t>cifruri</a:t>
            </a:r>
            <a:r>
              <a:rPr lang="en-US" dirty="0"/>
              <a:t> </a:t>
            </a:r>
            <a:r>
              <a:rPr lang="en-US" dirty="0" err="1"/>
              <a:t>folosite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4D7D7E-A9E6-466D-85F3-BDC7ACFC4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342" y="2236046"/>
            <a:ext cx="5210175" cy="438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CBC58-7BC2-42CA-A5B5-9EBBCE839E61}"/>
              </a:ext>
            </a:extLst>
          </p:cNvPr>
          <p:cNvSpPr txBox="1"/>
          <p:nvPr/>
        </p:nvSpPr>
        <p:spPr>
          <a:xfrm>
            <a:off x="2019300" y="2838450"/>
            <a:ext cx="7410450" cy="3375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/>
              <a:t>Protocolul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(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versiunea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): </a:t>
            </a:r>
            <a:r>
              <a:rPr lang="en-US" b="1" dirty="0"/>
              <a:t>TLS 1.3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err="1"/>
              <a:t>Cifrul</a:t>
            </a:r>
            <a:r>
              <a:rPr lang="en-US" dirty="0"/>
              <a:t> </a:t>
            </a:r>
            <a:r>
              <a:rPr lang="en-US" err="1"/>
              <a:t>pentru</a:t>
            </a:r>
            <a:r>
              <a:rPr lang="en-US" dirty="0"/>
              <a:t> </a:t>
            </a:r>
            <a:r>
              <a:rPr lang="en-US" err="1"/>
              <a:t>criptarea</a:t>
            </a:r>
            <a:r>
              <a:rPr lang="en-US" dirty="0"/>
              <a:t> </a:t>
            </a:r>
            <a:r>
              <a:rPr lang="en-US" err="1"/>
              <a:t>datelor</a:t>
            </a:r>
            <a:r>
              <a:rPr lang="en-US" dirty="0"/>
              <a:t>: </a:t>
            </a:r>
            <a:r>
              <a:rPr lang="en-US" b="1" dirty="0"/>
              <a:t>AES-256</a:t>
            </a:r>
            <a:br>
              <a:rPr lang="en-US" b="1" dirty="0"/>
            </a:br>
            <a:r>
              <a:rPr lang="en-US" dirty="0"/>
              <a:t>(Advanced Encryption Standard cu </a:t>
            </a:r>
            <a:r>
              <a:rPr lang="en-US" err="1"/>
              <a:t>cheie</a:t>
            </a:r>
            <a:r>
              <a:rPr lang="en-US" dirty="0"/>
              <a:t> de 256 de </a:t>
            </a:r>
            <a:r>
              <a:rPr lang="en-US" err="1"/>
              <a:t>biți</a:t>
            </a:r>
            <a:r>
              <a:rPr lang="en-US" dirty="0"/>
              <a:t>)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/>
              <a:t>Modul de </a:t>
            </a:r>
            <a:r>
              <a:rPr lang="en-US" dirty="0" err="1"/>
              <a:t>lucru</a:t>
            </a:r>
            <a:r>
              <a:rPr lang="en-US" dirty="0"/>
              <a:t> al </a:t>
            </a:r>
            <a:r>
              <a:rPr lang="en-US" dirty="0" err="1"/>
              <a:t>cifrului</a:t>
            </a:r>
            <a:r>
              <a:rPr lang="en-US" dirty="0"/>
              <a:t>: </a:t>
            </a:r>
            <a:r>
              <a:rPr lang="en-US" b="1" dirty="0"/>
              <a:t>GCM</a:t>
            </a:r>
            <a:br>
              <a:rPr lang="en-US" b="1" dirty="0"/>
            </a:br>
            <a:r>
              <a:rPr lang="en-US" dirty="0"/>
              <a:t>(Galois Counter Mode)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/>
              <a:t>Cod de </a:t>
            </a:r>
            <a:r>
              <a:rPr lang="en-US" dirty="0" err="1"/>
              <a:t>autentificare</a:t>
            </a:r>
            <a:r>
              <a:rPr lang="en-US" dirty="0"/>
              <a:t> a </a:t>
            </a:r>
            <a:r>
              <a:rPr lang="en-US" dirty="0" err="1"/>
              <a:t>mesajului</a:t>
            </a:r>
            <a:r>
              <a:rPr lang="en-US" dirty="0"/>
              <a:t>: </a:t>
            </a:r>
            <a:r>
              <a:rPr lang="en-US" b="1" dirty="0"/>
              <a:t>SHA384</a:t>
            </a:r>
            <a:br>
              <a:rPr lang="en-US" b="1" dirty="0"/>
            </a:br>
            <a:r>
              <a:rPr lang="en-US" dirty="0"/>
              <a:t>(Secure Hashing Algorithm, output de 384 </a:t>
            </a:r>
            <a:r>
              <a:rPr lang="en-US" dirty="0" err="1"/>
              <a:t>biți</a:t>
            </a:r>
            <a:r>
              <a:rPr lang="en-US" dirty="0"/>
              <a:t>)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chei</a:t>
            </a:r>
            <a:r>
              <a:rPr lang="en-US" dirty="0"/>
              <a:t>: </a:t>
            </a:r>
            <a:r>
              <a:rPr lang="en-US" b="1" dirty="0"/>
              <a:t>Diffie-Helman</a:t>
            </a:r>
            <a:r>
              <a:rPr lang="en-US" dirty="0"/>
              <a:t> cu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efemere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singurul</a:t>
            </a:r>
            <a:r>
              <a:rPr lang="en-US" dirty="0"/>
              <a:t> </a:t>
            </a:r>
            <a:r>
              <a:rPr lang="en-US" dirty="0" err="1"/>
              <a:t>permis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TLS 1.3)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15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47F-6623-4869-ABD3-9111155D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Securizarea conexiunii în practică</a:t>
            </a:r>
          </a:p>
        </p:txBody>
      </p:sp>
    </p:spTree>
    <p:extLst>
      <p:ext uri="{BB962C8B-B14F-4D97-AF65-F5344CB8AC3E}">
        <p14:creationId xmlns:p14="http://schemas.microsoft.com/office/powerpoint/2010/main" val="225654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7E75-DE77-4193-A7ED-CE68D0FE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Secure (HTTPS)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DF9C-0ABD-42B6-9046-B683BF7C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5426"/>
            <a:ext cx="6724650" cy="196066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HTTPS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extensie</a:t>
            </a:r>
            <a:r>
              <a:rPr lang="en-US" dirty="0"/>
              <a:t> a </a:t>
            </a:r>
            <a:r>
              <a:rPr lang="en-US" dirty="0" err="1"/>
              <a:t>protocolului</a:t>
            </a:r>
            <a:r>
              <a:rPr lang="en-US" dirty="0"/>
              <a:t> HTTP, care </a:t>
            </a:r>
            <a:r>
              <a:rPr lang="en-US" dirty="0" err="1"/>
              <a:t>înlocuiește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 TCP </a:t>
            </a:r>
            <a:r>
              <a:rPr lang="en-US" dirty="0" err="1"/>
              <a:t>necriptată</a:t>
            </a:r>
            <a:r>
              <a:rPr lang="en-US" dirty="0"/>
              <a:t> cu una </a:t>
            </a:r>
            <a:r>
              <a:rPr lang="en-US" dirty="0" err="1"/>
              <a:t>securizată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 </a:t>
            </a:r>
            <a:r>
              <a:rPr lang="en-US" b="1" dirty="0"/>
              <a:t>HTTP over TLS</a:t>
            </a:r>
            <a:r>
              <a:rPr lang="en-US" dirty="0"/>
              <a:t> (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trecut</a:t>
            </a:r>
            <a:r>
              <a:rPr lang="en-US" dirty="0"/>
              <a:t> </a:t>
            </a:r>
            <a:r>
              <a:rPr lang="en-US" b="1" dirty="0"/>
              <a:t>HTTP over SSL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8962C7-C2D9-4D86-9E08-094115E8066C}"/>
              </a:ext>
            </a:extLst>
          </p:cNvPr>
          <p:cNvGrpSpPr/>
          <p:nvPr/>
        </p:nvGrpSpPr>
        <p:grpSpPr>
          <a:xfrm>
            <a:off x="7915275" y="2439591"/>
            <a:ext cx="3238500" cy="2977991"/>
            <a:chOff x="7915275" y="2439591"/>
            <a:chExt cx="3238500" cy="2977991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8F0DA48-6126-4E8A-B2D9-700D7523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275" y="2439591"/>
              <a:ext cx="3238500" cy="260746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A0947B-8722-40A1-B153-A5B6D35DF39F}"/>
                </a:ext>
              </a:extLst>
            </p:cNvPr>
            <p:cNvSpPr txBox="1"/>
            <p:nvPr/>
          </p:nvSpPr>
          <p:spPr>
            <a:xfrm>
              <a:off x="8572500" y="5048250"/>
              <a:ext cx="19240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hlinkClick r:id="rId3"/>
                </a:rPr>
                <a:t>Sursa imaginii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32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1C642CD-70A5-42A9-8068-6B5EDD3C8A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-1" b="2148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1B7CC-9C4A-41A4-99A6-686277CE6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47625"/>
            <a:ext cx="6181725" cy="596900"/>
          </a:xfr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Rata de adopție HTTPS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9F248-DC70-4736-9505-28105A416AA0}"/>
              </a:ext>
            </a:extLst>
          </p:cNvPr>
          <p:cNvSpPr txBox="1"/>
          <p:nvPr/>
        </p:nvSpPr>
        <p:spPr>
          <a:xfrm>
            <a:off x="10378398" y="149329"/>
            <a:ext cx="1391455" cy="396363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hlinkClick r:id="rId3"/>
              </a:rPr>
              <a:t>Sursa imaginii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4773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2F9-1593-4229-B877-2A6022C9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Obținerea</a:t>
            </a:r>
            <a:r>
              <a:rPr lang="en-US" sz="3200" dirty="0"/>
              <a:t>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dirty="0" err="1"/>
              <a:t>certificat</a:t>
            </a:r>
            <a:r>
              <a:rPr lang="en-US" sz="3200" dirty="0"/>
              <a:t> </a:t>
            </a:r>
            <a:r>
              <a:rPr lang="en-US" sz="3200" dirty="0" err="1"/>
              <a:t>gratuit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Let's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5A76-A575-483E-A77F-151CB18D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276"/>
            <a:ext cx="6296025" cy="218926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Let's Encrypt </a:t>
            </a:r>
            <a:r>
              <a:rPr lang="en-US" dirty="0" err="1"/>
              <a:t>este</a:t>
            </a:r>
            <a:r>
              <a:rPr lang="en-US" dirty="0"/>
              <a:t> o </a:t>
            </a:r>
            <a:r>
              <a:rPr lang="en-US" dirty="0" err="1"/>
              <a:t>autoritate</a:t>
            </a:r>
            <a:r>
              <a:rPr lang="en-US" dirty="0"/>
              <a:t> de </a:t>
            </a:r>
            <a:r>
              <a:rPr lang="en-US" dirty="0" err="1"/>
              <a:t>certificare</a:t>
            </a:r>
            <a:r>
              <a:rPr lang="en-US" b="1" dirty="0"/>
              <a:t> non-profit</a:t>
            </a:r>
            <a:r>
              <a:rPr lang="en-US" dirty="0"/>
              <a:t>, care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b="1" dirty="0" err="1"/>
              <a:t>gratuit</a:t>
            </a:r>
            <a:r>
              <a:rPr lang="en-US" b="1" dirty="0"/>
              <a:t> </a:t>
            </a:r>
            <a:r>
              <a:rPr lang="en-US" dirty="0"/>
              <a:t>certificate TLS.</a:t>
            </a:r>
          </a:p>
          <a:p>
            <a:r>
              <a:rPr lang="en-US" dirty="0"/>
              <a:t>Ei pot face </a:t>
            </a:r>
            <a:r>
              <a:rPr lang="en-US" dirty="0" err="1"/>
              <a:t>asta</a:t>
            </a:r>
            <a:r>
              <a:rPr lang="en-US" dirty="0"/>
              <a:t> cu </a:t>
            </a:r>
            <a:r>
              <a:rPr lang="en-US" dirty="0" err="1"/>
              <a:t>costuri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mod automat de </a:t>
            </a:r>
            <a:r>
              <a:rPr lang="en-US" dirty="0" err="1"/>
              <a:t>emitere</a:t>
            </a:r>
            <a:r>
              <a:rPr lang="en-US" dirty="0"/>
              <a:t> a </a:t>
            </a:r>
            <a:r>
              <a:rPr lang="en-US" dirty="0" err="1"/>
              <a:t>certificatelor</a:t>
            </a:r>
            <a:r>
              <a:rPr lang="en-US" dirty="0"/>
              <a:t>,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Automatic Certificate Management Environment (ACME)</a:t>
            </a:r>
            <a:r>
              <a:rPr lang="en-US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B971469-0A52-43B7-ABAC-5D7DA41C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95525"/>
            <a:ext cx="33813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0228-C4EC-466D-8038-D12ABD03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684400"/>
          </a:xfrm>
        </p:spPr>
        <p:txBody>
          <a:bodyPr/>
          <a:lstStyle/>
          <a:p>
            <a:r>
              <a:rPr lang="en-US" dirty="0" err="1"/>
              <a:t>Protocolul</a:t>
            </a:r>
            <a:r>
              <a:rPr lang="en-US" dirty="0"/>
              <a:t> ACME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11599C7-5102-47D8-A2EE-4B836DF13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159" y="2726052"/>
            <a:ext cx="5928344" cy="14111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0F00-928E-4B54-BA09-9B34C578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00150"/>
            <a:ext cx="3393742" cy="3407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Primul</a:t>
            </a:r>
            <a:r>
              <a:rPr lang="en-US" dirty="0"/>
              <a:t> pas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autoritatea</a:t>
            </a:r>
            <a:r>
              <a:rPr lang="en-US" dirty="0"/>
              <a:t> </a:t>
            </a:r>
            <a:r>
              <a:rPr lang="en-US" dirty="0" err="1"/>
              <a:t>emitentă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 </a:t>
            </a:r>
            <a:r>
              <a:rPr lang="en-US" dirty="0" err="1"/>
              <a:t>serverul</a:t>
            </a:r>
            <a:r>
              <a:rPr lang="en-US" dirty="0"/>
              <a:t> 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cere </a:t>
            </a:r>
            <a:r>
              <a:rPr lang="en-US" dirty="0" err="1"/>
              <a:t>emiterea</a:t>
            </a:r>
            <a:r>
              <a:rPr lang="en-US" dirty="0"/>
              <a:t> </a:t>
            </a:r>
            <a:r>
              <a:rPr lang="en-US" dirty="0" err="1"/>
              <a:t>certificatului</a:t>
            </a:r>
            <a:r>
              <a:rPr lang="en-US" dirty="0"/>
              <a:t>.</a:t>
            </a:r>
          </a:p>
          <a:p>
            <a:r>
              <a:rPr lang="en-US" dirty="0"/>
              <a:t>Face </a:t>
            </a:r>
            <a:r>
              <a:rPr lang="en-US" dirty="0" err="1"/>
              <a:t>asta</a:t>
            </a:r>
            <a:r>
              <a:rPr lang="en-US" dirty="0"/>
              <a:t> </a:t>
            </a:r>
            <a:r>
              <a:rPr lang="en-US" dirty="0" err="1"/>
              <a:t>trimițându</a:t>
            </a:r>
            <a:r>
              <a:rPr lang="en-US" dirty="0"/>
              <a:t>-I un </a:t>
            </a:r>
            <a:r>
              <a:rPr lang="en-US" b="1" dirty="0"/>
              <a:t>challenge </a:t>
            </a:r>
            <a:r>
              <a:rPr lang="en-US" dirty="0" err="1"/>
              <a:t>serverului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pună</a:t>
            </a:r>
            <a:r>
              <a:rPr lang="en-US" dirty="0"/>
              <a:t> la </a:t>
            </a:r>
            <a:r>
              <a:rPr lang="en-US" dirty="0" err="1"/>
              <a:t>dispoziție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la un </a:t>
            </a:r>
            <a:r>
              <a:rPr lang="en-US" dirty="0" err="1"/>
              <a:t>anumit</a:t>
            </a:r>
            <a:r>
              <a:rPr lang="en-US" dirty="0"/>
              <a:t> URL.</a:t>
            </a:r>
          </a:p>
        </p:txBody>
      </p:sp>
    </p:spTree>
    <p:extLst>
      <p:ext uri="{BB962C8B-B14F-4D97-AF65-F5344CB8AC3E}">
        <p14:creationId xmlns:p14="http://schemas.microsoft.com/office/powerpoint/2010/main" val="21849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DD68-921C-4614-9DC5-CF0EE3CB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Nevoia de securitate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6DB0-8656-4F40-AD8D-04D6F2F7C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 ce vrem să criptăm conexiunea?</a:t>
            </a:r>
          </a:p>
        </p:txBody>
      </p:sp>
    </p:spTree>
    <p:extLst>
      <p:ext uri="{BB962C8B-B14F-4D97-AF65-F5344CB8AC3E}">
        <p14:creationId xmlns:p14="http://schemas.microsoft.com/office/powerpoint/2010/main" val="149434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719C-586F-4231-BD1F-92A56D14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665350"/>
          </a:xfrm>
        </p:spPr>
        <p:txBody>
          <a:bodyPr/>
          <a:lstStyle/>
          <a:p>
            <a:r>
              <a:rPr lang="en-US" dirty="0" err="1"/>
              <a:t>Protocolul</a:t>
            </a:r>
            <a:r>
              <a:rPr lang="en-US" dirty="0"/>
              <a:t> ACME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5B1B5B2-FE9D-434B-9EA1-09F54C8E7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443" y="1798065"/>
            <a:ext cx="5953125" cy="3267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89CC0-04DB-4F1F-8917-AF1FA26F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662050"/>
            <a:ext cx="3517567" cy="3445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face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cerute</a:t>
            </a:r>
            <a:r>
              <a:rPr lang="en-US" dirty="0"/>
              <a:t>, </a:t>
            </a:r>
            <a:r>
              <a:rPr lang="en-US" dirty="0" err="1"/>
              <a:t>notifică</a:t>
            </a:r>
            <a:r>
              <a:rPr lang="en-US" dirty="0"/>
              <a:t> </a:t>
            </a:r>
            <a:r>
              <a:rPr lang="en-US" dirty="0" err="1"/>
              <a:t>autoritatea</a:t>
            </a:r>
            <a:r>
              <a:rPr lang="en-US" dirty="0"/>
              <a:t> de </a:t>
            </a:r>
            <a:r>
              <a:rPr lang="en-US" dirty="0" err="1"/>
              <a:t>certificare</a:t>
            </a:r>
            <a:r>
              <a:rPr lang="en-US" dirty="0"/>
              <a:t>, care la </a:t>
            </a:r>
            <a:r>
              <a:rPr lang="en-US" dirty="0" err="1"/>
              <a:t>rândul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îndeplinirea</a:t>
            </a:r>
            <a:r>
              <a:rPr lang="en-US" dirty="0"/>
              <a:t> </a:t>
            </a:r>
            <a:r>
              <a:rPr lang="en-US" b="1" dirty="0"/>
              <a:t>challenge</a:t>
            </a:r>
            <a:r>
              <a:rPr lang="en-US" dirty="0"/>
              <a:t>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597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AA5-5452-4F45-9D47-6C154FC2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Obținerea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certificat</a:t>
            </a:r>
            <a:r>
              <a:rPr lang="en-US" dirty="0"/>
              <a:t> </a:t>
            </a:r>
            <a:r>
              <a:rPr lang="en-US" dirty="0" err="1"/>
              <a:t>gratuit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Let's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3AC7-3041-4D7A-9BEA-829D4939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serverelor</a:t>
            </a:r>
            <a:r>
              <a:rPr lang="en-US" dirty="0"/>
              <a:t> pot fi configurate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obțină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reînnoiască</a:t>
            </a:r>
            <a:r>
              <a:rPr lang="en-US" dirty="0"/>
              <a:t> un </a:t>
            </a:r>
            <a:r>
              <a:rPr lang="en-US" dirty="0" err="1"/>
              <a:t>certificat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Let's Encrypt.</a:t>
            </a:r>
          </a:p>
          <a:p>
            <a:r>
              <a:rPr lang="en-US" dirty="0">
                <a:hlinkClick r:id="rId2"/>
              </a:rPr>
              <a:t>Exemplu pentru 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3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A39E-FBD5-4F07-9E2D-3FBB69C1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DNSSEC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7824-D7D2-4F18-AF8C-D9B0A9A1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194492" cy="301794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Domain Name System Security Extensions</a:t>
            </a:r>
            <a:r>
              <a:rPr lang="en-US" dirty="0"/>
              <a:t> (DNSSEC) sunt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extensii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 </a:t>
            </a:r>
            <a:r>
              <a:rPr lang="en-US" dirty="0" err="1"/>
              <a:t>sistemul</a:t>
            </a:r>
            <a:r>
              <a:rPr lang="en-US" dirty="0"/>
              <a:t> DNS, care </a:t>
            </a:r>
            <a:r>
              <a:rPr lang="en-US" dirty="0" err="1"/>
              <a:t>garantează</a:t>
            </a:r>
            <a:r>
              <a:rPr lang="en-US" dirty="0"/>
              <a:t> </a:t>
            </a:r>
            <a:r>
              <a:rPr lang="en-US" b="1" dirty="0" err="1"/>
              <a:t>integritatea</a:t>
            </a:r>
            <a:r>
              <a:rPr lang="en-US" b="1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criptografia</a:t>
            </a:r>
            <a:r>
              <a:rPr lang="en-US" dirty="0"/>
              <a:t> cu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, la </a:t>
            </a:r>
            <a:r>
              <a:rPr lang="en-US" dirty="0" err="1"/>
              <a:t>fel</a:t>
            </a:r>
            <a:r>
              <a:rPr lang="en-US" dirty="0"/>
              <a:t> ca la </a:t>
            </a:r>
            <a:r>
              <a:rPr lang="en-US" dirty="0" err="1"/>
              <a:t>protocolul</a:t>
            </a:r>
            <a:r>
              <a:rPr lang="en-US" dirty="0"/>
              <a:t> TLS.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acesta</a:t>
            </a:r>
            <a:r>
              <a:rPr lang="en-US" dirty="0"/>
              <a:t>, nu se </a:t>
            </a:r>
            <a:r>
              <a:rPr lang="en-US" dirty="0" err="1"/>
              <a:t>ascund</a:t>
            </a:r>
            <a:r>
              <a:rPr lang="en-US" dirty="0"/>
              <a:t> 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transferate</a:t>
            </a:r>
            <a:r>
              <a:rPr lang="en-US" dirty="0"/>
              <a:t> pe </a:t>
            </a:r>
            <a:r>
              <a:rPr lang="en-US" dirty="0" err="1"/>
              <a:t>rețea</a:t>
            </a:r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887F7-76AF-4E9D-A072-1F001649F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538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0D73-1D48-4263-A93A-292303F7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DNSSEC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1400-E32B-43DF-B1E6-61F920A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028119" cy="1093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onsolas"/>
                <a:ea typeface="+mn-lt"/>
                <a:cs typeface="+mn-lt"/>
              </a:rPr>
              <a:t>drill -DT sigfail.verteiltesysteme.net @1.1.1.1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drill -DT sigok.verteiltesysteme.net @1.1.1.1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26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32374-0B63-41D7-BF04-10DDF49A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pic>
        <p:nvPicPr>
          <p:cNvPr id="28" name="Graphic 5" descr="Întrebări">
            <a:extLst>
              <a:ext uri="{FF2B5EF4-FFF2-40B4-BE49-F238E27FC236}">
                <a16:creationId xmlns:a16="http://schemas.microsoft.com/office/drawing/2014/main" id="{8D5778A4-1A22-4CA4-8367-44501194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23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FA2F-86D2-4995-8879-0B4E738B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 ce avem nevoie de securitate?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1BCE-2A88-40E9-9447-375DC994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746578"/>
            <a:ext cx="6664843" cy="174904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Rețele de calculatoare au fost folosite la început </a:t>
            </a:r>
            <a:r>
              <a:rPr lang="en-US" b="1"/>
              <a:t>în scop militar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Nu aveau nevoie de criptare, erau foarte bine securizate fizic și operate </a:t>
            </a:r>
            <a:r>
              <a:rPr lang="en-US" dirty="0"/>
              <a:t>de personal autorizat.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6C6777-A0C5-44A0-BAA8-D14D299EFA2D}"/>
              </a:ext>
            </a:extLst>
          </p:cNvPr>
          <p:cNvGrpSpPr/>
          <p:nvPr/>
        </p:nvGrpSpPr>
        <p:grpSpPr>
          <a:xfrm>
            <a:off x="7980053" y="2428444"/>
            <a:ext cx="3797593" cy="3448269"/>
            <a:chOff x="8068658" y="2144909"/>
            <a:chExt cx="3797593" cy="344826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634FF258-873C-40E8-88D4-F96EC9B68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8658" y="2144909"/>
              <a:ext cx="3797593" cy="285512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AF7112-F6E6-4C29-92D1-0C80D0C88782}"/>
                </a:ext>
              </a:extLst>
            </p:cNvPr>
            <p:cNvSpPr txBox="1"/>
            <p:nvPr/>
          </p:nvSpPr>
          <p:spPr>
            <a:xfrm>
              <a:off x="8117958" y="5069958"/>
              <a:ext cx="36824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hlinkClick r:id="rId3"/>
                </a:rPr>
                <a:t>Semi-Automatic Ground Environment</a:t>
              </a:r>
              <a:r>
                <a:rPr lang="en-US" sz="1400"/>
                <a:t>,</a:t>
              </a:r>
              <a:br>
                <a:rPr lang="en-US" sz="1400" dirty="0"/>
              </a:br>
              <a:r>
                <a:rPr lang="en-US" sz="1400"/>
                <a:t>una din </a:t>
              </a:r>
              <a:r>
                <a:rPr lang="en-US" sz="1400" dirty="0"/>
                <a:t>primele rețele folosite în scop militar.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4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B5395-6A29-41E6-B1D3-DAC424BD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 ce avem nevoie de securitate?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02E1-EFFB-423A-9B3F-3CC2AE14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77" y="2861764"/>
            <a:ext cx="5690190" cy="257306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Prima rețea distribuită geografic a fost </a:t>
            </a:r>
            <a:r>
              <a:rPr lang="en-US" dirty="0">
                <a:ea typeface="+mn-lt"/>
                <a:cs typeface="+mn-lt"/>
                <a:hlinkClick r:id="rId2"/>
              </a:rPr>
              <a:t>ARPANET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Aici au apărut </a:t>
            </a:r>
            <a:r>
              <a:rPr lang="en-US" dirty="0">
                <a:ea typeface="+mn-lt"/>
                <a:cs typeface="+mn-lt"/>
                <a:hlinkClick r:id="rId3"/>
              </a:rPr>
              <a:t>primele metode de criptare a conexiunii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7750D13-4C80-4D55-9DBA-175BC78B8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22" y="2673691"/>
            <a:ext cx="4684551" cy="29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E27C3-AAC6-435B-AF89-41B53CB8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De ce avem nevoie de securitate?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47A86-2DB5-423F-9809-38F44722237D}"/>
              </a:ext>
            </a:extLst>
          </p:cNvPr>
          <p:cNvSpPr txBox="1"/>
          <p:nvPr/>
        </p:nvSpPr>
        <p:spPr>
          <a:xfrm>
            <a:off x="1640957" y="2261191"/>
            <a:ext cx="8272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Protocoalele criptografice stau la baza serviciilor oferite de internetul modern: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4B8EAE-033E-4C17-A5B8-0157433C30B5}"/>
              </a:ext>
            </a:extLst>
          </p:cNvPr>
          <p:cNvGrpSpPr/>
          <p:nvPr/>
        </p:nvGrpSpPr>
        <p:grpSpPr>
          <a:xfrm>
            <a:off x="8768095" y="2971802"/>
            <a:ext cx="962247" cy="1292370"/>
            <a:chOff x="731653" y="3778103"/>
            <a:chExt cx="962247" cy="12923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E908D4-9B3F-4B65-A1BD-2A745A37BC1F}"/>
                </a:ext>
              </a:extLst>
            </p:cNvPr>
            <p:cNvSpPr txBox="1"/>
            <p:nvPr/>
          </p:nvSpPr>
          <p:spPr>
            <a:xfrm>
              <a:off x="731653" y="4701141"/>
              <a:ext cx="96224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E-mail</a:t>
              </a:r>
            </a:p>
          </p:txBody>
        </p:sp>
        <p:pic>
          <p:nvPicPr>
            <p:cNvPr id="15" name="Graphic 15" descr="Email with solid fill">
              <a:extLst>
                <a:ext uri="{FF2B5EF4-FFF2-40B4-BE49-F238E27FC236}">
                  <a16:creationId xmlns:a16="http://schemas.microsoft.com/office/drawing/2014/main" id="{44A7A41A-51FC-4439-88D0-07CAE6F1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823" y="3778103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3C7615-D93E-413B-B5B3-A6E710986F0F}"/>
              </a:ext>
            </a:extLst>
          </p:cNvPr>
          <p:cNvGrpSpPr/>
          <p:nvPr/>
        </p:nvGrpSpPr>
        <p:grpSpPr>
          <a:xfrm>
            <a:off x="1870222" y="2962940"/>
            <a:ext cx="3141920" cy="1287941"/>
            <a:chOff x="2605641" y="4362893"/>
            <a:chExt cx="3141920" cy="12879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3E8270-2F55-4805-A3E9-31231842B47B}"/>
                </a:ext>
              </a:extLst>
            </p:cNvPr>
            <p:cNvSpPr txBox="1"/>
            <p:nvPr/>
          </p:nvSpPr>
          <p:spPr>
            <a:xfrm>
              <a:off x="2605641" y="5281502"/>
              <a:ext cx="314192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Navigare sigură pe internet</a:t>
              </a:r>
              <a:endParaRPr lang="en-US" dirty="0"/>
            </a:p>
          </p:txBody>
        </p:sp>
        <p:pic>
          <p:nvPicPr>
            <p:cNvPr id="16" name="Graphic 16" descr="Lock with solid fill">
              <a:extLst>
                <a:ext uri="{FF2B5EF4-FFF2-40B4-BE49-F238E27FC236}">
                  <a16:creationId xmlns:a16="http://schemas.microsoft.com/office/drawing/2014/main" id="{1A57901C-79E9-4014-82E9-1FB3E69A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16079" y="4362893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151CFC-F521-4460-B430-6E2018D31E49}"/>
              </a:ext>
            </a:extLst>
          </p:cNvPr>
          <p:cNvGrpSpPr/>
          <p:nvPr/>
        </p:nvGrpSpPr>
        <p:grpSpPr>
          <a:xfrm>
            <a:off x="8297383" y="4646430"/>
            <a:ext cx="1892596" cy="1291263"/>
            <a:chOff x="7535383" y="2635103"/>
            <a:chExt cx="1892596" cy="12912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010A0E-E5A0-4CED-B524-EFAA0A16BC93}"/>
                </a:ext>
              </a:extLst>
            </p:cNvPr>
            <p:cNvSpPr txBox="1"/>
            <p:nvPr/>
          </p:nvSpPr>
          <p:spPr>
            <a:xfrm>
              <a:off x="7535383" y="3557034"/>
              <a:ext cx="189259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Online banking</a:t>
              </a:r>
            </a:p>
          </p:txBody>
        </p:sp>
        <p:pic>
          <p:nvPicPr>
            <p:cNvPr id="17" name="Graphic 17" descr="Credit card with solid fill">
              <a:extLst>
                <a:ext uri="{FF2B5EF4-FFF2-40B4-BE49-F238E27FC236}">
                  <a16:creationId xmlns:a16="http://schemas.microsoft.com/office/drawing/2014/main" id="{F50FA47D-CF08-4639-976D-536FB87A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22265" y="2635103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65B52-9CFC-43C5-88AD-D79AB04E4082}"/>
              </a:ext>
            </a:extLst>
          </p:cNvPr>
          <p:cNvGrpSpPr/>
          <p:nvPr/>
        </p:nvGrpSpPr>
        <p:grpSpPr>
          <a:xfrm>
            <a:off x="5012363" y="2981769"/>
            <a:ext cx="2760921" cy="1283511"/>
            <a:chOff x="3763039" y="2857722"/>
            <a:chExt cx="2760921" cy="12835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F4A553-D7E5-446A-8146-2519D2B13D66}"/>
                </a:ext>
              </a:extLst>
            </p:cNvPr>
            <p:cNvSpPr txBox="1"/>
            <p:nvPr/>
          </p:nvSpPr>
          <p:spPr>
            <a:xfrm>
              <a:off x="3763039" y="3771901"/>
              <a:ext cx="27609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Comunicare privată</a:t>
              </a:r>
              <a:endParaRPr lang="en-US" dirty="0"/>
            </a:p>
          </p:txBody>
        </p:sp>
        <p:pic>
          <p:nvPicPr>
            <p:cNvPr id="19" name="Graphic 19" descr="Radio microphone with solid fill">
              <a:extLst>
                <a:ext uri="{FF2B5EF4-FFF2-40B4-BE49-F238E27FC236}">
                  <a16:creationId xmlns:a16="http://schemas.microsoft.com/office/drawing/2014/main" id="{7FD3BBD2-28BD-4A7F-B67B-F68D96A88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82978" y="2857722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9F232-229E-4E41-B9E3-8FC39B9E1E38}"/>
              </a:ext>
            </a:extLst>
          </p:cNvPr>
          <p:cNvGrpSpPr/>
          <p:nvPr/>
        </p:nvGrpSpPr>
        <p:grpSpPr>
          <a:xfrm>
            <a:off x="5620414" y="4664148"/>
            <a:ext cx="1538177" cy="1272435"/>
            <a:chOff x="9873438" y="2528776"/>
            <a:chExt cx="1538177" cy="12724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7E910D-A66D-4BFB-98FA-E2342F468772}"/>
                </a:ext>
              </a:extLst>
            </p:cNvPr>
            <p:cNvSpPr txBox="1"/>
            <p:nvPr/>
          </p:nvSpPr>
          <p:spPr>
            <a:xfrm>
              <a:off x="9873438" y="3431879"/>
              <a:ext cx="15381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E-commerce</a:t>
              </a:r>
            </a:p>
          </p:txBody>
        </p:sp>
        <p:pic>
          <p:nvPicPr>
            <p:cNvPr id="20" name="Graphic 20" descr="Shopping cart with solid fill">
              <a:extLst>
                <a:ext uri="{FF2B5EF4-FFF2-40B4-BE49-F238E27FC236}">
                  <a16:creationId xmlns:a16="http://schemas.microsoft.com/office/drawing/2014/main" id="{3672398E-36D9-427E-9256-4A2DE16F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84219" y="2528776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3D48B5-09AA-4D39-B95D-58D099500CF3}"/>
              </a:ext>
            </a:extLst>
          </p:cNvPr>
          <p:cNvGrpSpPr/>
          <p:nvPr/>
        </p:nvGrpSpPr>
        <p:grpSpPr>
          <a:xfrm>
            <a:off x="1998843" y="4540103"/>
            <a:ext cx="2619153" cy="1365442"/>
            <a:chOff x="-845367" y="1306033"/>
            <a:chExt cx="2619153" cy="13654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932D02-DDBF-4979-8266-37013CE199F3}"/>
                </a:ext>
              </a:extLst>
            </p:cNvPr>
            <p:cNvSpPr txBox="1"/>
            <p:nvPr/>
          </p:nvSpPr>
          <p:spPr>
            <a:xfrm>
              <a:off x="-845367" y="2302143"/>
              <a:ext cx="261915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Virtual Private Network</a:t>
              </a:r>
            </a:p>
          </p:txBody>
        </p:sp>
        <p:pic>
          <p:nvPicPr>
            <p:cNvPr id="26" name="Graphic 26" descr="Server with solid fill">
              <a:extLst>
                <a:ext uri="{FF2B5EF4-FFF2-40B4-BE49-F238E27FC236}">
                  <a16:creationId xmlns:a16="http://schemas.microsoft.com/office/drawing/2014/main" id="{0C119093-E843-4C6F-83E2-ACD65CE4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4" y="130603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48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98CC-8A60-4158-B9AE-0871EB87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Protocoalele de criptare a conexiunii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4A6D-3190-4E2D-ACD1-ED66377A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Cum funcționează SSL/TLS?</a:t>
            </a:r>
          </a:p>
        </p:txBody>
      </p:sp>
    </p:spTree>
    <p:extLst>
      <p:ext uri="{BB962C8B-B14F-4D97-AF65-F5344CB8AC3E}">
        <p14:creationId xmlns:p14="http://schemas.microsoft.com/office/powerpoint/2010/main" val="169691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268-3A6F-40CF-9CF2-D7026E33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ce nivel </a:t>
            </a:r>
            <a:r>
              <a:rPr lang="en-US"/>
              <a:t>acționează?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1697B-1E8B-45F0-90B0-54A7476D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Protocoalele de criptare pe rețea protejează datele exclusiv pe durata transportului.</a:t>
            </a:r>
          </a:p>
          <a:p>
            <a:r>
              <a:rPr lang="en-US" dirty="0"/>
              <a:t>Cum sunt protejate datele înainte de a fi transmise, și cum sunt procesate după ce sunt </a:t>
            </a:r>
            <a:r>
              <a:rPr lang="en-US"/>
              <a:t>recepționate, depinde de alte sisteme.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842CD7-F97C-4474-9332-9D42A5789500}"/>
              </a:ext>
            </a:extLst>
          </p:cNvPr>
          <p:cNvGrpSpPr/>
          <p:nvPr/>
        </p:nvGrpSpPr>
        <p:grpSpPr>
          <a:xfrm>
            <a:off x="5449500" y="1370312"/>
            <a:ext cx="6127329" cy="3384824"/>
            <a:chOff x="7884025" y="2035447"/>
            <a:chExt cx="7286113" cy="40238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5F9A43-BB71-42B5-97CB-A6535F124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4025" y="2035447"/>
              <a:ext cx="7285718" cy="3582206"/>
            </a:xfrm>
            <a:prstGeom prst="rect">
              <a:avLst/>
            </a:prstGeom>
          </p:spPr>
        </p:pic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5D3BB810-8C38-492E-B91F-3B5C7375BD07}"/>
                </a:ext>
              </a:extLst>
            </p:cNvPr>
            <p:cNvSpPr txBox="1"/>
            <p:nvPr/>
          </p:nvSpPr>
          <p:spPr>
            <a:xfrm>
              <a:off x="12502092" y="5693394"/>
              <a:ext cx="2668046" cy="36588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o-RO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hlinkClick r:id="rId3"/>
                </a:rPr>
                <a:t>Sursa imaginii</a:t>
              </a:r>
              <a:endParaRPr lang="en-US" sz="1400">
                <a:ea typeface="+mn-lt"/>
                <a:cs typeface="+mn-lt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E24765-0660-44EB-B03E-4684A522606A}"/>
              </a:ext>
            </a:extLst>
          </p:cNvPr>
          <p:cNvSpPr/>
          <p:nvPr/>
        </p:nvSpPr>
        <p:spPr>
          <a:xfrm>
            <a:off x="7627748" y="1964409"/>
            <a:ext cx="1775847" cy="2292457"/>
          </a:xfrm>
          <a:prstGeom prst="rect">
            <a:avLst/>
          </a:prstGeom>
          <a:noFill/>
          <a:ln w="6350">
            <a:solidFill>
              <a:srgbClr val="117EA7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2EAEEEC-B38F-480A-84E1-F40844E7B3C5}"/>
              </a:ext>
            </a:extLst>
          </p:cNvPr>
          <p:cNvCxnSpPr/>
          <p:nvPr/>
        </p:nvCxnSpPr>
        <p:spPr>
          <a:xfrm flipV="1">
            <a:off x="6918216" y="3738480"/>
            <a:ext cx="1011265" cy="12230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83479-FA81-4134-9513-45D5122F4A44}"/>
              </a:ext>
            </a:extLst>
          </p:cNvPr>
          <p:cNvSpPr txBox="1"/>
          <p:nvPr/>
        </p:nvSpPr>
        <p:spPr>
          <a:xfrm>
            <a:off x="4726013" y="1232437"/>
            <a:ext cx="13870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Criptarea disk-ului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79B78-1B03-4665-9870-70A68DDF467C}"/>
              </a:ext>
            </a:extLst>
          </p:cNvPr>
          <p:cNvSpPr txBox="1"/>
          <p:nvPr/>
        </p:nvSpPr>
        <p:spPr>
          <a:xfrm>
            <a:off x="5623832" y="4754304"/>
            <a:ext cx="1297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Criptarea conexiunii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27787-55C2-479E-8F4F-70C60DA0D5B1}"/>
              </a:ext>
            </a:extLst>
          </p:cNvPr>
          <p:cNvSpPr txBox="1"/>
          <p:nvPr/>
        </p:nvSpPr>
        <p:spPr>
          <a:xfrm>
            <a:off x="10248900" y="1066153"/>
            <a:ext cx="1445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Criptarea </a:t>
            </a:r>
            <a:r>
              <a:rPr lang="en-US"/>
              <a:t>memoriei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F2D831-FAE1-4546-9CBC-6876DD8BA3C5}"/>
              </a:ext>
            </a:extLst>
          </p:cNvPr>
          <p:cNvCxnSpPr/>
          <p:nvPr/>
        </p:nvCxnSpPr>
        <p:spPr>
          <a:xfrm>
            <a:off x="5926972" y="1639108"/>
            <a:ext cx="249263" cy="1088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EC7AFA-E30C-49F5-8795-AC90D40D8CDF}"/>
              </a:ext>
            </a:extLst>
          </p:cNvPr>
          <p:cNvCxnSpPr/>
          <p:nvPr/>
        </p:nvCxnSpPr>
        <p:spPr>
          <a:xfrm flipH="1">
            <a:off x="10742583" y="1717405"/>
            <a:ext cx="215687" cy="895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4605-9862-494E-A47D-4D101B19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ce nivel acționează?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AF2FCB-CC73-4EA5-A660-39C8804A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106" y="1236090"/>
            <a:ext cx="3848100" cy="4448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7A29-4DEF-4740-A471-9ABC25BA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Criptarea se poate realiza la mai </a:t>
            </a:r>
            <a:r>
              <a:rPr lang="en-US"/>
              <a:t>multe nivele ale stivei OSI.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C6917-666F-4262-9DF2-8E603BB03F70}"/>
              </a:ext>
            </a:extLst>
          </p:cNvPr>
          <p:cNvSpPr txBox="1"/>
          <p:nvPr/>
        </p:nvSpPr>
        <p:spPr>
          <a:xfrm>
            <a:off x="7518400" y="5681784"/>
            <a:ext cx="1815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Sursa imaginii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BB8C2-0E8F-42E4-918A-E87EDAC77A28}"/>
              </a:ext>
            </a:extLst>
          </p:cNvPr>
          <p:cNvSpPr txBox="1"/>
          <p:nvPr/>
        </p:nvSpPr>
        <p:spPr>
          <a:xfrm>
            <a:off x="10458229" y="1934461"/>
            <a:ext cx="76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4"/>
              </a:rPr>
              <a:t>SSH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BC1B5-9FFE-497C-A829-724832EDC39B}"/>
              </a:ext>
            </a:extLst>
          </p:cNvPr>
          <p:cNvSpPr txBox="1"/>
          <p:nvPr/>
        </p:nvSpPr>
        <p:spPr>
          <a:xfrm>
            <a:off x="10255545" y="2502638"/>
            <a:ext cx="1166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5"/>
              </a:rPr>
              <a:t>SSL/TLS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894FB-7DCB-4DFA-96E5-E7F461A342A5}"/>
              </a:ext>
            </a:extLst>
          </p:cNvPr>
          <p:cNvSpPr txBox="1"/>
          <p:nvPr/>
        </p:nvSpPr>
        <p:spPr>
          <a:xfrm>
            <a:off x="10416142" y="4045466"/>
            <a:ext cx="855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6"/>
              </a:rPr>
              <a:t>IPsec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1EB16-F730-4AF4-94CD-DAAC402F209D}"/>
              </a:ext>
            </a:extLst>
          </p:cNvPr>
          <p:cNvSpPr txBox="1"/>
          <p:nvPr/>
        </p:nvSpPr>
        <p:spPr>
          <a:xfrm>
            <a:off x="10257760" y="4631365"/>
            <a:ext cx="1174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7"/>
              </a:rPr>
              <a:t>MACsec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4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RetrospectVTI</vt:lpstr>
      <vt:lpstr>Securizarea conexiunii</vt:lpstr>
      <vt:lpstr>PowerPoint Presentation</vt:lpstr>
      <vt:lpstr>Nevoia de securitate</vt:lpstr>
      <vt:lpstr>De ce avem nevoie de securitate?</vt:lpstr>
      <vt:lpstr>De ce avem nevoie de securitate?</vt:lpstr>
      <vt:lpstr>De ce avem nevoie de securitate?</vt:lpstr>
      <vt:lpstr>Protocoalele de criptare a conexiunii</vt:lpstr>
      <vt:lpstr>La ce nivel acționează?</vt:lpstr>
      <vt:lpstr>La ce nivel acționează?</vt:lpstr>
      <vt:lpstr>Medium Access Control Security (MACsec)</vt:lpstr>
      <vt:lpstr>Internet Protocol Security (IPsec)</vt:lpstr>
      <vt:lpstr>Secure Socket Layer (SSL) Transport Layer Security (TLS)</vt:lpstr>
      <vt:lpstr>Secure Shell (SSH)</vt:lpstr>
      <vt:lpstr>Transport Layer Security</vt:lpstr>
      <vt:lpstr>Ce ne oferă TLS?</vt:lpstr>
      <vt:lpstr>Criptarea datelor</vt:lpstr>
      <vt:lpstr>Criptarea datelor</vt:lpstr>
      <vt:lpstr>Schimb de chei prin RSA</vt:lpstr>
      <vt:lpstr>PowerPoint Presentation</vt:lpstr>
      <vt:lpstr>Schimb de chei prin algoritmul Diffie-Hellman</vt:lpstr>
      <vt:lpstr>PowerPoint Presentation</vt:lpstr>
      <vt:lpstr>Autentificarea</vt:lpstr>
      <vt:lpstr>Autentificarea</vt:lpstr>
      <vt:lpstr>Suita de cifruri folosite</vt:lpstr>
      <vt:lpstr>Securizarea conexiunii în practică</vt:lpstr>
      <vt:lpstr>Hypertext Transfer Protocol Secure (HTTPS)</vt:lpstr>
      <vt:lpstr>Rata de adopție HTTPS</vt:lpstr>
      <vt:lpstr>Obținerea unui certificat gratuit prin Let's Encrypt</vt:lpstr>
      <vt:lpstr>Protocolul ACME</vt:lpstr>
      <vt:lpstr>Protocolul ACME</vt:lpstr>
      <vt:lpstr>Obținerea unui certificat gratuit prin Let's Encrypt</vt:lpstr>
      <vt:lpstr>DNSSEC</vt:lpstr>
      <vt:lpstr>Exemple DNSSEC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910</cp:revision>
  <dcterms:created xsi:type="dcterms:W3CDTF">2021-02-15T13:10:32Z</dcterms:created>
  <dcterms:modified xsi:type="dcterms:W3CDTF">2021-03-02T07:52:28Z</dcterms:modified>
</cp:coreProperties>
</file>