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3" r:id="rId17"/>
    <p:sldId id="274" r:id="rId18"/>
  </p:sldIdLst>
  <p:sldSz cx="14630400" cy="8229600"/>
  <p:notesSz cx="8229600" cy="14630400"/>
  <p:embeddedFontLst>
    <p:embeddedFont>
      <p:font typeface="Bierstadt" panose="020B0004020202020204" pitchFamily="34" charset="0"/>
      <p:regular r:id="rId20"/>
      <p:bold r:id="rId21"/>
      <p:italic r:id="rId22"/>
      <p:boldItalic r:id="rId23"/>
    </p:embeddedFont>
    <p:embeddedFont>
      <p:font typeface="Poppins Light" panose="00000400000000000000" pitchFamily="2" charset="0"/>
      <p:regular r:id="rId24"/>
      <p:italic r:id="rId25"/>
    </p:embeddedFont>
    <p:embeddedFont>
      <p:font typeface="Roboto Light" panose="02000000000000000000" pitchFamily="2" charset="0"/>
      <p:regular r:id="rId26"/>
      <p:italic r:id="rId2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9D7A9-82E5-9CFA-6167-38A1307FA49F}" v="60" dt="2025-06-04T19:43:3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08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C895-B034-DC32-45DE-B4303D935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EB2C1-BF80-D7C1-651E-FCB405AC2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58F1B5-8C7F-2A22-5012-B33F77FBC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19F-0509-A873-9194-2A7D1E69B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8FE5B-5259-3F46-0E6A-0424A7990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BCE11-ABFD-84DB-1D36-8ABA10BD7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246AAA-C624-79BA-8120-0CA3CC776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0729-1878-53FA-96A0-CEEED3B93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1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7D9B-44CD-AAF9-4FAF-D5F2595F3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47207-7A0F-2607-926C-C9BBBC659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1B134-0551-5686-43A0-BCBD8DA74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0DB1C-05AA-CBCB-9622-5DA8E346FD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7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61ACF-A07E-1BBE-2145-DFE428CE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6E830-C69A-3D6B-9ADF-B252DB47F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A8C9F-021F-B086-F5FF-5A65BF3F0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0BD06-E2FF-FA39-6D43-F92413A2B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30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2C0B-61BA-38A9-E728-2346FA06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FC713-FC61-2C9A-B99D-4997E5BB4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C258B-6A70-7A0A-23B2-E65E00FB7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377C8-F77D-B303-2265-598AC5342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3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04D2-1A6C-E448-9693-D1F2122A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4DF125-303F-6FEF-4CCA-AE58CCBE3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8EBEF1-07ED-1647-8B77-1A1A24E3D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11F7F-FCEB-9786-3A5E-8D410BB76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6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DF50-2B4D-F819-5E35-38923EE07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29ECF-D391-423A-C66A-DBC2497C8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58DE8-DBDB-EB45-292B-4B40D7EC7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E610E-6101-1856-6E29-41E7FD64F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5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72C3F-E718-0B73-D10F-446CD4813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95875-1E91-FB5B-7B52-1FB72E69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45BE6-514A-DA62-7075-F2D115E39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00AC-7E29-50A1-C92E-511D70B4A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568A-B4C3-E6B1-65D2-C2DA758E8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4EC7C-B96A-87AA-BD48-7E986C39A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4A478-427D-706B-8907-8ED24A853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2D98F-8E0F-8EE8-FC62-B236EC47CE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4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Classificação de Pneumonia por Visão Computacional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RSNA Pneumonia Detection Challenge (2018)</a:t>
            </a:r>
            <a:endParaRPr lang="en-US" sz="175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4DE71D-8E5E-5CB9-BABA-473B60DEC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462" y="7792726"/>
            <a:ext cx="1800476" cy="3334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2FD46C-6CEC-9C39-B7CC-06C3AFA21595}"/>
              </a:ext>
            </a:extLst>
          </p:cNvPr>
          <p:cNvSpPr txBox="1"/>
          <p:nvPr/>
        </p:nvSpPr>
        <p:spPr>
          <a:xfrm>
            <a:off x="6130636" y="5599271"/>
            <a:ext cx="4083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Mateus Pereira Alves RA:22004168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Gabriel de </a:t>
            </a:r>
            <a:r>
              <a:rPr lang="pt-BR" dirty="0" err="1">
                <a:solidFill>
                  <a:schemeClr val="bg1"/>
                </a:solidFill>
              </a:rPr>
              <a:t>Antonio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Mazetto</a:t>
            </a:r>
            <a:r>
              <a:rPr lang="pt-BR" dirty="0">
                <a:solidFill>
                  <a:schemeClr val="bg1"/>
                </a:solidFill>
              </a:rPr>
              <a:t> RA:22008601</a:t>
            </a:r>
          </a:p>
          <a:p>
            <a:r>
              <a:rPr lang="pt-BR" dirty="0">
                <a:solidFill>
                  <a:schemeClr val="bg1"/>
                </a:solidFill>
              </a:rPr>
              <a:t>Felipe de Oliveira Santos RA:21941414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337C-65BC-2505-8A09-F7BC9F64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7117396-48AB-6E6A-1D08-44B03C2B2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32A6C46D-8AE5-464B-0C50-20F5DB3AC0BE}"/>
              </a:ext>
            </a:extLst>
          </p:cNvPr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Matriz de Confusão</a:t>
            </a:r>
            <a:endParaRPr lang="en-US" sz="4450" dirty="0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03894F64-0D7F-74C2-51AF-873F1933E91E}"/>
              </a:ext>
            </a:extLst>
          </p:cNvPr>
          <p:cNvSpPr/>
          <p:nvPr/>
        </p:nvSpPr>
        <p:spPr>
          <a:xfrm>
            <a:off x="328608" y="2864584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Modelo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: ResNet-50</a:t>
            </a:r>
            <a:endParaRPr lang="en-US" sz="445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7ABE2D0B-A928-0A4E-D9E7-AC156517CD54}"/>
              </a:ext>
            </a:extLst>
          </p:cNvPr>
          <p:cNvSpPr/>
          <p:nvPr/>
        </p:nvSpPr>
        <p:spPr>
          <a:xfrm>
            <a:off x="328608" y="39135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CFD41C16-6D02-B3EC-210D-2DA0707CAEC2}"/>
              </a:ext>
            </a:extLst>
          </p:cNvPr>
          <p:cNvSpPr/>
          <p:nvPr/>
        </p:nvSpPr>
        <p:spPr>
          <a:xfrm>
            <a:off x="838791" y="3913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Diferença</a:t>
            </a:r>
            <a:endParaRPr lang="en-US" sz="2200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DCDA568C-8863-064F-E2C8-DB9498CFCEF5}"/>
              </a:ext>
            </a:extLst>
          </p:cNvPr>
          <p:cNvSpPr/>
          <p:nvPr/>
        </p:nvSpPr>
        <p:spPr>
          <a:xfrm>
            <a:off x="838791" y="4403943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Descongelamento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das 5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ultimas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camadas</a:t>
            </a:r>
            <a:endParaRPr lang="en-US" sz="1750" dirty="0"/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33E574FD-EF5E-2FA8-F9EA-A3C46D368244}"/>
              </a:ext>
            </a:extLst>
          </p:cNvPr>
          <p:cNvSpPr/>
          <p:nvPr/>
        </p:nvSpPr>
        <p:spPr>
          <a:xfrm>
            <a:off x="668769" y="499365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6A3E52A5-CF0D-77B7-8548-8FDB7560F0FB}"/>
              </a:ext>
            </a:extLst>
          </p:cNvPr>
          <p:cNvSpPr/>
          <p:nvPr/>
        </p:nvSpPr>
        <p:spPr>
          <a:xfrm>
            <a:off x="1178952" y="4993659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Resultado de Validação</a:t>
            </a:r>
            <a:endParaRPr lang="en-US" sz="22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6E4E9881-1061-76A5-EE35-7A43FE32C4A8}"/>
              </a:ext>
            </a:extLst>
          </p:cNvPr>
          <p:cNvSpPr/>
          <p:nvPr/>
        </p:nvSpPr>
        <p:spPr>
          <a:xfrm>
            <a:off x="1178952" y="5484078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Accuracy: 0,8511</a:t>
            </a:r>
            <a:endParaRPr lang="en-US" sz="1750" dirty="0"/>
          </a:p>
        </p:txBody>
      </p:sp>
      <p:pic>
        <p:nvPicPr>
          <p:cNvPr id="5" name="Imagem 4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1614E540-9C2B-B5CF-FAC8-E37F7321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160" y="2153193"/>
            <a:ext cx="5180079" cy="39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5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0653-41B2-12FB-4776-2379B612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0EAE250-B8B0-F061-5E13-9C9D22C43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B3D3AD9C-8AF3-2F41-098A-A0D4EC06B3B9}"/>
              </a:ext>
            </a:extLst>
          </p:cNvPr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Matriz de Confusão</a:t>
            </a:r>
            <a:endParaRPr lang="en-US" sz="44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35878633-836E-5275-9E68-FF7330349632}"/>
              </a:ext>
            </a:extLst>
          </p:cNvPr>
          <p:cNvSpPr/>
          <p:nvPr/>
        </p:nvSpPr>
        <p:spPr>
          <a:xfrm>
            <a:off x="328608" y="2864584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Modelo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: ResNet-50</a:t>
            </a:r>
            <a:endParaRPr lang="en-US" sz="445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C1B48C95-6177-0683-5302-F1A552BA994C}"/>
              </a:ext>
            </a:extLst>
          </p:cNvPr>
          <p:cNvSpPr/>
          <p:nvPr/>
        </p:nvSpPr>
        <p:spPr>
          <a:xfrm>
            <a:off x="328608" y="39135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B141525D-EEB9-ECD4-801D-6E2431237DD7}"/>
              </a:ext>
            </a:extLst>
          </p:cNvPr>
          <p:cNvSpPr/>
          <p:nvPr/>
        </p:nvSpPr>
        <p:spPr>
          <a:xfrm>
            <a:off x="838791" y="3913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Diferença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94CF8EAB-0922-D92C-6756-D84AE10C62D8}"/>
              </a:ext>
            </a:extLst>
          </p:cNvPr>
          <p:cNvSpPr/>
          <p:nvPr/>
        </p:nvSpPr>
        <p:spPr>
          <a:xfrm>
            <a:off x="838791" y="4403943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Descongelamento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das 10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ultimas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camadas</a:t>
            </a:r>
            <a:endParaRPr lang="en-US" sz="1750" dirty="0"/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1A17DECC-B02C-5B3E-FE06-5E3C6F277AA7}"/>
              </a:ext>
            </a:extLst>
          </p:cNvPr>
          <p:cNvSpPr/>
          <p:nvPr/>
        </p:nvSpPr>
        <p:spPr>
          <a:xfrm>
            <a:off x="668769" y="499365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B9CED7EC-F5E5-F0C7-6299-6358C1CF4C82}"/>
              </a:ext>
            </a:extLst>
          </p:cNvPr>
          <p:cNvSpPr/>
          <p:nvPr/>
        </p:nvSpPr>
        <p:spPr>
          <a:xfrm>
            <a:off x="1178952" y="4993659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Resultado de Validação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8FDB6149-8D79-C38C-240F-666676110E87}"/>
              </a:ext>
            </a:extLst>
          </p:cNvPr>
          <p:cNvSpPr/>
          <p:nvPr/>
        </p:nvSpPr>
        <p:spPr>
          <a:xfrm>
            <a:off x="1178952" y="5484078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Accuracy: 0,8651</a:t>
            </a:r>
            <a:endParaRPr lang="en-US" sz="1750" dirty="0"/>
          </a:p>
        </p:txBody>
      </p:sp>
      <p:pic>
        <p:nvPicPr>
          <p:cNvPr id="6" name="Imagem 5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644A86DB-376F-B05C-7794-EEBA1CF14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699" y="2164204"/>
            <a:ext cx="5151001" cy="39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1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7332-2EFB-EF96-7EFA-444D58B3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F75F984-C7A4-DBFC-AE15-B096C095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47E3E4B2-152F-7F24-C869-2C33418CB11A}"/>
              </a:ext>
            </a:extLst>
          </p:cNvPr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Matriz de Confusão</a:t>
            </a:r>
            <a:endParaRPr lang="en-US" sz="44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73DA9795-825C-4FB7-ABD0-BFA1CA120837}"/>
              </a:ext>
            </a:extLst>
          </p:cNvPr>
          <p:cNvSpPr/>
          <p:nvPr/>
        </p:nvSpPr>
        <p:spPr>
          <a:xfrm>
            <a:off x="328608" y="2864584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Modelo</a:t>
            </a:r>
            <a:r>
              <a:rPr lang="en-US" sz="4450" dirty="0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ResNet-50</a:t>
            </a:r>
            <a:endParaRPr lang="en-US" sz="44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A3799F11-CB46-7201-209B-A0CEA177C6D4}"/>
              </a:ext>
            </a:extLst>
          </p:cNvPr>
          <p:cNvSpPr/>
          <p:nvPr/>
        </p:nvSpPr>
        <p:spPr>
          <a:xfrm>
            <a:off x="328608" y="39135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CEBC40C3-7F90-8FFE-6855-FF6F4297B5BD}"/>
              </a:ext>
            </a:extLst>
          </p:cNvPr>
          <p:cNvSpPr/>
          <p:nvPr/>
        </p:nvSpPr>
        <p:spPr>
          <a:xfrm>
            <a:off x="838791" y="3913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Diferença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8BA57F25-8FA1-43BD-B3D6-16847FE7644C}"/>
              </a:ext>
            </a:extLst>
          </p:cNvPr>
          <p:cNvSpPr/>
          <p:nvPr/>
        </p:nvSpPr>
        <p:spPr>
          <a:xfrm>
            <a:off x="838791" y="4403943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Descongelamento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das 10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ultimas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camadas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E04D750C-FEC2-E806-9E71-0F2B2A79F2FB}"/>
              </a:ext>
            </a:extLst>
          </p:cNvPr>
          <p:cNvSpPr/>
          <p:nvPr/>
        </p:nvSpPr>
        <p:spPr>
          <a:xfrm>
            <a:off x="668769" y="5395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F6988824-3BEF-3EA0-BFB8-5B8965C524A4}"/>
              </a:ext>
            </a:extLst>
          </p:cNvPr>
          <p:cNvSpPr/>
          <p:nvPr/>
        </p:nvSpPr>
        <p:spPr>
          <a:xfrm>
            <a:off x="1178952" y="5395405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Resultado de Validação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104DDB1D-ECC9-F0AF-A6AA-C61A6A6C9137}"/>
              </a:ext>
            </a:extLst>
          </p:cNvPr>
          <p:cNvSpPr/>
          <p:nvPr/>
        </p:nvSpPr>
        <p:spPr>
          <a:xfrm>
            <a:off x="1178952" y="5885824"/>
            <a:ext cx="514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Accuracy: 0,8507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Imagem 5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C2A522E4-C0AA-1172-720A-D3939E37B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699" y="2164204"/>
            <a:ext cx="5151001" cy="3901191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2B1B3359-76B0-3E34-8F64-BE0C2E40A678}"/>
              </a:ext>
            </a:extLst>
          </p:cNvPr>
          <p:cNvSpPr/>
          <p:nvPr/>
        </p:nvSpPr>
        <p:spPr>
          <a:xfrm>
            <a:off x="838791" y="4700914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Data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gumentation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US" sz="1750" b="0" i="0" dirty="0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Flip Horizontal, Rotation, Zoom, </a:t>
            </a:r>
            <a:r>
              <a:rPr lang="en-US" sz="175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Contraste</a:t>
            </a:r>
            <a:endParaRPr lang="en-US" sz="175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A80BDE-761A-227C-5A60-DB3856C4C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852" y="2164204"/>
            <a:ext cx="5061004" cy="39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3FBA-9C78-1A39-E2E6-A3148853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F1E3679-0511-4B47-56F5-6A1B13F2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070" y="0"/>
            <a:ext cx="5486400" cy="82296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086192E-0933-B5FE-8AB1-B8346AD8227F}"/>
              </a:ext>
            </a:extLst>
          </p:cNvPr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Matriz de Confusão</a:t>
            </a: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1511FA3E-9AB1-E83D-644E-5B3FF930E79C}"/>
              </a:ext>
            </a:extLst>
          </p:cNvPr>
          <p:cNvSpPr/>
          <p:nvPr/>
        </p:nvSpPr>
        <p:spPr>
          <a:xfrm>
            <a:off x="328608" y="2864584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Modelo</a:t>
            </a:r>
            <a:r>
              <a:rPr lang="en-US" sz="4450" dirty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ResNet-50</a:t>
            </a: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245318B9-5112-E5C4-D026-5B11A82067F3}"/>
              </a:ext>
            </a:extLst>
          </p:cNvPr>
          <p:cNvSpPr/>
          <p:nvPr/>
        </p:nvSpPr>
        <p:spPr>
          <a:xfrm>
            <a:off x="328608" y="39135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DF376F2D-B369-0CDB-BBB1-6A2BADA5C5B7}"/>
              </a:ext>
            </a:extLst>
          </p:cNvPr>
          <p:cNvSpPr/>
          <p:nvPr/>
        </p:nvSpPr>
        <p:spPr>
          <a:xfrm>
            <a:off x="838791" y="3913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Diferença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AC880016-79CA-1B95-DB8F-D3C0BF1FAE75}"/>
              </a:ext>
            </a:extLst>
          </p:cNvPr>
          <p:cNvSpPr/>
          <p:nvPr/>
        </p:nvSpPr>
        <p:spPr>
          <a:xfrm>
            <a:off x="838791" y="4403943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Descongelamento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das 10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ultimas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camadas</a:t>
            </a:r>
            <a:endParaRPr lang="en-US" sz="175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15EAC82E-D859-8116-82C1-E3232175DDDB}"/>
              </a:ext>
            </a:extLst>
          </p:cNvPr>
          <p:cNvSpPr/>
          <p:nvPr/>
        </p:nvSpPr>
        <p:spPr>
          <a:xfrm>
            <a:off x="668769" y="5395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F87AB601-DB05-5700-03A1-B5A41327E341}"/>
              </a:ext>
            </a:extLst>
          </p:cNvPr>
          <p:cNvSpPr/>
          <p:nvPr/>
        </p:nvSpPr>
        <p:spPr>
          <a:xfrm>
            <a:off x="1178952" y="5395405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Resultado de Validação</a:t>
            </a: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43F478C8-1727-5CA1-3893-050F3CA85F27}"/>
              </a:ext>
            </a:extLst>
          </p:cNvPr>
          <p:cNvSpPr/>
          <p:nvPr/>
        </p:nvSpPr>
        <p:spPr>
          <a:xfrm>
            <a:off x="1178952" y="5885824"/>
            <a:ext cx="514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Accuracy: 0,3410</a:t>
            </a: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F8A43D1-B7B9-28C5-1C9F-EF9D51B40983}"/>
              </a:ext>
            </a:extLst>
          </p:cNvPr>
          <p:cNvSpPr/>
          <p:nvPr/>
        </p:nvSpPr>
        <p:spPr>
          <a:xfrm>
            <a:off x="838791" y="4700914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Classificação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das 3 classes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767499-80F8-31A2-0CFD-E2FB0608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070" y="1972984"/>
            <a:ext cx="5219704" cy="47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0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368AF-C4C2-7638-F7C4-B13951D5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4C4D7C1-D376-9642-9EBC-CF8C2AC5FAFD}"/>
              </a:ext>
            </a:extLst>
          </p:cNvPr>
          <p:cNvSpPr/>
          <p:nvPr/>
        </p:nvSpPr>
        <p:spPr>
          <a:xfrm>
            <a:off x="641082" y="1642796"/>
            <a:ext cx="104803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pt-BR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Implementação o </a:t>
            </a:r>
            <a:r>
              <a:rPr lang="pt-BR" sz="4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Grad</a:t>
            </a:r>
            <a:r>
              <a:rPr lang="pt-BR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4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Cam</a:t>
            </a:r>
            <a:r>
              <a:rPr lang="pt-BR" sz="4800" b="0" i="0" dirty="0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no </a:t>
            </a:r>
            <a:r>
              <a:rPr lang="pt-BR" sz="4800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tensorflow</a:t>
            </a:r>
            <a:endParaRPr lang="en-US" sz="4450" dirty="0">
              <a:solidFill>
                <a:schemeClr val="bg1">
                  <a:lumMod val="9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E03CA0F-E2BE-E1D5-469F-A080AEC1C582}"/>
              </a:ext>
            </a:extLst>
          </p:cNvPr>
          <p:cNvSpPr/>
          <p:nvPr/>
        </p:nvSpPr>
        <p:spPr>
          <a:xfrm>
            <a:off x="1063954" y="2617968"/>
            <a:ext cx="170021" cy="54997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35545FD-C709-DFD2-2356-6AE38DC167C3}"/>
              </a:ext>
            </a:extLst>
          </p:cNvPr>
          <p:cNvSpPr/>
          <p:nvPr/>
        </p:nvSpPr>
        <p:spPr>
          <a:xfrm>
            <a:off x="1574137" y="2617968"/>
            <a:ext cx="99805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Mas obtivemos um erro frequente e não encontramos solução em nenhum lugar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894C1E-F84A-8990-96D1-F596747D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635" y="7782334"/>
            <a:ext cx="1800476" cy="33342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C4E399-9FF3-13C9-BD5C-5CB8DD73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95" y="4114800"/>
            <a:ext cx="13248409" cy="24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3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522F-83D4-80A3-4C59-BB775466B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549AD65-F8F9-C352-F72F-258F46CE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766C9DB2-3B60-EED6-55D9-BBA38D227C73}"/>
              </a:ext>
            </a:extLst>
          </p:cNvPr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Matriz de Confusão</a:t>
            </a:r>
            <a:endParaRPr lang="en-US" sz="44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99240C75-D126-A23F-0418-F34D0E414577}"/>
              </a:ext>
            </a:extLst>
          </p:cNvPr>
          <p:cNvSpPr/>
          <p:nvPr/>
        </p:nvSpPr>
        <p:spPr>
          <a:xfrm>
            <a:off x="328608" y="2864584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Modelo</a:t>
            </a:r>
            <a:r>
              <a:rPr lang="en-US" sz="4450" dirty="0">
                <a:solidFill>
                  <a:srgbClr val="F2F2F3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ResNet-50</a:t>
            </a:r>
            <a:endParaRPr lang="en-US" sz="44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A04586C1-6F28-F9ED-C24E-1B537400C709}"/>
              </a:ext>
            </a:extLst>
          </p:cNvPr>
          <p:cNvSpPr/>
          <p:nvPr/>
        </p:nvSpPr>
        <p:spPr>
          <a:xfrm>
            <a:off x="328608" y="39135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62EB8AB3-FAF3-FF2E-2B43-CD7183CC54C8}"/>
              </a:ext>
            </a:extLst>
          </p:cNvPr>
          <p:cNvSpPr/>
          <p:nvPr/>
        </p:nvSpPr>
        <p:spPr>
          <a:xfrm>
            <a:off x="838791" y="3913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Diferença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E00E9701-2A53-A639-2C59-4C5F83A73A76}"/>
              </a:ext>
            </a:extLst>
          </p:cNvPr>
          <p:cNvSpPr/>
          <p:nvPr/>
        </p:nvSpPr>
        <p:spPr>
          <a:xfrm>
            <a:off x="838791" y="4403943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Descongelamento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das 10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ultimas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camadas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9FD58A46-6182-8AA4-C210-8FB6A1C52F3C}"/>
              </a:ext>
            </a:extLst>
          </p:cNvPr>
          <p:cNvSpPr/>
          <p:nvPr/>
        </p:nvSpPr>
        <p:spPr>
          <a:xfrm>
            <a:off x="668769" y="5395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249CA308-2F29-BFBF-41DB-5D06171A6605}"/>
              </a:ext>
            </a:extLst>
          </p:cNvPr>
          <p:cNvSpPr/>
          <p:nvPr/>
        </p:nvSpPr>
        <p:spPr>
          <a:xfrm>
            <a:off x="1178952" y="5395405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Resultado de Validação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07D14E68-442E-D1D8-8DDE-9A60F4FBAF1B}"/>
              </a:ext>
            </a:extLst>
          </p:cNvPr>
          <p:cNvSpPr/>
          <p:nvPr/>
        </p:nvSpPr>
        <p:spPr>
          <a:xfrm>
            <a:off x="1178952" y="6065395"/>
            <a:ext cx="10135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Accuracy: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6" name="Imagem 5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D8203E79-E9FD-A7CE-E2F2-4C29553FE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699" y="2164204"/>
            <a:ext cx="5151001" cy="3901191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7D479DBC-F4EE-DFE0-1109-108E47174E60}"/>
              </a:ext>
            </a:extLst>
          </p:cNvPr>
          <p:cNvSpPr/>
          <p:nvPr/>
        </p:nvSpPr>
        <p:spPr>
          <a:xfrm>
            <a:off x="838791" y="4700914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Pytorch</a:t>
            </a:r>
            <a:r>
              <a:rPr lang="pt-BR" sz="1750" b="0" i="0" dirty="0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para utilizar o </a:t>
            </a:r>
            <a:r>
              <a:rPr lang="pt-BR" sz="175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Grad</a:t>
            </a:r>
            <a:r>
              <a:rPr lang="pt-BR" sz="1750" b="0" i="0" dirty="0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pt-BR" sz="175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Cam</a:t>
            </a:r>
            <a:r>
              <a:rPr lang="pt-BR" sz="1750" b="0" i="0" dirty="0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US" sz="175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7BD54E5-6FE5-F8DC-69EF-05AC07240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3852" y="2164204"/>
            <a:ext cx="5061004" cy="3901191"/>
          </a:xfrm>
          <a:prstGeom prst="rect">
            <a:avLst/>
          </a:prstGeom>
        </p:spPr>
      </p:pic>
      <p:sp>
        <p:nvSpPr>
          <p:cNvPr id="3" name="Text 6">
            <a:extLst>
              <a:ext uri="{FF2B5EF4-FFF2-40B4-BE49-F238E27FC236}">
                <a16:creationId xmlns:a16="http://schemas.microsoft.com/office/drawing/2014/main" id="{05BB2EB5-A844-A2DE-298E-85C77864BEBB}"/>
              </a:ext>
            </a:extLst>
          </p:cNvPr>
          <p:cNvSpPr/>
          <p:nvPr/>
        </p:nvSpPr>
        <p:spPr>
          <a:xfrm>
            <a:off x="1749642" y="6428298"/>
            <a:ext cx="15745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Maxima: 07287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9ACE587E-5E5B-3510-E2EC-FC75D5497F0D}"/>
              </a:ext>
            </a:extLst>
          </p:cNvPr>
          <p:cNvSpPr/>
          <p:nvPr/>
        </p:nvSpPr>
        <p:spPr>
          <a:xfrm>
            <a:off x="1749642" y="6791201"/>
            <a:ext cx="14299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Minimo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0,7045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5277046-FF9B-C40E-AAD5-0A4E76B8A947}"/>
              </a:ext>
            </a:extLst>
          </p:cNvPr>
          <p:cNvSpPr/>
          <p:nvPr/>
        </p:nvSpPr>
        <p:spPr>
          <a:xfrm>
            <a:off x="1749643" y="7184969"/>
            <a:ext cx="15745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Média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0,7195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34B98968-7D15-D6E3-4167-A3DE3B8D8EF0}"/>
              </a:ext>
            </a:extLst>
          </p:cNvPr>
          <p:cNvSpPr/>
          <p:nvPr/>
        </p:nvSpPr>
        <p:spPr>
          <a:xfrm>
            <a:off x="1178952" y="5702492"/>
            <a:ext cx="64764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b="0" i="0" dirty="0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Aproveitamos da GPU para realizar validação cruzada estratificada com 5 </a:t>
            </a:r>
            <a:r>
              <a:rPr lang="pt-BR" sz="175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folds</a:t>
            </a:r>
            <a:r>
              <a:rPr lang="pt-BR" sz="1600" b="0" i="0" dirty="0"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.</a:t>
            </a:r>
            <a:endParaRPr lang="en-US" sz="1750" dirty="0">
              <a:solidFill>
                <a:schemeClr val="bg1">
                  <a:lumMod val="8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52722D1-5BC2-A480-8F31-CAA025335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832" y="2164203"/>
            <a:ext cx="5163129" cy="39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28B82-0BA6-5187-DE31-F01E6AE3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612F7A0-BF22-8921-4BD5-BDCDE465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058" y="7782335"/>
            <a:ext cx="1800476" cy="333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9E09A4-2254-8298-84F8-68FA4EFAC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641" y="4890052"/>
            <a:ext cx="11135117" cy="283380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F3BE8D5-FFBD-C6D7-00D1-7643E6AB9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641" y="2061060"/>
            <a:ext cx="11135118" cy="2828992"/>
          </a:xfrm>
          <a:prstGeom prst="rect">
            <a:avLst/>
          </a:prstGeom>
        </p:spPr>
      </p:pic>
      <p:sp>
        <p:nvSpPr>
          <p:cNvPr id="15" name="Shape 4">
            <a:extLst>
              <a:ext uri="{FF2B5EF4-FFF2-40B4-BE49-F238E27FC236}">
                <a16:creationId xmlns:a16="http://schemas.microsoft.com/office/drawing/2014/main" id="{4AE9DFC1-D4B2-29F4-8BB0-81D38179B9A4}"/>
              </a:ext>
            </a:extLst>
          </p:cNvPr>
          <p:cNvSpPr/>
          <p:nvPr/>
        </p:nvSpPr>
        <p:spPr>
          <a:xfrm>
            <a:off x="1008931" y="5948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2C6BE5C9-6620-09F8-9AE5-AAC8FB19CD01}"/>
              </a:ext>
            </a:extLst>
          </p:cNvPr>
          <p:cNvSpPr/>
          <p:nvPr/>
        </p:nvSpPr>
        <p:spPr>
          <a:xfrm>
            <a:off x="1519114" y="594805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Grad Cam</a:t>
            </a:r>
            <a:endParaRPr lang="en-US" sz="2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C74C98F4-9F97-9992-1AC2-F3DD61E97AD3}"/>
              </a:ext>
            </a:extLst>
          </p:cNvPr>
          <p:cNvSpPr/>
          <p:nvPr/>
        </p:nvSpPr>
        <p:spPr>
          <a:xfrm>
            <a:off x="1519114" y="1085224"/>
            <a:ext cx="514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Modelo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presta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atenção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nos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pulmões</a:t>
            </a:r>
            <a:r>
              <a:rPr lang="en-US" sz="1750" dirty="0">
                <a:solidFill>
                  <a:srgbClr val="E5E0D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lang="en-US" sz="175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E7E8F7-ADEC-12E6-A34E-26247642A8B5}"/>
              </a:ext>
            </a:extLst>
          </p:cNvPr>
          <p:cNvSpPr txBox="1"/>
          <p:nvPr/>
        </p:nvSpPr>
        <p:spPr>
          <a:xfrm>
            <a:off x="616464" y="592007"/>
            <a:ext cx="12186149" cy="923330"/>
          </a:xfrm>
          <a:prstGeom prst="rect">
            <a:avLst/>
          </a:prstGeom>
          <a:noFill/>
        </p:spPr>
        <p:txBody>
          <a:bodyPr rot="0" spcFirstLastPara="0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280" dirty="0">
                <a:solidFill>
                  <a:srgbClr val="FFFFFF"/>
                </a:solidFill>
                <a:ea typeface="+mn-lt"/>
                <a:cs typeface="+mn-lt"/>
              </a:rPr>
              <a:t>Resultado Final:</a:t>
            </a:r>
            <a:endParaRPr lang="pt-BR" sz="5280" dirty="0">
              <a:solidFill>
                <a:srgbClr val="FFFFFF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E9355DE-6D04-72E3-A2A9-9B8C62EDE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590968"/>
              </p:ext>
            </p:extLst>
          </p:nvPr>
        </p:nvGraphicFramePr>
        <p:xfrm>
          <a:off x="432486" y="2063578"/>
          <a:ext cx="13694137" cy="20960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4979">
                  <a:extLst>
                    <a:ext uri="{9D8B030D-6E8A-4147-A177-3AD203B41FA5}">
                      <a16:colId xmlns:a16="http://schemas.microsoft.com/office/drawing/2014/main" val="4287034905"/>
                    </a:ext>
                  </a:extLst>
                </a:gridCol>
                <a:gridCol w="1398107">
                  <a:extLst>
                    <a:ext uri="{9D8B030D-6E8A-4147-A177-3AD203B41FA5}">
                      <a16:colId xmlns:a16="http://schemas.microsoft.com/office/drawing/2014/main" val="3155975321"/>
                    </a:ext>
                  </a:extLst>
                </a:gridCol>
                <a:gridCol w="1557892">
                  <a:extLst>
                    <a:ext uri="{9D8B030D-6E8A-4147-A177-3AD203B41FA5}">
                      <a16:colId xmlns:a16="http://schemas.microsoft.com/office/drawing/2014/main" val="1910360028"/>
                    </a:ext>
                  </a:extLst>
                </a:gridCol>
                <a:gridCol w="1997849">
                  <a:extLst>
                    <a:ext uri="{9D8B030D-6E8A-4147-A177-3AD203B41FA5}">
                      <a16:colId xmlns:a16="http://schemas.microsoft.com/office/drawing/2014/main" val="2180059870"/>
                    </a:ext>
                  </a:extLst>
                </a:gridCol>
                <a:gridCol w="1997852">
                  <a:extLst>
                    <a:ext uri="{9D8B030D-6E8A-4147-A177-3AD203B41FA5}">
                      <a16:colId xmlns:a16="http://schemas.microsoft.com/office/drawing/2014/main" val="1485795706"/>
                    </a:ext>
                  </a:extLst>
                </a:gridCol>
                <a:gridCol w="2093881">
                  <a:extLst>
                    <a:ext uri="{9D8B030D-6E8A-4147-A177-3AD203B41FA5}">
                      <a16:colId xmlns:a16="http://schemas.microsoft.com/office/drawing/2014/main" val="1947369206"/>
                    </a:ext>
                  </a:extLst>
                </a:gridCol>
                <a:gridCol w="1511885">
                  <a:extLst>
                    <a:ext uri="{9D8B030D-6E8A-4147-A177-3AD203B41FA5}">
                      <a16:colId xmlns:a16="http://schemas.microsoft.com/office/drawing/2014/main" val="3431305058"/>
                    </a:ext>
                  </a:extLst>
                </a:gridCol>
                <a:gridCol w="1361692">
                  <a:extLst>
                    <a:ext uri="{9D8B030D-6E8A-4147-A177-3AD203B41FA5}">
                      <a16:colId xmlns:a16="http://schemas.microsoft.com/office/drawing/2014/main" val="145255834"/>
                    </a:ext>
                  </a:extLst>
                </a:gridCol>
              </a:tblGrid>
              <a:tr h="778554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Métrica</a:t>
                      </a:r>
                      <a:endParaRPr lang="pt-BR" sz="1900">
                        <a:effectLst/>
                        <a:latin typeface="Bierstadt"/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Sem Balancear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Balanceado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5 Camadas Descongeladas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10 Camadas Descongeladas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Data </a:t>
                      </a:r>
                      <a:r>
                        <a:rPr lang="pt-BR" sz="1900" b="1" err="1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Augmentation</a:t>
                      </a:r>
                      <a:endParaRPr lang="pt-BR" sz="1900" b="1" dirty="0">
                        <a:solidFill>
                          <a:srgbClr val="02031A"/>
                        </a:solidFill>
                        <a:effectLst/>
                        <a:latin typeface="Bierstadt"/>
                      </a:endParaRP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3 Classes</a:t>
                      </a: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500"/>
                        </a:lnSpc>
                        <a:buNone/>
                      </a:pPr>
                      <a:r>
                        <a:rPr lang="pt-BR" sz="1900" b="1" err="1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Pytorch</a:t>
                      </a: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06848"/>
                  </a:ext>
                </a:extLst>
              </a:tr>
              <a:tr h="538933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Acurácia de Teste</a:t>
                      </a:r>
                      <a:endParaRPr lang="pt-BR" sz="1900">
                        <a:effectLst/>
                        <a:latin typeface="Bierstadt"/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0.7877</a:t>
                      </a:r>
                      <a:endParaRPr lang="pt-BR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0.8326</a:t>
                      </a:r>
                      <a:endParaRPr lang="pt-BR" sz="1900" b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0.8511</a:t>
                      </a:r>
                      <a:endParaRPr lang="pt-BR" sz="1900" b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1" i="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0.8651</a:t>
                      </a:r>
                      <a:endParaRPr lang="pt-BR" sz="1900" b="1">
                        <a:solidFill>
                          <a:schemeClr val="accent6"/>
                        </a:solidFill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0.8507</a:t>
                      </a:r>
                      <a:endParaRPr lang="pt-BR" sz="1900" b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0.3410</a:t>
                      </a:r>
                      <a:endParaRPr lang="pt-BR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>
                      <a:solidFill>
                        <a:srgbClr val="000000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i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0.7287</a:t>
                      </a:r>
                      <a:endParaRPr lang="pt-BR" sz="1900" b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274194"/>
                  </a:ext>
                </a:extLst>
              </a:tr>
              <a:tr h="778554">
                <a:tc>
                  <a:txBody>
                    <a:bodyPr/>
                    <a:lstStyle/>
                    <a:p>
                      <a:pPr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rgbClr val="02031A"/>
                          </a:solidFill>
                          <a:effectLst/>
                          <a:latin typeface="Bierstadt"/>
                        </a:rPr>
                        <a:t>Taxa de Falsos Negativos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dirty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0.8181</a:t>
                      </a:r>
                      <a:endParaRPr lang="pt-BR" sz="1900" b="0">
                        <a:solidFill>
                          <a:schemeClr val="tx1"/>
                        </a:solidFill>
                      </a:endParaRP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0" dirty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0.167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0" dirty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0.071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00"/>
                        </a:lnSpc>
                        <a:buNone/>
                      </a:pPr>
                      <a:r>
                        <a:rPr lang="pt-BR" sz="1900" b="1" dirty="0">
                          <a:solidFill>
                            <a:schemeClr val="accent6"/>
                          </a:solidFill>
                          <a:effectLst/>
                          <a:latin typeface="Bierstadt"/>
                        </a:rPr>
                        <a:t>0.039</a:t>
                      </a:r>
                    </a:p>
                  </a:txBody>
                  <a:tcPr marL="75713" marR="75713" marT="37856" marB="37856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dirty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0.198</a:t>
                      </a: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dirty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0.668</a:t>
                      </a: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500"/>
                        </a:lnSpc>
                        <a:buNone/>
                      </a:pPr>
                      <a:r>
                        <a:rPr lang="pt-BR" sz="1900" b="0" dirty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0.385</a:t>
                      </a:r>
                    </a:p>
                  </a:txBody>
                  <a:tcPr marL="75713" marR="75713" marT="37855" marB="37855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416702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A3163EC4-58A1-8C08-417F-CC3F56EA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608" y="7067388"/>
            <a:ext cx="209579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1358146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Visão Geral do Dataset RSNA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108990" y="3115866"/>
            <a:ext cx="57276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8343424" y="3350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Total de imagens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43424" y="3840718"/>
            <a:ext cx="5258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26.684 imagens (1024x1024 pixels)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108990" y="4664869"/>
            <a:ext cx="5727621" cy="2206585"/>
          </a:xfrm>
          <a:prstGeom prst="roundRect">
            <a:avLst>
              <a:gd name="adj" fmla="val 431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8343424" y="48993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Classes detalhadas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343424" y="5389721"/>
            <a:ext cx="5258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No Lung Opacity / Not Normal: 11.821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343424" y="5831919"/>
            <a:ext cx="5258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Normal: 8.851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8343424" y="6274118"/>
            <a:ext cx="5258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Lung Opacity: 6.012</a:t>
            </a:r>
            <a:endParaRPr lang="en-US" sz="175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CD543F-9D9E-38BD-83CD-0CA4A6AA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939" y="7771944"/>
            <a:ext cx="1800476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46853"/>
            <a:ext cx="88482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Bounding Boxes para Detecção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5793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2580203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Definição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6120646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Caixas delimitadoras definidas por x, y, width, height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395793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9215080" y="5630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Quantidade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6120646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 0 a 4 caixas por imagem</a:t>
            </a:r>
            <a:endParaRPr lang="en-US" sz="175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28AC7E-4EC4-6003-D637-6281328F5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058" y="7782335"/>
            <a:ext cx="1800476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7433"/>
            <a:ext cx="8504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Divisão do Conjunto de Dados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93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Treino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18.678 imagens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77% </a:t>
            </a: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Não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Pneumonia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35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23% Pneumonia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93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Validação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4.003 imagens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Teste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53451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4.003 imagens</a:t>
            </a:r>
            <a:endParaRPr lang="en-US" sz="175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144654-9362-CE6F-B269-B95721E67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53" y="7792725"/>
            <a:ext cx="1800476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10195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Primeiro Modelo: ResNet-50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591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303973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Arquitetura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4049554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ResNet-50 treinada por 5 épocas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463927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644134" y="4639270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Resultado de Validação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5129689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Accuracy: 0,7877</a:t>
            </a:r>
            <a:endParaRPr lang="en-US" sz="175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9EB5651-266E-B374-9E4E-6779D8BA0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635" y="7782334"/>
            <a:ext cx="1800476" cy="333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380" y="2320290"/>
            <a:ext cx="3977640" cy="35890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Matriz de Confusão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0219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Modelo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tende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a </a:t>
            </a: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prever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a </a:t>
            </a: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classe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majoritária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(</a:t>
            </a:r>
            <a:r>
              <a:rPr lang="en-US" sz="1750" dirty="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Não</a:t>
            </a: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Pneumonia)</a:t>
            </a:r>
            <a:endParaRPr lang="en-US" sz="1750" dirty="0">
              <a:latin typeface="Roboto Light"/>
              <a:ea typeface="Roboto Light"/>
              <a:cs typeface="Roboto Light"/>
            </a:endParaRPr>
          </a:p>
        </p:txBody>
      </p:sp>
      <p:sp>
        <p:nvSpPr>
          <p:cNvPr id="6" name="Shape 2"/>
          <p:cNvSpPr/>
          <p:nvPr/>
        </p:nvSpPr>
        <p:spPr>
          <a:xfrm>
            <a:off x="793790" y="3639979"/>
            <a:ext cx="75564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801410" y="364759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4"/>
          <p:cNvSpPr/>
          <p:nvPr/>
        </p:nvSpPr>
        <p:spPr>
          <a:xfrm>
            <a:off x="1028224" y="379130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TN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4802624" y="379130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3018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01410" y="4297918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7"/>
          <p:cNvSpPr/>
          <p:nvPr/>
        </p:nvSpPr>
        <p:spPr>
          <a:xfrm>
            <a:off x="1028224" y="444162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FP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4802624" y="444162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83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801410" y="494823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1028224" y="509194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FN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4802624" y="509194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738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801410" y="5598557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3"/>
          <p:cNvSpPr/>
          <p:nvPr/>
        </p:nvSpPr>
        <p:spPr>
          <a:xfrm>
            <a:off x="1028224" y="57422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TP</a:t>
            </a: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4802624" y="574226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164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054" y="1941714"/>
            <a:ext cx="8158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Problema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do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21054" y="29906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Dataset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desbalanceado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sendo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77% de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classe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0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141BD2-D0D0-01DB-DEA0-9988213E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071" y="7803116"/>
            <a:ext cx="1800476" cy="333422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77C38BE4-DE54-025B-D616-99DC6CFEA99F}"/>
              </a:ext>
            </a:extLst>
          </p:cNvPr>
          <p:cNvSpPr/>
          <p:nvPr/>
        </p:nvSpPr>
        <p:spPr>
          <a:xfrm>
            <a:off x="873454" y="35852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Rede sempre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chutava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a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classe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majoritaria</a:t>
            </a:r>
            <a:endParaRPr lang="en-US" sz="1750" dirty="0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C3701B8D-2B38-8397-2B29-BA9707F27270}"/>
              </a:ext>
            </a:extLst>
          </p:cNvPr>
          <p:cNvSpPr/>
          <p:nvPr/>
        </p:nvSpPr>
        <p:spPr>
          <a:xfrm>
            <a:off x="721054" y="4691841"/>
            <a:ext cx="81588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Solução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do </a:t>
            </a: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Problema</a:t>
            </a:r>
            <a:endParaRPr lang="en-US" sz="445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32ACDDC5-D4BD-6F10-946E-4604A12EE893}"/>
              </a:ext>
            </a:extLst>
          </p:cNvPr>
          <p:cNvSpPr/>
          <p:nvPr/>
        </p:nvSpPr>
        <p:spPr>
          <a:xfrm>
            <a:off x="721053" y="55742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Balanceamento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do Dataset (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exclusão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de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algumas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imagens da </a:t>
            </a:r>
            <a:r>
              <a:rPr lang="en-US" sz="1750" dirty="0" err="1">
                <a:solidFill>
                  <a:schemeClr val="bg1">
                    <a:lumMod val="85000"/>
                  </a:schemeClr>
                </a:solidFill>
              </a:rPr>
              <a:t>classe</a:t>
            </a:r>
            <a:r>
              <a:rPr lang="en-US" sz="1750" dirty="0">
                <a:solidFill>
                  <a:schemeClr val="bg1">
                    <a:lumMod val="85000"/>
                  </a:schemeClr>
                </a:solidFill>
              </a:rPr>
              <a:t> 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13DA3-806A-19AD-65F7-1C5CDC72B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694DFE9-28DA-E00B-AA4C-E6F9F5C0EB72}"/>
              </a:ext>
            </a:extLst>
          </p:cNvPr>
          <p:cNvSpPr/>
          <p:nvPr/>
        </p:nvSpPr>
        <p:spPr>
          <a:xfrm>
            <a:off x="793790" y="2317433"/>
            <a:ext cx="8504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Nova </a:t>
            </a: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Divisão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do Conjunto de Dados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91C749C-2FF7-35BD-897D-5DF6237F48DD}"/>
              </a:ext>
            </a:extLst>
          </p:cNvPr>
          <p:cNvSpPr/>
          <p:nvPr/>
        </p:nvSpPr>
        <p:spPr>
          <a:xfrm>
            <a:off x="793790" y="3593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Treino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BDF62E0-87B5-C0A2-158A-8A31B5059FD3}"/>
              </a:ext>
            </a:extLst>
          </p:cNvPr>
          <p:cNvSpPr/>
          <p:nvPr/>
        </p:nvSpPr>
        <p:spPr>
          <a:xfrm>
            <a:off x="793790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8.416 imagens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3FBE7CB-6317-51A2-814F-48A594691140}"/>
              </a:ext>
            </a:extLst>
          </p:cNvPr>
          <p:cNvSpPr/>
          <p:nvPr/>
        </p:nvSpPr>
        <p:spPr>
          <a:xfrm>
            <a:off x="793790" y="47413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50% </a:t>
            </a:r>
            <a:r>
              <a:rPr lang="en-US" sz="1750" err="1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Não</a:t>
            </a: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</a:rPr>
              <a:t> Pneumonia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3D08F16-E83A-5379-D63D-FCDEF0EEEB80}"/>
              </a:ext>
            </a:extLst>
          </p:cNvPr>
          <p:cNvSpPr/>
          <p:nvPr/>
        </p:nvSpPr>
        <p:spPr>
          <a:xfrm>
            <a:off x="793790" y="51835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50% Pneumonia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C9783A3-594C-9E6E-EBC5-852CC5474185}"/>
              </a:ext>
            </a:extLst>
          </p:cNvPr>
          <p:cNvSpPr/>
          <p:nvPr/>
        </p:nvSpPr>
        <p:spPr>
          <a:xfrm>
            <a:off x="7599521" y="35931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Validação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64890E7-6D24-4F16-25DA-EE2C0FB6A50A}"/>
              </a:ext>
            </a:extLst>
          </p:cNvPr>
          <p:cNvSpPr/>
          <p:nvPr/>
        </p:nvSpPr>
        <p:spPr>
          <a:xfrm>
            <a:off x="7591903" y="4174331"/>
            <a:ext cx="62523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1.804 imagens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BCE27EC8-3680-1275-A0ED-C32366F64415}"/>
              </a:ext>
            </a:extLst>
          </p:cNvPr>
          <p:cNvSpPr/>
          <p:nvPr/>
        </p:nvSpPr>
        <p:spPr>
          <a:xfrm>
            <a:off x="7599521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Teste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7D54EE5-61D7-663C-D771-B7558A6DEA4C}"/>
              </a:ext>
            </a:extLst>
          </p:cNvPr>
          <p:cNvSpPr/>
          <p:nvPr/>
        </p:nvSpPr>
        <p:spPr>
          <a:xfrm>
            <a:off x="7599521" y="53451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1.804imagens</a:t>
            </a:r>
            <a:endParaRPr lang="en-US" sz="175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C1F2A5F-44AB-C2CA-9742-709B36093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853" y="7792725"/>
            <a:ext cx="180047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3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9FCBD-9F31-082C-DD78-E0DA46B3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7061C28-CE43-1745-FF3E-7BA55F557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19531234-00E8-25BF-9CB1-9C365D005C96}"/>
              </a:ext>
            </a:extLst>
          </p:cNvPr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Matriz de Confusão</a:t>
            </a:r>
            <a:endParaRPr lang="en-US" sz="445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76068E8-25AA-E707-26C9-E14EB6103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255" y="2173377"/>
            <a:ext cx="5126778" cy="3882846"/>
          </a:xfrm>
          <a:prstGeom prst="rect">
            <a:avLst/>
          </a:prstGeom>
        </p:spPr>
      </p:pic>
      <p:sp>
        <p:nvSpPr>
          <p:cNvPr id="21" name="Text 0">
            <a:extLst>
              <a:ext uri="{FF2B5EF4-FFF2-40B4-BE49-F238E27FC236}">
                <a16:creationId xmlns:a16="http://schemas.microsoft.com/office/drawing/2014/main" id="{502C09D4-2FC8-BC82-AFA6-9FCF48D8DFEF}"/>
              </a:ext>
            </a:extLst>
          </p:cNvPr>
          <p:cNvSpPr/>
          <p:nvPr/>
        </p:nvSpPr>
        <p:spPr>
          <a:xfrm>
            <a:off x="328608" y="2864584"/>
            <a:ext cx="7683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Modelo</a:t>
            </a: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: ResNet-50</a:t>
            </a:r>
            <a:endParaRPr lang="en-US" sz="445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A3F69E79-B547-06FC-6FA2-D896692B68BE}"/>
              </a:ext>
            </a:extLst>
          </p:cNvPr>
          <p:cNvSpPr/>
          <p:nvPr/>
        </p:nvSpPr>
        <p:spPr>
          <a:xfrm>
            <a:off x="328608" y="391352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339A697E-F812-AB69-9FCD-61D909A492AA}"/>
              </a:ext>
            </a:extLst>
          </p:cNvPr>
          <p:cNvSpPr/>
          <p:nvPr/>
        </p:nvSpPr>
        <p:spPr>
          <a:xfrm>
            <a:off x="838791" y="3913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Diferença</a:t>
            </a:r>
            <a:endParaRPr lang="en-US" sz="2200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207565F3-4833-79A7-3909-3E9FECC1FF44}"/>
              </a:ext>
            </a:extLst>
          </p:cNvPr>
          <p:cNvSpPr/>
          <p:nvPr/>
        </p:nvSpPr>
        <p:spPr>
          <a:xfrm>
            <a:off x="838791" y="4403943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Balanceamento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de classes do </a:t>
            </a:r>
            <a:r>
              <a:rPr lang="en-US" sz="1750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DataSet</a:t>
            </a:r>
            <a:endParaRPr lang="en-US" sz="1750" dirty="0"/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E3AEFEDC-7DE0-F8BA-3B7F-1AF9F096B9C3}"/>
              </a:ext>
            </a:extLst>
          </p:cNvPr>
          <p:cNvSpPr/>
          <p:nvPr/>
        </p:nvSpPr>
        <p:spPr>
          <a:xfrm>
            <a:off x="668769" y="499365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64EEAD9C-849F-AEDB-16E4-A25DE1A854A9}"/>
              </a:ext>
            </a:extLst>
          </p:cNvPr>
          <p:cNvSpPr/>
          <p:nvPr/>
        </p:nvSpPr>
        <p:spPr>
          <a:xfrm>
            <a:off x="1178952" y="4993659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Resultado de Validação</a:t>
            </a:r>
            <a:endParaRPr lang="en-US" sz="22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32D50B37-9F73-06EC-088A-4A685890EACA}"/>
              </a:ext>
            </a:extLst>
          </p:cNvPr>
          <p:cNvSpPr/>
          <p:nvPr/>
        </p:nvSpPr>
        <p:spPr>
          <a:xfrm>
            <a:off x="1178952" y="5484078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Accuracy: 0,8326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7564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421</Words>
  <Application>Microsoft Office PowerPoint</Application>
  <PresentationFormat>Custom</PresentationFormat>
  <Paragraphs>142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PEREIRA ALVES</cp:lastModifiedBy>
  <cp:revision>23</cp:revision>
  <dcterms:created xsi:type="dcterms:W3CDTF">2025-05-13T12:58:22Z</dcterms:created>
  <dcterms:modified xsi:type="dcterms:W3CDTF">2025-06-04T19:43:39Z</dcterms:modified>
</cp:coreProperties>
</file>