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7" r:id="rId4"/>
    <p:sldId id="288" r:id="rId5"/>
    <p:sldId id="289" r:id="rId6"/>
    <p:sldId id="257" r:id="rId7"/>
    <p:sldId id="258" r:id="rId8"/>
    <p:sldId id="260" r:id="rId9"/>
    <p:sldId id="32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BC8CC-D9E6-9CE2-1948-827945F2F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D5BD83-BC6F-BE2D-999F-8C039578E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0C0E65-0C42-4BB9-2E40-90B32349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311-C96A-408F-84C7-DD412DE1389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57439D-E5CD-4534-46DE-3870338A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93F98B-416B-286F-3F65-3E1019CF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0F37-F941-4B01-A099-4354070CCC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B17E8-9050-52EB-5D55-5CC27B35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36B1625-0730-9A75-02B0-14263BD52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C8BBA8-AE2C-B1C8-B0A1-C66E9934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311-C96A-408F-84C7-DD412DE1389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F8FC26-CBEB-24D5-9870-30D4264D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D56BD3-2B55-692E-9350-6449950E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0F37-F941-4B01-A099-4354070CCC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35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CE9652-D53B-9E83-A0FF-F9AEAACCB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22E8BB0-450C-D3CD-B94D-61EFAB303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E84951-9C98-5BA9-1C0A-F383E278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311-C96A-408F-84C7-DD412DE1389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F2FFAD-4B8A-5D2C-1F3B-D73EB5D5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7CF2D4-5415-1B53-A6F1-B1BDEA9B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0F37-F941-4B01-A099-4354070CCC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A437E-D463-C4DD-FC80-C97A4D46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6FFDEF-5A8F-95AB-4B51-E9FF87B8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FC670B-EFBC-0FBE-3DA6-517087C5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311-C96A-408F-84C7-DD412DE1389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B9D8E6-9504-A583-DD9D-F5028232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71D92A-6C4A-0A64-2DF0-8BC6D18B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0F37-F941-4B01-A099-4354070CCC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86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3F115-49E2-B3B5-E3F0-EA3756B5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AE6D16-6CE9-B4B9-4F47-D80243084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F81B0B-1FFE-05CF-4EDE-87396BCA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311-C96A-408F-84C7-DD412DE1389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A4F2ED-9BF2-E6C8-B307-E4B354F7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39B320-A8F9-94A9-A66F-5E930FE1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0F37-F941-4B01-A099-4354070CCC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93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1A2C0-0ED8-6886-9F30-082BD5DE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7B906B-6C64-7AD7-0547-15349B71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876EDBD-B42A-B6BD-CC0F-1EA8691FB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B246B2-6065-E4F5-15B0-9443CA1E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311-C96A-408F-84C7-DD412DE1389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A50105A-29D3-CFE6-571A-2A87D474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B54CA8A-E909-21D3-5C0A-2CFFF8F9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0F37-F941-4B01-A099-4354070CCC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65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4D886-DE21-D9C4-3879-E8E0FC11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B366578-BF76-DB2D-D7A6-1F8ECC78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707B24D-0A35-61A8-304F-94EE67F03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22E34F6-337A-376D-55E6-9ACE01127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47453AD-C616-F1B0-B9C0-07564949F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C993C93-4E24-026E-9417-3162F358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311-C96A-408F-84C7-DD412DE1389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F43BA20-CF2A-9B21-8B5F-16E076F7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3C42C73-E1E1-C900-3BB1-B65A7DAA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0F37-F941-4B01-A099-4354070CCC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05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70D78-2D6B-C928-9798-47937FFB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33B0A20-9456-931B-F4AC-988EB6DF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311-C96A-408F-84C7-DD412DE1389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227EBC8-B870-2C6E-77EC-5A842210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3E93935-1DD8-6656-461B-939AC89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0F37-F941-4B01-A099-4354070CCC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13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A38B1E3-2ABB-345F-2DA1-3B057E77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311-C96A-408F-84C7-DD412DE1389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DEF107B-2F81-00E3-46B1-9BB07E6D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AB82C19-C300-CED9-9FF0-F622D1C0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0F37-F941-4B01-A099-4354070CCC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85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FF187-4EEA-2DA6-9632-70ED5030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F12401-423C-9376-C5E1-7136ED57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9DE4BF0-836A-F4B7-104B-55F3251F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7F3A27-E8E0-83BF-19EE-0E4B3B9D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311-C96A-408F-84C7-DD412DE1389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05298C-C8C2-C5A8-1B97-1426507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AEC5AA5-9D08-8702-95D7-E365BEE7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0F37-F941-4B01-A099-4354070CCC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04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33D32-C798-C3C8-523F-B7CEECBB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E40C57-E04A-ED8E-BC66-6928C3F2C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FC76343-E08A-26DD-9641-DCB92E293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125B5D4-53DF-EF4E-647A-5DCB18DA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311-C96A-408F-84C7-DD412DE1389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B5ECA3A-6D0E-42ED-482E-A510F356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B1F6C2C-374E-6C61-DEFE-5A8D56A8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0F37-F941-4B01-A099-4354070CCC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4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0EBBE58-14AB-A247-74FF-8C8CE350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C309A29-A388-080F-02F6-12AF7E3E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FCBE4D4-C085-DA5C-8270-B138AEF8D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E311-C96A-408F-84C7-DD412DE1389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6C7CF9-9043-97E1-7590-04C8CBDA6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C4F883-CFBF-8713-3E0C-33FFDEAE6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70F37-F941-4B01-A099-4354070CCC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2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6772" y="171943"/>
            <a:ext cx="10515600" cy="884126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Etapa 1 - Análise de Requisitos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6771" y="1411746"/>
            <a:ext cx="109513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Segundo a IEEE (1990) a análise de requisitos é um processo que envolve o estudo das necessidades do usuário para se encontrar uma definição correta ou completa do sistema ou requisito de software.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Essa análise de requisitos é vital para o desenvolvimento do sistema, ela vai determinar o sucesso ou o fracasso do projeto.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Os requisitos colhidos devem ser quantitativos, detalhados e relevantes para o projeto. Pois eles fornecerão a referência para validar o produto final, estabelecerão o acordo entre cliente e fornecedor sobre o que e o software fará e consequentemente reduzirão os custos de desenvolvimento, pois requisitos mal definidos implicam num retrabalho.</a:t>
            </a:r>
          </a:p>
        </p:txBody>
      </p:sp>
    </p:spTree>
    <p:extLst>
      <p:ext uri="{BB962C8B-B14F-4D97-AF65-F5344CB8AC3E}">
        <p14:creationId xmlns:p14="http://schemas.microsoft.com/office/powerpoint/2010/main" val="33416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6772" y="171943"/>
            <a:ext cx="10515600" cy="884126"/>
          </a:xfrm>
        </p:spPr>
        <p:txBody>
          <a:bodyPr/>
          <a:lstStyle/>
          <a:p>
            <a:r>
              <a:rPr lang="pt-BR" dirty="0"/>
              <a:t>Etapa 1 - Análise de Requisitos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6771" y="1411746"/>
            <a:ext cx="109513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 Análise de Requisitos vai consiste em: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Reconhecer o problema –</a:t>
            </a:r>
            <a:r>
              <a:rPr lang="pt-BR" sz="2400" dirty="0"/>
              <a:t> nesta fase encontra-se a especificação do sistema, o planejamento, o contato do analista com o cliente com a intenção de entender a visão do cliente com relação ao problema.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Avaliar o problema e a síntese da solução – </a:t>
            </a:r>
            <a:r>
              <a:rPr lang="pt-BR" sz="2400" dirty="0"/>
              <a:t>tem-se o entendimento do problema, e faz-se a identificação das informações que serão necessárias ao usuário, identificação das informações que serão necessárias ao sistema e a seleção da melhor solução possível dentro das soluções propostas.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Modelar (Modelagem) – </a:t>
            </a:r>
            <a:r>
              <a:rPr lang="pt-BR" sz="2400" dirty="0"/>
              <a:t>é um recurso usado para o suporte da síntese da solução, o modelo vai apresentar ferramentas que facilitarão o entendimento do sistema, como as funcionalidades, informações e comportamento do sistema.</a:t>
            </a:r>
          </a:p>
        </p:txBody>
      </p:sp>
    </p:spTree>
    <p:extLst>
      <p:ext uri="{BB962C8B-B14F-4D97-AF65-F5344CB8AC3E}">
        <p14:creationId xmlns:p14="http://schemas.microsoft.com/office/powerpoint/2010/main" val="352644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6772" y="171943"/>
            <a:ext cx="10515600" cy="884126"/>
          </a:xfrm>
        </p:spPr>
        <p:txBody>
          <a:bodyPr>
            <a:normAutofit/>
          </a:bodyPr>
          <a:lstStyle/>
          <a:p>
            <a:r>
              <a:rPr lang="pt-BR" sz="3600" dirty="0"/>
              <a:t>Tipos de Requisitos: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6771" y="1411746"/>
            <a:ext cx="1095133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Requisitos do projeto –</a:t>
            </a:r>
            <a:r>
              <a:rPr lang="pt-BR" sz="2400" dirty="0"/>
              <a:t> requisitos do negócio, gerenciamento e entrega do produto.</a:t>
            </a:r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Requisitos do produto –</a:t>
            </a:r>
            <a:r>
              <a:rPr lang="pt-BR" sz="2400" dirty="0"/>
              <a:t> requisitos técnicos, de segurança, de desempenho, etc.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Requisitos funcionais:</a:t>
            </a:r>
            <a:r>
              <a:rPr lang="pt-BR" sz="2400" dirty="0"/>
              <a:t> eles vão estabelecer como o sistema vai agir, e o que deve fazer, as funcionalidades e serviços do sistema, devendo ser descritos detalhadamente. Nesta face, pode-se usar o MER, modelos de casos de uso, fluxogramas, para facilitar o entendimento das funções do sistema.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Requisitos não funcionais: </a:t>
            </a:r>
            <a:r>
              <a:rPr lang="pt-BR" sz="2400" dirty="0"/>
              <a:t>definem as propriedades do sistema e suas restrições. Ex.: a confiabilidade do sistema, o tempo de resposta do programa, o espaço em disco.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4751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6772" y="171943"/>
            <a:ext cx="10515600" cy="884126"/>
          </a:xfrm>
        </p:spPr>
        <p:txBody>
          <a:bodyPr>
            <a:normAutofit/>
          </a:bodyPr>
          <a:lstStyle/>
          <a:p>
            <a:r>
              <a:rPr lang="pt-BR" sz="3600" dirty="0"/>
              <a:t>Técnicas de Análise de Requisitos: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6771" y="1411746"/>
            <a:ext cx="109513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Entrevista –</a:t>
            </a:r>
            <a:r>
              <a:rPr lang="pt-BR" sz="2400" dirty="0"/>
              <a:t> Consiste na investigação direta com os clientes e usuários, fazendo entrevistas para coletar suas expectativas.</a:t>
            </a:r>
          </a:p>
          <a:p>
            <a:endParaRPr lang="pt-BR" sz="2400" b="1" u="sng" dirty="0"/>
          </a:p>
          <a:p>
            <a:pPr algn="just"/>
            <a:r>
              <a:rPr lang="pt-BR" sz="2400" b="1" dirty="0"/>
              <a:t>Brainstorming –</a:t>
            </a:r>
            <a:r>
              <a:rPr lang="pt-BR" sz="2400" dirty="0"/>
              <a:t> conhecida também como “Tempestade de idéias” essa técnica consiste em coletar idéias, não descartar ou desprezar qualquer tipo de idéia que surja no processo e selecionar a melhor idéia possível podendo ser uma combinação de idéias.</a:t>
            </a:r>
          </a:p>
          <a:p>
            <a:pPr algn="just"/>
            <a:endParaRPr lang="pt-BR" sz="2400" dirty="0"/>
          </a:p>
          <a:p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8206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6772" y="171943"/>
            <a:ext cx="10515600" cy="884126"/>
          </a:xfrm>
        </p:spPr>
        <p:txBody>
          <a:bodyPr>
            <a:normAutofit/>
          </a:bodyPr>
          <a:lstStyle/>
          <a:p>
            <a:r>
              <a:rPr lang="pt-BR" sz="3600" dirty="0"/>
              <a:t>Técnicas de Análise de Requisitos: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6771" y="1411746"/>
            <a:ext cx="109513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Questionários e pesquisas –</a:t>
            </a:r>
            <a:r>
              <a:rPr lang="pt-BR" sz="2400" dirty="0"/>
              <a:t> podendo ser os questionários com perguntas fechadas no qual caiba apenas as respostas </a:t>
            </a:r>
            <a:r>
              <a:rPr lang="pt-BR" sz="2400" i="1" dirty="0"/>
              <a:t>sim</a:t>
            </a:r>
            <a:r>
              <a:rPr lang="pt-BR" sz="2400" dirty="0"/>
              <a:t> ou </a:t>
            </a:r>
            <a:r>
              <a:rPr lang="pt-BR" sz="2400" i="1" dirty="0"/>
              <a:t>não</a:t>
            </a:r>
            <a:r>
              <a:rPr lang="pt-BR" sz="2400" dirty="0"/>
              <a:t>, ou perguntas abertas, na qual possibilita a descrição segundo o usuário de suas atividades e possíveis problemas, levando em consideração as opiniões expressas do usuário.</a:t>
            </a:r>
          </a:p>
          <a:p>
            <a:endParaRPr lang="pt-BR" sz="2400" dirty="0"/>
          </a:p>
          <a:p>
            <a:r>
              <a:rPr lang="pt-BR" sz="2400" b="1" dirty="0"/>
              <a:t>Observação –</a:t>
            </a:r>
            <a:r>
              <a:rPr lang="pt-BR" sz="2400" dirty="0"/>
              <a:t> o analista dispõe de tempo para observar as atividades do usuário, como utiliza o sistema e como se comporta diante de situações problemáticas.</a:t>
            </a:r>
          </a:p>
          <a:p>
            <a:r>
              <a:rPr lang="pt-BR" sz="2400" dirty="0"/>
              <a:t>Neste contexto há outras técnicas tais como workshops, mapas mentais, protótipos, etc.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0980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53949-FA25-4F3E-A878-B9CAA0A8B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3" y="198782"/>
            <a:ext cx="10508973" cy="1005302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rgbClr val="FF0000"/>
                </a:solidFill>
              </a:rPr>
              <a:t>Atividade - Análise de Sistemas e de 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3A299-4C92-4FEF-B6D1-8027166E9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712" y="1925258"/>
            <a:ext cx="11080031" cy="1655762"/>
          </a:xfrm>
        </p:spPr>
        <p:txBody>
          <a:bodyPr>
            <a:noAutofit/>
          </a:bodyPr>
          <a:lstStyle/>
          <a:p>
            <a:pPr algn="l"/>
            <a:r>
              <a:rPr lang="pt-BR" sz="3200" b="1" dirty="0"/>
              <a:t>Tema</a:t>
            </a:r>
            <a:r>
              <a:rPr lang="pt-BR" sz="3200" dirty="0"/>
              <a:t>: Sistema de Gerenciamento de empréstimos e devoluções da Biblioteca.</a:t>
            </a:r>
          </a:p>
          <a:p>
            <a:pPr algn="l"/>
            <a:endParaRPr lang="pt-BR" sz="3200" dirty="0"/>
          </a:p>
          <a:p>
            <a:pPr marL="457200" indent="-457200" algn="l">
              <a:buAutoNum type="arabicParenR"/>
            </a:pPr>
            <a:r>
              <a:rPr lang="pt-BR" sz="3200" dirty="0"/>
              <a:t>Análise de Requisitos (escolher uma técnica e aplicar)</a:t>
            </a:r>
          </a:p>
          <a:p>
            <a:pPr marL="457200" indent="-457200" algn="l">
              <a:buAutoNum type="arabicParenR"/>
            </a:pPr>
            <a:r>
              <a:rPr lang="pt-BR" sz="3200" dirty="0"/>
              <a:t>Com os resultados coletados, registrar a análise</a:t>
            </a:r>
          </a:p>
          <a:p>
            <a:pPr algn="l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986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D959E-70DC-4761-B5BC-3328B7D65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73" y="0"/>
            <a:ext cx="11107786" cy="766763"/>
          </a:xfrm>
        </p:spPr>
        <p:txBody>
          <a:bodyPr>
            <a:noAutofit/>
          </a:bodyPr>
          <a:lstStyle/>
          <a:p>
            <a:r>
              <a:rPr lang="pt-BR" sz="4800" b="1" dirty="0"/>
              <a:t>Análise de Requisitos - Biblioteca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1F51F2F-4E67-4710-BE1E-6D6BFCB81D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0473" y="1423194"/>
            <a:ext cx="10982169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 acervo de uma biblioteca é composto por exemplares de livros. Cada livro é caracterizado por um ou mais autores, um título, uma editora, local de edição, um código ISBN e um conjunto de palavras-chave. A biblioteca possui pelo menos um exemplar de cada livro, numerados sequencialmente (exemplares 1, 2, 3,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biblioteca mantém o conjunto de livros separados por diversas categorias. Conforme as suas categorias, eles estão dispostos em estantes apropriadas.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Os associados da biblioteca podem retirar exemplares dos livros. Cada associado pode levar emprestado no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máximo cinco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exemplares. Cada associado possui um código, um nome e endereço, telefone e e-mail para contato.</a:t>
            </a:r>
            <a:endParaRPr lang="pt-BR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Empréstimos cadastrados devem conter os dados do associado, data da retirada, dados do livro, a data da devolução e o valor diário da multa, permanecendo em aberto até o cliente entregar o exemplar.  Quando o associado faz a devolução do livro é realizada a baixa no sistema, encerrando o empréstimo. 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ultrapassar a data de devolução do livro o usuário é notificado do atraso.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Na biblioteca trabalham várias bibliotecárias. Cada bibliotecária possui um horário de trabalho e é responsável por organizar periodicamente sempre o mesmo conjunto de estantes e realizar empréstimos de exemplares para clientes.</a:t>
            </a:r>
            <a:endParaRPr lang="pt-BR" altLang="pt-BR" sz="2000" dirty="0">
              <a:solidFill>
                <a:srgbClr val="2E2F32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9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53949-FA25-4F3E-A878-B9CAA0A8B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9" y="397565"/>
            <a:ext cx="9144000" cy="1005302"/>
          </a:xfrm>
        </p:spPr>
        <p:txBody>
          <a:bodyPr>
            <a:noAutofit/>
          </a:bodyPr>
          <a:lstStyle/>
          <a:p>
            <a:r>
              <a:rPr lang="pt-BR" sz="4000" b="1" dirty="0"/>
              <a:t>Etapas Análise de Sistemas e de 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3A299-4C92-4FEF-B6D1-8027166E9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965" y="2601119"/>
            <a:ext cx="10508974" cy="1655762"/>
          </a:xfrm>
        </p:spPr>
        <p:txBody>
          <a:bodyPr>
            <a:noAutofit/>
          </a:bodyPr>
          <a:lstStyle/>
          <a:p>
            <a:pPr algn="l"/>
            <a:r>
              <a:rPr lang="pt-BR" b="1" dirty="0"/>
              <a:t>Tema</a:t>
            </a:r>
            <a:r>
              <a:rPr lang="pt-BR" dirty="0"/>
              <a:t>: Sistema de Gerenciamento de empréstimos e devoluções da </a:t>
            </a:r>
            <a:r>
              <a:rPr lang="pt-BR" b="1" dirty="0"/>
              <a:t>Biblioteca</a:t>
            </a:r>
            <a:r>
              <a:rPr lang="pt-BR" dirty="0"/>
              <a:t>.</a:t>
            </a:r>
          </a:p>
          <a:p>
            <a:pPr algn="l"/>
            <a:r>
              <a:rPr lang="pt-BR" dirty="0"/>
              <a:t>Objetivo Geral:</a:t>
            </a:r>
          </a:p>
          <a:p>
            <a:pPr algn="l"/>
            <a:r>
              <a:rPr lang="pt-BR" dirty="0"/>
              <a:t>Objetivos Específicos:</a:t>
            </a:r>
          </a:p>
          <a:p>
            <a:pPr algn="l"/>
            <a:r>
              <a:rPr lang="pt-BR" dirty="0"/>
              <a:t>Justificativa:</a:t>
            </a:r>
          </a:p>
          <a:p>
            <a:pPr algn="l"/>
            <a:r>
              <a:rPr lang="pt-BR" dirty="0"/>
              <a:t>Cronograma:</a:t>
            </a:r>
            <a:endParaRPr lang="pt-BR" dirty="0">
              <a:solidFill>
                <a:srgbClr val="FF0000"/>
              </a:solidFill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34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28BD3D7-78A0-48BF-8AF8-33F443A5A08A}"/>
              </a:ext>
            </a:extLst>
          </p:cNvPr>
          <p:cNvSpPr/>
          <p:nvPr/>
        </p:nvSpPr>
        <p:spPr>
          <a:xfrm>
            <a:off x="472597" y="800702"/>
            <a:ext cx="110983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+mj-lt"/>
              </a:rPr>
              <a:t>Exemlo Cronograma:</a:t>
            </a:r>
          </a:p>
          <a:p>
            <a:pPr algn="just"/>
            <a:endParaRPr lang="pt-BR" sz="2800" b="1" dirty="0">
              <a:latin typeface="+mj-l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656268B-7703-48D4-8DFA-105933924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84729"/>
              </p:ext>
            </p:extLst>
          </p:nvPr>
        </p:nvGraphicFramePr>
        <p:xfrm>
          <a:off x="1032387" y="1865693"/>
          <a:ext cx="10014154" cy="463450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250628">
                  <a:extLst>
                    <a:ext uri="{9D8B030D-6E8A-4147-A177-3AD203B41FA5}">
                      <a16:colId xmlns:a16="http://schemas.microsoft.com/office/drawing/2014/main" val="1316706903"/>
                    </a:ext>
                  </a:extLst>
                </a:gridCol>
                <a:gridCol w="1728419">
                  <a:extLst>
                    <a:ext uri="{9D8B030D-6E8A-4147-A177-3AD203B41FA5}">
                      <a16:colId xmlns:a16="http://schemas.microsoft.com/office/drawing/2014/main" val="468591203"/>
                    </a:ext>
                  </a:extLst>
                </a:gridCol>
                <a:gridCol w="1861103">
                  <a:extLst>
                    <a:ext uri="{9D8B030D-6E8A-4147-A177-3AD203B41FA5}">
                      <a16:colId xmlns:a16="http://schemas.microsoft.com/office/drawing/2014/main" val="850730175"/>
                    </a:ext>
                  </a:extLst>
                </a:gridCol>
                <a:gridCol w="1577066">
                  <a:extLst>
                    <a:ext uri="{9D8B030D-6E8A-4147-A177-3AD203B41FA5}">
                      <a16:colId xmlns:a16="http://schemas.microsoft.com/office/drawing/2014/main" val="2032382820"/>
                    </a:ext>
                  </a:extLst>
                </a:gridCol>
                <a:gridCol w="1596938">
                  <a:extLst>
                    <a:ext uri="{9D8B030D-6E8A-4147-A177-3AD203B41FA5}">
                      <a16:colId xmlns:a16="http://schemas.microsoft.com/office/drawing/2014/main" val="1499365561"/>
                    </a:ext>
                  </a:extLst>
                </a:gridCol>
              </a:tblGrid>
              <a:tr h="638975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Etapas do Desenvolvimento Sistema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Período (meses)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32726"/>
                  </a:ext>
                </a:extLst>
              </a:tr>
              <a:tr h="33263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Março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Abril 2024</a:t>
                      </a:r>
                    </a:p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Maio 2024</a:t>
                      </a:r>
                    </a:p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Junho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995963"/>
                  </a:ext>
                </a:extLst>
              </a:tr>
              <a:tr h="81572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Cadastros Clientes, Funcionários, Fornecedores e Produtos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77590"/>
                  </a:ext>
                </a:extLst>
              </a:tr>
              <a:tr h="81572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Controle de Pedidos, Orçamentos e Vendas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54915"/>
                  </a:ext>
                </a:extLst>
              </a:tr>
              <a:tr h="815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Controle de Estoque, Compras e Pagamentos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032046"/>
                  </a:ext>
                </a:extLst>
              </a:tr>
              <a:tr h="81572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Instalação sistemas e Treinamento usuários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07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931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894</Words>
  <Application>Microsoft Office PowerPoint</Application>
  <PresentationFormat>Ecrã Panorâmico</PresentationFormat>
  <Paragraphs>62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Times New Roman</vt:lpstr>
      <vt:lpstr>Tema do Office</vt:lpstr>
      <vt:lpstr>Etapa 1 - Análise de Requisitos</vt:lpstr>
      <vt:lpstr>Etapa 1 - Análise de Requisitos</vt:lpstr>
      <vt:lpstr>Tipos de Requisitos:</vt:lpstr>
      <vt:lpstr>Técnicas de Análise de Requisitos:</vt:lpstr>
      <vt:lpstr>Técnicas de Análise de Requisitos:</vt:lpstr>
      <vt:lpstr>Atividade - Análise de Sistemas e de Requisitos</vt:lpstr>
      <vt:lpstr>Análise de Requisitos - Biblioteca</vt:lpstr>
      <vt:lpstr>Etapas Análise de Sistemas e de Requisitos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Requisitos:</dc:title>
  <dc:creator>Cristiane Pavei Fernandes</dc:creator>
  <cp:lastModifiedBy>Cristiane Pavei Fernandes</cp:lastModifiedBy>
  <cp:revision>6</cp:revision>
  <dcterms:created xsi:type="dcterms:W3CDTF">2024-02-21T17:44:02Z</dcterms:created>
  <dcterms:modified xsi:type="dcterms:W3CDTF">2024-02-21T17:48:30Z</dcterms:modified>
</cp:coreProperties>
</file>