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sldIdLst>
    <p:sldId id="397" r:id="rId5"/>
    <p:sldId id="398" r:id="rId6"/>
    <p:sldId id="275" r:id="rId7"/>
    <p:sldId id="399" r:id="rId8"/>
    <p:sldId id="395" r:id="rId9"/>
    <p:sldId id="400" r:id="rId10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C38022-B676-4C8B-ACFF-EB3E7FD1FF17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081749-873B-4685-B4ED-43FC86517A3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19952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3500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2693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0745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8946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1040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422720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66717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9127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1328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8117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0155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A4782C-CCED-454D-A4B3-BC1E243FAECF}" type="datetimeFigureOut">
              <a:rPr lang="pt-BR" smtClean="0"/>
              <a:t>27/09/2024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0B-936A-48C5-BF11-11D87715C26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784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D5A3A0-25A4-4B11-B1F7-673F7731521D}"/>
              </a:ext>
            </a:extLst>
          </p:cNvPr>
          <p:cNvSpPr/>
          <p:nvPr/>
        </p:nvSpPr>
        <p:spPr>
          <a:xfrm>
            <a:off x="957474" y="327094"/>
            <a:ext cx="10143914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4000" b="1" dirty="0">
                <a:latin typeface="Montserrat"/>
              </a:rPr>
              <a:t>SELECT com Pesquisa em Múltiplas Tabelas</a:t>
            </a:r>
            <a:endParaRPr lang="pt-BR" sz="4000" b="1" i="0" dirty="0">
              <a:effectLst/>
              <a:latin typeface="Montserrat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BD7DA20-AECC-473B-B13E-F6B698F7C7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387" y="1843382"/>
            <a:ext cx="10536836" cy="22159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Até agora vimos como realizar pesquisas em uma única tabela. Contudo, na montagem do nosso modelo de dados sempre temos diversas tabelas. Logo é necessário sabermos como vincular a informação dessas tabelas de forma a mostrar a informação de maneira correta. 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pt-BR" altLang="pt-BR" sz="2400"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3612929A-DE23-4CFD-930C-EE68E89D5E4F}"/>
              </a:ext>
            </a:extLst>
          </p:cNvPr>
          <p:cNvSpPr/>
          <p:nvPr/>
        </p:nvSpPr>
        <p:spPr>
          <a:xfrm>
            <a:off x="731386" y="3827643"/>
            <a:ext cx="107292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A união entre as entidades do nosso modelo lógico se dá por meio de </a:t>
            </a:r>
            <a:r>
              <a:rPr lang="pt-BR" sz="2400" b="1" dirty="0">
                <a:latin typeface="Arial" panose="020B0604020202020204" pitchFamily="34" charset="0"/>
                <a:cs typeface="Arial" panose="020B0604020202020204" pitchFamily="34" charset="0"/>
              </a:rPr>
              <a:t>chaves primárias e estrangeiras</a:t>
            </a:r>
            <a:r>
              <a:rPr lang="pt-BR" sz="2400" dirty="0">
                <a:latin typeface="Arial" panose="020B0604020202020204" pitchFamily="34" charset="0"/>
                <a:cs typeface="Arial" panose="020B0604020202020204" pitchFamily="34" charset="0"/>
              </a:rPr>
              <a:t>. Essas chaves são, na representação física do modelo, as colunas que as tabelas têm em comum. </a:t>
            </a:r>
          </a:p>
        </p:txBody>
      </p:sp>
    </p:spTree>
    <p:extLst>
      <p:ext uri="{BB962C8B-B14F-4D97-AF65-F5344CB8AC3E}">
        <p14:creationId xmlns:p14="http://schemas.microsoft.com/office/powerpoint/2010/main" val="211576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8D5A3A0-25A4-4B11-B1F7-673F7731521D}"/>
              </a:ext>
            </a:extLst>
          </p:cNvPr>
          <p:cNvSpPr/>
          <p:nvPr/>
        </p:nvSpPr>
        <p:spPr>
          <a:xfrm>
            <a:off x="900323" y="327094"/>
            <a:ext cx="9286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>
                <a:latin typeface="Montserrat"/>
              </a:rPr>
              <a:t>SELECT com Pesquisa em Múltiplas Tabelas</a:t>
            </a:r>
            <a:endParaRPr lang="pt-BR" sz="4000" b="1" i="0">
              <a:effectLst/>
              <a:latin typeface="Montserrat"/>
            </a:endParaRPr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0BCEE3C6-4019-4817-B818-BE210ABC5857}"/>
              </a:ext>
            </a:extLst>
          </p:cNvPr>
          <p:cNvSpPr/>
          <p:nvPr/>
        </p:nvSpPr>
        <p:spPr>
          <a:xfrm>
            <a:off x="586154" y="1508650"/>
            <a:ext cx="10766473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pt-BR" sz="2400">
                <a:latin typeface="Source Serif Pro"/>
              </a:rPr>
              <a:t>Para realizar a união de tabelas, basta acrescentarmos após a cláusula </a:t>
            </a:r>
            <a:r>
              <a:rPr lang="pt-BR" sz="2400">
                <a:latin typeface="Roboto mono"/>
              </a:rPr>
              <a:t>FROM</a:t>
            </a:r>
            <a:r>
              <a:rPr lang="pt-BR" sz="2400">
                <a:latin typeface="Source Serif Pro"/>
              </a:rPr>
              <a:t> do comando </a:t>
            </a:r>
            <a:r>
              <a:rPr lang="pt-BR" sz="2400">
                <a:latin typeface="Roboto mono"/>
              </a:rPr>
              <a:t>SELECT</a:t>
            </a:r>
            <a:r>
              <a:rPr lang="pt-BR" sz="2400">
                <a:latin typeface="Source Serif Pro"/>
              </a:rPr>
              <a:t> as tabelas que queremos unir. </a:t>
            </a:r>
          </a:p>
          <a:p>
            <a:pPr algn="just"/>
            <a:endParaRPr lang="pt-BR" sz="2400">
              <a:latin typeface="Source Serif Pro"/>
            </a:endParaRPr>
          </a:p>
          <a:p>
            <a:pPr algn="just"/>
            <a:r>
              <a:rPr lang="pt-BR" sz="2400">
                <a:latin typeface="Source Serif Pro"/>
              </a:rPr>
              <a:t>Devemos colocar na cláusula </a:t>
            </a:r>
            <a:r>
              <a:rPr lang="pt-BR" sz="2400">
                <a:latin typeface="Roboto mono"/>
              </a:rPr>
              <a:t>WHERE </a:t>
            </a:r>
            <a:r>
              <a:rPr lang="pt-BR" sz="2400">
                <a:latin typeface="Source Serif Pro"/>
              </a:rPr>
              <a:t>a condição de união das tabelas, ou seja, as respectivas chaves primária e estrangeira. </a:t>
            </a:r>
          </a:p>
          <a:p>
            <a:pPr algn="just"/>
            <a:endParaRPr lang="pt-BR" sz="2400">
              <a:latin typeface="Source Serif Pro"/>
            </a:endParaRPr>
          </a:p>
          <a:p>
            <a:pPr algn="just"/>
            <a:r>
              <a:rPr lang="pt-BR" sz="2400">
                <a:latin typeface="Source Serif Pro"/>
              </a:rPr>
              <a:t>Sintaxe:</a:t>
            </a:r>
            <a:endParaRPr lang="pt-BR" sz="24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50302ED-D525-47D5-A8C6-188225CCC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588" y="4464418"/>
            <a:ext cx="10480430" cy="1660340"/>
          </a:xfrm>
          <a:prstGeom prst="rect">
            <a:avLst/>
          </a:prstGeom>
          <a:solidFill>
            <a:srgbClr val="263238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79350" rIns="0" bIns="7935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Tabela1.coluna1, Tabela1.coluna2, Tabela2.coluna1, Tabela2.coluna2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Tabela1, Tabela2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D1949E"/>
                </a:solidFill>
                <a:effectLst/>
                <a:latin typeface="Consolas" panose="020B0609020204030204" pitchFamily="49" charset="0"/>
              </a:rPr>
              <a:t>WHERE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Tabela1.chave_primaria 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5B83D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kumimoji="0" lang="pt-BR" altLang="pt-BR" sz="2000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onsolas" panose="020B0609020204030204" pitchFamily="49" charset="0"/>
              </a:rPr>
              <a:t> Tabela2.chave_estrangeira</a:t>
            </a:r>
            <a:r>
              <a:rPr kumimoji="0" lang="pt-BR" altLang="pt-BR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pt-BR" altLang="pt-BR" sz="4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657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65845" y="1505594"/>
            <a:ext cx="110836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Vamos considerar as tabelas abaixo e suas chaves de ligação: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9833316" y="6049108"/>
            <a:ext cx="1963509" cy="623146"/>
          </a:xfrm>
          <a:prstGeom prst="wedgeRoundRectCallout">
            <a:avLst>
              <a:gd name="adj1" fmla="val -101560"/>
              <a:gd name="adj2" fmla="val -151630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Chave estrangeira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141AF3A4-46A6-47EE-9F90-F66E199F1852}"/>
              </a:ext>
            </a:extLst>
          </p:cNvPr>
          <p:cNvSpPr/>
          <p:nvPr/>
        </p:nvSpPr>
        <p:spPr>
          <a:xfrm>
            <a:off x="546863" y="327094"/>
            <a:ext cx="9286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latin typeface="Montserrat"/>
              </a:rPr>
              <a:t>SELECT com Pesquisa em Múltiplas Tabelas</a:t>
            </a:r>
            <a:endParaRPr lang="pt-BR" sz="4000" b="1" i="0" dirty="0">
              <a:effectLst/>
              <a:latin typeface="Montserrat"/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34DC997-D5F7-4A5B-A427-5554D8C43BEA}"/>
              </a:ext>
            </a:extLst>
          </p:cNvPr>
          <p:cNvSpPr txBox="1"/>
          <p:nvPr/>
        </p:nvSpPr>
        <p:spPr>
          <a:xfrm>
            <a:off x="6955017" y="2652345"/>
            <a:ext cx="320185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Tabela </a:t>
            </a:r>
            <a:r>
              <a:rPr lang="pt-BR" sz="2000" b="1"/>
              <a:t>ALUNO</a:t>
            </a:r>
          </a:p>
          <a:p>
            <a:endParaRPr lang="pt-BR" sz="2000" b="1"/>
          </a:p>
          <a:p>
            <a:r>
              <a:rPr lang="pt-BR" sz="2000" b="1" err="1"/>
              <a:t>codaluno</a:t>
            </a:r>
            <a:r>
              <a:rPr lang="pt-BR" sz="2000" b="1"/>
              <a:t>    PK</a:t>
            </a:r>
          </a:p>
          <a:p>
            <a:r>
              <a:rPr lang="pt-BR" sz="2000"/>
              <a:t>nome</a:t>
            </a:r>
          </a:p>
          <a:p>
            <a:r>
              <a:rPr lang="pt-BR" sz="2000"/>
              <a:t>endereco</a:t>
            </a:r>
          </a:p>
          <a:p>
            <a:r>
              <a:rPr lang="pt-BR" sz="2000"/>
              <a:t>cidade</a:t>
            </a:r>
          </a:p>
          <a:p>
            <a:r>
              <a:rPr lang="pt-BR" sz="2000"/>
              <a:t>estado</a:t>
            </a:r>
          </a:p>
          <a:p>
            <a:r>
              <a:rPr lang="pt-BR" sz="2000"/>
              <a:t>telefone</a:t>
            </a:r>
          </a:p>
          <a:p>
            <a:r>
              <a:rPr lang="pt-BR" sz="2000" err="1"/>
              <a:t>codcurso</a:t>
            </a:r>
            <a:r>
              <a:rPr lang="pt-BR" sz="2000"/>
              <a:t>      FK</a:t>
            </a:r>
          </a:p>
          <a:p>
            <a:endParaRPr lang="pt-BR" sz="2000"/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9543C2B0-5EAF-4BA9-9EC5-BFD704D6D79F}"/>
              </a:ext>
            </a:extLst>
          </p:cNvPr>
          <p:cNvSpPr txBox="1"/>
          <p:nvPr/>
        </p:nvSpPr>
        <p:spPr>
          <a:xfrm>
            <a:off x="1592881" y="2652344"/>
            <a:ext cx="3201857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/>
              <a:t>Tabela </a:t>
            </a:r>
            <a:r>
              <a:rPr lang="pt-BR" sz="2000" b="1"/>
              <a:t>CURSO</a:t>
            </a:r>
          </a:p>
          <a:p>
            <a:endParaRPr lang="pt-BR" sz="2000" b="1"/>
          </a:p>
          <a:p>
            <a:r>
              <a:rPr lang="pt-BR" sz="2000" b="1" err="1"/>
              <a:t>codcurso</a:t>
            </a:r>
            <a:r>
              <a:rPr lang="pt-BR" sz="2000" b="1"/>
              <a:t>    PK</a:t>
            </a:r>
          </a:p>
          <a:p>
            <a:r>
              <a:rPr lang="pt-BR" sz="2000"/>
              <a:t>nome</a:t>
            </a:r>
          </a:p>
          <a:p>
            <a:r>
              <a:rPr lang="pt-BR" sz="2000"/>
              <a:t>sala</a:t>
            </a:r>
          </a:p>
          <a:p>
            <a:r>
              <a:rPr lang="pt-BR" sz="2000"/>
              <a:t>telefone</a:t>
            </a:r>
          </a:p>
          <a:p>
            <a:r>
              <a:rPr lang="pt-BR" sz="2000"/>
              <a:t>coordenador</a:t>
            </a:r>
          </a:p>
          <a:p>
            <a:endParaRPr lang="pt-BR" sz="2000"/>
          </a:p>
        </p:txBody>
      </p:sp>
      <p:sp>
        <p:nvSpPr>
          <p:cNvPr id="11" name="Texto Explicativo Retangular com Cantos Arredondados 2">
            <a:extLst>
              <a:ext uri="{FF2B5EF4-FFF2-40B4-BE49-F238E27FC236}">
                <a16:creationId xmlns:a16="http://schemas.microsoft.com/office/drawing/2014/main" id="{B7189D89-1B03-4441-A4E9-865F0C9719C6}"/>
              </a:ext>
            </a:extLst>
          </p:cNvPr>
          <p:cNvSpPr/>
          <p:nvPr/>
        </p:nvSpPr>
        <p:spPr>
          <a:xfrm>
            <a:off x="9608235" y="3953956"/>
            <a:ext cx="1828054" cy="623146"/>
          </a:xfrm>
          <a:prstGeom prst="wedgeRoundRectCallout">
            <a:avLst>
              <a:gd name="adj1" fmla="val -86144"/>
              <a:gd name="adj2" fmla="val -120025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Chave primária</a:t>
            </a:r>
          </a:p>
        </p:txBody>
      </p:sp>
      <p:sp>
        <p:nvSpPr>
          <p:cNvPr id="12" name="Texto Explicativo Retangular com Cantos Arredondados 2">
            <a:extLst>
              <a:ext uri="{FF2B5EF4-FFF2-40B4-BE49-F238E27FC236}">
                <a16:creationId xmlns:a16="http://schemas.microsoft.com/office/drawing/2014/main" id="{5058ABA1-7F24-4E70-88A6-52B018D2C2C7}"/>
              </a:ext>
            </a:extLst>
          </p:cNvPr>
          <p:cNvSpPr/>
          <p:nvPr/>
        </p:nvSpPr>
        <p:spPr>
          <a:xfrm>
            <a:off x="4075510" y="3953956"/>
            <a:ext cx="1828054" cy="623146"/>
          </a:xfrm>
          <a:prstGeom prst="wedgeRoundRectCallout">
            <a:avLst>
              <a:gd name="adj1" fmla="val -86144"/>
              <a:gd name="adj2" fmla="val -120025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Chave primária</a:t>
            </a:r>
          </a:p>
        </p:txBody>
      </p:sp>
    </p:spTree>
    <p:extLst>
      <p:ext uri="{BB962C8B-B14F-4D97-AF65-F5344CB8AC3E}">
        <p14:creationId xmlns:p14="http://schemas.microsoft.com/office/powerpoint/2010/main" val="1724822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124691" y="1877618"/>
            <a:ext cx="11083636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400"/>
              <a:t>Exemplo:  Pesquise  codigo e nome do aluno e o nome do curso matriculado: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400"/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/>
              <a:t>select </a:t>
            </a:r>
            <a:r>
              <a:rPr lang="pt-BR" altLang="pt-BR" sz="3600" err="1"/>
              <a:t>aluno.codigo</a:t>
            </a:r>
            <a:r>
              <a:rPr lang="pt-BR" altLang="pt-BR" sz="3600"/>
              <a:t>, </a:t>
            </a:r>
            <a:r>
              <a:rPr lang="pt-BR" altLang="pt-BR" sz="3600" err="1"/>
              <a:t>aluno.nome</a:t>
            </a:r>
            <a:r>
              <a:rPr lang="pt-BR" altLang="pt-BR" sz="3600"/>
              <a:t>, </a:t>
            </a:r>
            <a:r>
              <a:rPr lang="pt-BR" altLang="pt-BR" sz="3600" err="1"/>
              <a:t>curso.nome</a:t>
            </a:r>
            <a:r>
              <a:rPr lang="pt-BR" altLang="pt-BR" sz="3600"/>
              <a:t>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/>
              <a:t>from aluno, curso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3600"/>
              <a:t>where </a:t>
            </a:r>
            <a:r>
              <a:rPr lang="pt-BR" altLang="pt-BR" sz="3600" b="1" err="1"/>
              <a:t>aluno.codcurso</a:t>
            </a:r>
            <a:r>
              <a:rPr lang="pt-BR" altLang="pt-BR" sz="3600" b="1"/>
              <a:t> = </a:t>
            </a:r>
            <a:r>
              <a:rPr lang="pt-BR" altLang="pt-BR" sz="3600" b="1" err="1"/>
              <a:t>curso.codcurso</a:t>
            </a:r>
            <a:r>
              <a:rPr lang="pt-BR" altLang="pt-BR" sz="3600" b="1"/>
              <a:t>;</a:t>
            </a:r>
          </a:p>
        </p:txBody>
      </p:sp>
      <p:sp>
        <p:nvSpPr>
          <p:cNvPr id="3" name="Texto Explicativo Retangular com Cantos Arredondados 2"/>
          <p:cNvSpPr/>
          <p:nvPr/>
        </p:nvSpPr>
        <p:spPr>
          <a:xfrm>
            <a:off x="9009291" y="4475455"/>
            <a:ext cx="2604654" cy="1831039"/>
          </a:xfrm>
          <a:prstGeom prst="wedgeRoundRectCallout">
            <a:avLst>
              <a:gd name="adj1" fmla="val -97504"/>
              <a:gd name="adj2" fmla="val -49605"/>
              <a:gd name="adj3" fmla="val 16667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solidFill>
                  <a:schemeClr val="tx1"/>
                </a:solidFill>
              </a:rPr>
              <a:t>Ligação entre chave primária e chave estrangeira das</a:t>
            </a:r>
          </a:p>
          <a:p>
            <a:pPr algn="ctr"/>
            <a:r>
              <a:rPr lang="pt-BR">
                <a:solidFill>
                  <a:schemeClr val="tx1"/>
                </a:solidFill>
              </a:rPr>
              <a:t>tabelas pesquisadas.</a:t>
            </a:r>
          </a:p>
        </p:txBody>
      </p:sp>
      <p:sp>
        <p:nvSpPr>
          <p:cNvPr id="8" name="Retângulo 7">
            <a:extLst>
              <a:ext uri="{FF2B5EF4-FFF2-40B4-BE49-F238E27FC236}">
                <a16:creationId xmlns:a16="http://schemas.microsoft.com/office/drawing/2014/main" id="{C772B42B-A1FB-4184-9923-045FAA5E959C}"/>
              </a:ext>
            </a:extLst>
          </p:cNvPr>
          <p:cNvSpPr/>
          <p:nvPr/>
        </p:nvSpPr>
        <p:spPr>
          <a:xfrm>
            <a:off x="766973" y="327094"/>
            <a:ext cx="92864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4000" b="1" dirty="0">
                <a:latin typeface="Montserrat"/>
              </a:rPr>
              <a:t>SELECT com Pesquisa em Múltiplas Tabelas</a:t>
            </a:r>
            <a:endParaRPr lang="pt-BR" sz="4000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5624871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252" name="Rectangle 4">
            <a:extLst>
              <a:ext uri="{FF2B5EF4-FFF2-40B4-BE49-F238E27FC236}">
                <a16:creationId xmlns:a16="http://schemas.microsoft.com/office/drawing/2014/main" id="{753EEF31-3894-4843-979E-0CF7CEB920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73723" y="152400"/>
            <a:ext cx="9664092" cy="609600"/>
          </a:xfrm>
        </p:spPr>
        <p:txBody>
          <a:bodyPr>
            <a:normAutofit/>
          </a:bodyPr>
          <a:lstStyle/>
          <a:p>
            <a:pPr defTabSz="873125">
              <a:defRPr/>
            </a:pPr>
            <a:r>
              <a:rPr lang="pt-BR" sz="3400" b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Expressões Aritméticas utilizadas no SELECT</a:t>
            </a:r>
          </a:p>
        </p:txBody>
      </p:sp>
      <p:pic>
        <p:nvPicPr>
          <p:cNvPr id="13316" name="Imagem 2">
            <a:extLst>
              <a:ext uri="{FF2B5EF4-FFF2-40B4-BE49-F238E27FC236}">
                <a16:creationId xmlns:a16="http://schemas.microsoft.com/office/drawing/2014/main" id="{3D13FA06-BCBF-423C-A908-A7FAB9C2AD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447" y="1280039"/>
            <a:ext cx="11057106" cy="40349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/>
          <p:cNvSpPr/>
          <p:nvPr/>
        </p:nvSpPr>
        <p:spPr>
          <a:xfrm>
            <a:off x="235099" y="1355830"/>
            <a:ext cx="11721799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/>
              <a:t>1 -  Pesquisar nome de todos os professores e nome do curso que ele está relacionado;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select </a:t>
            </a:r>
            <a:r>
              <a:rPr lang="pt-BR" altLang="pt-BR" sz="2200" err="1">
                <a:solidFill>
                  <a:srgbClr val="FF0000"/>
                </a:solidFill>
              </a:rPr>
              <a:t>professor.nome</a:t>
            </a:r>
            <a:r>
              <a:rPr lang="pt-BR" altLang="pt-BR" sz="2200">
                <a:solidFill>
                  <a:srgbClr val="FF0000"/>
                </a:solidFill>
              </a:rPr>
              <a:t>, </a:t>
            </a:r>
            <a:r>
              <a:rPr lang="pt-BR" altLang="pt-BR" sz="2200" err="1">
                <a:solidFill>
                  <a:srgbClr val="FF0000"/>
                </a:solidFill>
              </a:rPr>
              <a:t>disciplina.nome</a:t>
            </a:r>
            <a:r>
              <a:rPr lang="pt-BR" altLang="pt-BR" sz="2200">
                <a:solidFill>
                  <a:srgbClr val="FF0000"/>
                </a:solidFill>
              </a:rPr>
              <a:t>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from professor, disciplina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where </a:t>
            </a:r>
            <a:r>
              <a:rPr lang="pt-BR" altLang="pt-BR" sz="2200" err="1">
                <a:solidFill>
                  <a:srgbClr val="FF0000"/>
                </a:solidFill>
              </a:rPr>
              <a:t>professor.coddisciplina</a:t>
            </a:r>
            <a:r>
              <a:rPr lang="pt-BR" altLang="pt-BR" sz="2200">
                <a:solidFill>
                  <a:srgbClr val="FF0000"/>
                </a:solidFill>
              </a:rPr>
              <a:t> = </a:t>
            </a:r>
            <a:r>
              <a:rPr lang="pt-BR" altLang="pt-BR" sz="2200" err="1">
                <a:solidFill>
                  <a:srgbClr val="FF0000"/>
                </a:solidFill>
              </a:rPr>
              <a:t>disciplina.coddisciplina</a:t>
            </a:r>
            <a:r>
              <a:rPr lang="pt-BR" altLang="pt-BR" sz="2200">
                <a:solidFill>
                  <a:srgbClr val="FF0000"/>
                </a:solidFill>
              </a:rPr>
              <a:t>;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20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/>
              <a:t>2 -  Pesquisar nome de todos os alunos e codigo da turma que ele está relacionado;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select </a:t>
            </a:r>
            <a:r>
              <a:rPr lang="pt-BR" altLang="pt-BR" sz="2200" err="1">
                <a:solidFill>
                  <a:srgbClr val="FF0000"/>
                </a:solidFill>
              </a:rPr>
              <a:t>aluno.nome</a:t>
            </a:r>
            <a:r>
              <a:rPr lang="pt-BR" altLang="pt-BR" sz="2200">
                <a:solidFill>
                  <a:srgbClr val="FF0000"/>
                </a:solidFill>
              </a:rPr>
              <a:t>, </a:t>
            </a:r>
            <a:r>
              <a:rPr lang="pt-BR" altLang="pt-BR" sz="2200" err="1">
                <a:solidFill>
                  <a:srgbClr val="FF0000"/>
                </a:solidFill>
              </a:rPr>
              <a:t>turma.codigo</a:t>
            </a:r>
            <a:endParaRPr lang="pt-BR" altLang="pt-BR" sz="2200">
              <a:solidFill>
                <a:srgbClr val="FF0000"/>
              </a:solidFill>
            </a:endParaRP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from aluno, turma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where </a:t>
            </a:r>
            <a:r>
              <a:rPr lang="pt-BR" altLang="pt-BR" sz="2200" err="1">
                <a:solidFill>
                  <a:srgbClr val="FF0000"/>
                </a:solidFill>
              </a:rPr>
              <a:t>aluno.codturma</a:t>
            </a:r>
            <a:r>
              <a:rPr lang="pt-BR" altLang="pt-BR" sz="2200">
                <a:solidFill>
                  <a:srgbClr val="FF0000"/>
                </a:solidFill>
              </a:rPr>
              <a:t> = </a:t>
            </a:r>
            <a:r>
              <a:rPr lang="pt-BR" altLang="pt-BR" sz="2200" err="1">
                <a:solidFill>
                  <a:srgbClr val="FF0000"/>
                </a:solidFill>
              </a:rPr>
              <a:t>turma.codturma</a:t>
            </a:r>
            <a:r>
              <a:rPr lang="pt-BR" altLang="pt-BR" sz="2200">
                <a:solidFill>
                  <a:srgbClr val="FF0000"/>
                </a:solidFill>
              </a:rPr>
              <a:t>;</a:t>
            </a:r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endParaRPr lang="pt-BR" altLang="pt-BR" sz="2200"/>
          </a:p>
          <a:p>
            <a:pPr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/>
              <a:t>3 - Pesquisar nome de todos os coordenadores e do curso que ele está relacionado.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select </a:t>
            </a:r>
            <a:r>
              <a:rPr lang="pt-BR" altLang="pt-BR" sz="2200" err="1">
                <a:solidFill>
                  <a:srgbClr val="FF0000"/>
                </a:solidFill>
              </a:rPr>
              <a:t>coordenador.nome</a:t>
            </a:r>
            <a:r>
              <a:rPr lang="pt-BR" altLang="pt-BR" sz="2200">
                <a:solidFill>
                  <a:srgbClr val="FF0000"/>
                </a:solidFill>
              </a:rPr>
              <a:t>, </a:t>
            </a:r>
            <a:r>
              <a:rPr lang="pt-BR" altLang="pt-BR" sz="2200" err="1">
                <a:solidFill>
                  <a:srgbClr val="FF0000"/>
                </a:solidFill>
              </a:rPr>
              <a:t>curso.nome</a:t>
            </a:r>
            <a:r>
              <a:rPr lang="pt-BR" altLang="pt-BR" sz="2200">
                <a:solidFill>
                  <a:srgbClr val="FF0000"/>
                </a:solidFill>
              </a:rPr>
              <a:t> 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from coordenador, curso</a:t>
            </a:r>
          </a:p>
          <a:p>
            <a:pPr lvl="0" indent="6858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pt-BR" altLang="pt-BR" sz="2200">
                <a:solidFill>
                  <a:srgbClr val="FF0000"/>
                </a:solidFill>
              </a:rPr>
              <a:t>where </a:t>
            </a:r>
            <a:r>
              <a:rPr lang="pt-BR" altLang="pt-BR" sz="2200" err="1">
                <a:solidFill>
                  <a:srgbClr val="FF0000"/>
                </a:solidFill>
              </a:rPr>
              <a:t>coordenador.codcurso</a:t>
            </a:r>
            <a:r>
              <a:rPr lang="pt-BR" altLang="pt-BR" sz="2200">
                <a:solidFill>
                  <a:srgbClr val="FF0000"/>
                </a:solidFill>
              </a:rPr>
              <a:t> = </a:t>
            </a:r>
            <a:r>
              <a:rPr lang="pt-BR" altLang="pt-BR" sz="2200" err="1">
                <a:solidFill>
                  <a:srgbClr val="FF0000"/>
                </a:solidFill>
              </a:rPr>
              <a:t>curso.codcurso</a:t>
            </a:r>
            <a:r>
              <a:rPr lang="pt-BR" altLang="pt-BR" sz="220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CCEB92C0-147E-469A-ACB5-FDEB4AB20F61}"/>
              </a:ext>
            </a:extLst>
          </p:cNvPr>
          <p:cNvSpPr/>
          <p:nvPr/>
        </p:nvSpPr>
        <p:spPr>
          <a:xfrm>
            <a:off x="728873" y="327094"/>
            <a:ext cx="98668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3600" b="1">
                <a:latin typeface="Montserrat"/>
              </a:rPr>
              <a:t>Exemplo </a:t>
            </a:r>
            <a:r>
              <a:rPr lang="pt-BR" sz="3600" b="1" dirty="0">
                <a:latin typeface="Montserrat"/>
              </a:rPr>
              <a:t>Pesquisa em Múltiplas Tabelas</a:t>
            </a:r>
            <a:endParaRPr lang="pt-BR" sz="3600" b="1" i="0" dirty="0">
              <a:effectLst/>
              <a:latin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1990867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88034D5E7F593498D113AACC2FDB5BA" ma:contentTypeVersion="7" ma:contentTypeDescription="Create a new document." ma:contentTypeScope="" ma:versionID="0d005b4ea6394ec458b3cc82ab9a7bcd">
  <xsd:schema xmlns:xsd="http://www.w3.org/2001/XMLSchema" xmlns:xs="http://www.w3.org/2001/XMLSchema" xmlns:p="http://schemas.microsoft.com/office/2006/metadata/properties" xmlns:ns2="301ff69c-d5e4-4827-ab17-cb1160424989" targetNamespace="http://schemas.microsoft.com/office/2006/metadata/properties" ma:root="true" ma:fieldsID="8972e49615fb99bf8c9b3845efcccd5c" ns2:_="">
    <xsd:import namespace="301ff69c-d5e4-4827-ab17-cb116042498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1ff69c-d5e4-4827-ab17-cb11604249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981D5A1-8F49-433E-AA7F-E6D8A01682A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C3C7268-63AA-4E0B-B027-978D6B72EAD0}">
  <ds:schemaRefs>
    <ds:schemaRef ds:uri="http://schemas.microsoft.com/office/2006/metadata/properties"/>
    <ds:schemaRef ds:uri="301ff69c-d5e4-4827-ab17-cb1160424989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purl.org/dc/terms/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DC11688D-01E2-4ACE-8850-353A31875F8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395</Words>
  <Application>Microsoft Office PowerPoint</Application>
  <PresentationFormat>Widescreen</PresentationFormat>
  <Paragraphs>56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Montserrat</vt:lpstr>
      <vt:lpstr>Roboto mono</vt:lpstr>
      <vt:lpstr>Source Serif Pro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Expressões Aritméticas utilizadas no SELECT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Exercícios de SELECT - SQL</dc:title>
  <dc:creator>Cristiane Pavei Fernandes</dc:creator>
  <cp:lastModifiedBy>Cristiane Pavei Fernandes</cp:lastModifiedBy>
  <cp:revision>4</cp:revision>
  <dcterms:created xsi:type="dcterms:W3CDTF">2019-03-29T16:58:24Z</dcterms:created>
  <dcterms:modified xsi:type="dcterms:W3CDTF">2024-09-27T16:25:08Z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0x010100888034D5E7F593498D113AACC2FDB5BA</vt:lpwstr>
  </property>
</Properties>
</file>