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B3894-9375-4340-9F67-3D6437023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5B18FE-DE1B-4BE0-A1B0-D76E5C368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30B061-CE64-4941-A027-C8FC35ED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179E-1066-4FBF-BB58-E6C52FE0BEAD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0B2CBC-610D-45CB-97BD-87AEA923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998275-FEF7-43BA-BD8E-88B5ABEB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A4DD-10DA-409C-BF11-C0BAA76BE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56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5B2C1-7E4D-4F45-811A-FD301888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10B072-E3FE-4A2E-BF9A-A7C4C4CD7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C2C51-45C3-4338-8AC9-EA9ECC98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179E-1066-4FBF-BB58-E6C52FE0BEAD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B0E60E-CB2A-4D1C-A021-F850FC09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0674A-8E26-457C-990D-F2E03447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A4DD-10DA-409C-BF11-C0BAA76BE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61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4765CC-2FD2-435E-B898-6F04DD030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83A07F-8489-4246-9BFD-2B0843351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81B2C-1352-49A2-AE0D-D9505AD0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179E-1066-4FBF-BB58-E6C52FE0BEAD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9AD04-9075-4231-824C-872D44B9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8CBCCF-18EC-40D8-98A9-B5ABC63D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A4DD-10DA-409C-BF11-C0BAA76BE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8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3B33F-3BAC-4EF9-9E68-A18E7A2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3DDE12-6088-4D4C-B801-3CE672C2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E17250-D1AF-451D-9C34-9B10BB34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179E-1066-4FBF-BB58-E6C52FE0BEAD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4CB905-0BA0-42A2-B151-3A7D011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220B77-613C-4DD3-A13B-C2017EBF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A4DD-10DA-409C-BF11-C0BAA76BE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2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3FDAB-9551-4E8C-9CFE-8D20397A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5E40A3-30AA-44F4-A459-516AB7410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9743D-418A-4C5A-A41D-B44CC493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179E-1066-4FBF-BB58-E6C52FE0BEAD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966D5A-FCE8-4984-8A4F-6F26136E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F6217-BA64-4877-97C6-E81996D7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A4DD-10DA-409C-BF11-C0BAA76BE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27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882F7-9848-42ED-BD2A-55285FA2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B4CC7-4FE1-48B5-A8BC-14BA9DB4A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95C29A-88CE-406A-9465-96C15CF50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E12050-C859-4BE7-B5C0-CD722129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179E-1066-4FBF-BB58-E6C52FE0BEAD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C32AC3-4E6C-49F1-8659-86F8AFE5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105A5C-4B52-4B47-8184-59FEC84B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A4DD-10DA-409C-BF11-C0BAA76BE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9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5747-F54B-4867-97B6-0C5E7F67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50FE3-45B9-41CB-9CCE-424AA1DB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96C1D2-7801-42F1-A6C0-AF19DEAFD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9E2349-64A0-4A22-9CC1-0816D1B77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8B094E-E4AF-44C6-BC03-5237241AA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3245F5-26F7-49C1-86CC-7C0CECDF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179E-1066-4FBF-BB58-E6C52FE0BEAD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D1A6F-8FB1-4DBF-8865-69010327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0912D6-5D84-499E-8862-E9D366F5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A4DD-10DA-409C-BF11-C0BAA76BE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2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0479C-26A1-45F6-9F63-3C93BA3D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BA1FCA-7820-41BA-AC20-3D726568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179E-1066-4FBF-BB58-E6C52FE0BEAD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3B391A-6FE1-49FB-86D7-5B4F4AD1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FC4C02-D561-4B69-8F44-2065B9E5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A4DD-10DA-409C-BF11-C0BAA76BE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6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7DD496-028A-4D8B-9F97-FE9A6ECA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179E-1066-4FBF-BB58-E6C52FE0BEAD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98E922-3A68-4DA6-BD4D-7349A57F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84FF57-9632-422F-94DB-9DECBA82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A4DD-10DA-409C-BF11-C0BAA76BE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37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59D41-AB70-4BFB-8392-E906A981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10E59-6F4D-4EAD-8D31-93156B14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B00C36-57B8-4216-81F8-F84183F8D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BBB425-FB34-4B2C-AE10-6CCC0636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179E-1066-4FBF-BB58-E6C52FE0BEAD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EB416B-C6AA-4FE4-A25D-D98E127D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52AEB5-B9DC-4E23-9491-77AC1DC8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A4DD-10DA-409C-BF11-C0BAA76BE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8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1A8F4-B7BC-45A4-ABA7-8A180DB2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B0CB31-6BB2-4EE7-86BD-0BF4EE654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3A67F5-148A-4117-AA2C-213B33948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36FDE6-69F9-412B-805A-2C6062DD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179E-1066-4FBF-BB58-E6C52FE0BEAD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C1CE92-D158-4739-93F8-DE88E223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CCC63B-B597-4B4B-B5C7-B4A57543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A4DD-10DA-409C-BF11-C0BAA76BE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62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759203-5C38-4333-AEFA-E779ADB3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99241F-4A59-44B0-B51A-6B1798AD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65D37F-6EFD-4546-AEF0-EEFDF1DEA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D179E-1066-4FBF-BB58-E6C52FE0BEAD}" type="datetimeFigureOut">
              <a:rPr lang="pt-BR" smtClean="0"/>
              <a:t>13/03/2024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1D452-8C2D-44B0-9D06-987130652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5DBF1-2B04-45EB-82E2-5E25A69E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1A4DD-10DA-409C-BF11-C0BAA76BE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0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ECCEE-0109-41AE-97A6-447598CE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266"/>
            <a:ext cx="10515600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Diagrama de Atividades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E7D069-7E98-4DC0-AEA6-BFCD0667CD32}"/>
              </a:ext>
            </a:extLst>
          </p:cNvPr>
          <p:cNvSpPr/>
          <p:nvPr/>
        </p:nvSpPr>
        <p:spPr>
          <a:xfrm>
            <a:off x="838200" y="1453292"/>
            <a:ext cx="101478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contexto da </a:t>
            </a:r>
            <a:r>
              <a:rPr lang="pt-BR" sz="2800" b="1" dirty="0">
                <a:solidFill>
                  <a:srgbClr val="076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pt-BR" sz="2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Diagrama de Atividades é um diagrama comportamental (que especifica o comportamento do software), e através dele podemos modelar partes do comportamento de um software.</a:t>
            </a:r>
          </a:p>
          <a:p>
            <a:endParaRPr lang="pt-BR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diagrama de atividades ilustra graficamente como será o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funcionamento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 software (em nível micro ou macro), como será a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execução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 alguma de suas partes, como será a 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atuação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do sistema na realidade de negócio na qual ele está inserido.</a:t>
            </a:r>
            <a:endParaRPr lang="pt-BR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solidFill>
                <a:srgbClr val="222222"/>
              </a:solidFill>
              <a:latin typeface="Roboto"/>
            </a:endParaRPr>
          </a:p>
          <a:p>
            <a:endParaRPr lang="pt-BR" dirty="0">
              <a:solidFill>
                <a:srgbClr val="222222"/>
              </a:solidFill>
              <a:latin typeface="Roboto"/>
            </a:endParaRPr>
          </a:p>
          <a:p>
            <a:endParaRPr lang="pt-BR" dirty="0">
              <a:solidFill>
                <a:srgbClr val="222222"/>
              </a:solidFill>
              <a:latin typeface="Roboto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06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ECCEE-0109-41AE-97A6-447598CE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266"/>
            <a:ext cx="10515600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Diagramas Comportamentais UML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8197E2-36BC-4138-BC5D-EB4A2BD2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5088"/>
            <a:ext cx="11280238" cy="4897998"/>
          </a:xfrm>
          <a:prstGeom prst="rect">
            <a:avLst/>
          </a:prstGeom>
        </p:spPr>
      </p:pic>
      <p:sp>
        <p:nvSpPr>
          <p:cNvPr id="4" name="Fluxograma: Processo Alternativo 3">
            <a:extLst>
              <a:ext uri="{FF2B5EF4-FFF2-40B4-BE49-F238E27FC236}">
                <a16:creationId xmlns:a16="http://schemas.microsoft.com/office/drawing/2014/main" id="{3D9EC3C3-69B1-4BD7-A87C-79CFE67EA984}"/>
              </a:ext>
            </a:extLst>
          </p:cNvPr>
          <p:cNvSpPr/>
          <p:nvPr/>
        </p:nvSpPr>
        <p:spPr>
          <a:xfrm>
            <a:off x="667657" y="3091543"/>
            <a:ext cx="11280238" cy="1306286"/>
          </a:xfrm>
          <a:prstGeom prst="flowChartAlternate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0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ECCEE-0109-41AE-97A6-447598CE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266"/>
            <a:ext cx="10515600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Diagrama de Atividades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E7D069-7E98-4DC0-AEA6-BFCD0667CD32}"/>
              </a:ext>
            </a:extLst>
          </p:cNvPr>
          <p:cNvSpPr/>
          <p:nvPr/>
        </p:nvSpPr>
        <p:spPr>
          <a:xfrm>
            <a:off x="506896" y="1426788"/>
            <a:ext cx="71396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diagrama de atividades, como citado, tem como objetivo principal a especificação do comportamento do software, 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ponto de vista funcional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das suas funcionalidades. É muito semelhante a um 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fluxograma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ferramenta utilizada há muitas décadas, principalmente na administração.</a:t>
            </a:r>
            <a:endParaRPr lang="pt-BR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ainda, como para qualquer outro modelo que segue a notação UML, o objetivo de um diagrama é especificar o que será posteriormente projetado, ou diretamente construído, diminuindo assim o nível de abstração do escopo, facilitando o entendimento sobre o que tem ser feito pelo programador, por exemplo.</a:t>
            </a:r>
          </a:p>
        </p:txBody>
      </p:sp>
      <p:pic>
        <p:nvPicPr>
          <p:cNvPr id="1026" name="Picture 2" descr="estrutura-repeticao-logica">
            <a:extLst>
              <a:ext uri="{FF2B5EF4-FFF2-40B4-BE49-F238E27FC236}">
                <a16:creationId xmlns:a16="http://schemas.microsoft.com/office/drawing/2014/main" id="{64729065-8114-42FC-8002-C3CFC615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035" y="1426788"/>
            <a:ext cx="3536069" cy="45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6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3E9DAD-940A-441B-9C86-173AC5277FB5}"/>
              </a:ext>
            </a:extLst>
          </p:cNvPr>
          <p:cNvSpPr/>
          <p:nvPr/>
        </p:nvSpPr>
        <p:spPr>
          <a:xfrm>
            <a:off x="2650443" y="166568"/>
            <a:ext cx="8918713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3200" b="1" dirty="0"/>
              <a:t>Componentes básicos de um diagrama de atividade</a:t>
            </a:r>
          </a:p>
          <a:p>
            <a:pPr fontAlgn="base"/>
            <a:endParaRPr lang="pt-BR" sz="2600" b="1" dirty="0">
              <a:solidFill>
                <a:srgbClr val="3A41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pt-BR" sz="2400" b="1" dirty="0"/>
              <a:t>Ações:</a:t>
            </a:r>
            <a:r>
              <a:rPr lang="pt-BR" sz="2400" dirty="0"/>
              <a:t> uma etapa da atividade em que o usuário ou software realiza uma determinada tarefa. As ações são simbolizadas por retângulos de cantos arredondados.</a:t>
            </a:r>
          </a:p>
          <a:p>
            <a:pPr fontAlgn="base"/>
            <a:endParaRPr lang="pt-BR" sz="2400" b="1" dirty="0"/>
          </a:p>
          <a:p>
            <a:pPr fontAlgn="base"/>
            <a:r>
              <a:rPr lang="pt-BR" sz="2400" b="1" dirty="0"/>
              <a:t>Nó de decisão:</a:t>
            </a:r>
            <a:r>
              <a:rPr lang="pt-BR" sz="2400" dirty="0"/>
              <a:t> um ramo condicional no fluxo representado por um diamante. Inclui uma única entrada e duas ou mais saídas.</a:t>
            </a:r>
          </a:p>
          <a:p>
            <a:pPr fontAlgn="base"/>
            <a:endParaRPr lang="pt-BR" sz="2400" b="1" dirty="0"/>
          </a:p>
          <a:p>
            <a:pPr fontAlgn="base"/>
            <a:r>
              <a:rPr lang="pt-BR" sz="2400" b="1" dirty="0"/>
              <a:t>Fluxos de controle:</a:t>
            </a:r>
            <a:r>
              <a:rPr lang="pt-BR" sz="2400" dirty="0"/>
              <a:t> outro nome dado aos conectores que mostram o fluxo entre as etapas no diagrama.</a:t>
            </a:r>
          </a:p>
          <a:p>
            <a:pPr fontAlgn="base"/>
            <a:endParaRPr lang="pt-BR" sz="2400" b="1" dirty="0"/>
          </a:p>
          <a:p>
            <a:pPr fontAlgn="base"/>
            <a:r>
              <a:rPr lang="pt-BR" sz="2400" b="1" dirty="0"/>
              <a:t>Nó inicial:</a:t>
            </a:r>
            <a:r>
              <a:rPr lang="pt-BR" sz="2400" dirty="0"/>
              <a:t> simboliza o início da atividade. É representado por um círculo preto.</a:t>
            </a:r>
          </a:p>
          <a:p>
            <a:pPr fontAlgn="base"/>
            <a:endParaRPr lang="pt-BR" sz="2400" b="1" dirty="0"/>
          </a:p>
          <a:p>
            <a:pPr fontAlgn="base"/>
            <a:r>
              <a:rPr lang="pt-BR" sz="2400" b="1" dirty="0"/>
              <a:t>Nó final:</a:t>
            </a:r>
            <a:r>
              <a:rPr lang="pt-BR" sz="2400" dirty="0"/>
              <a:t> representa a etapa final da atividade. É representado por um círculo preto delineado.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EE9DA1C-BB41-41D3-8DE6-050448FFA208}"/>
              </a:ext>
            </a:extLst>
          </p:cNvPr>
          <p:cNvSpPr/>
          <p:nvPr/>
        </p:nvSpPr>
        <p:spPr>
          <a:xfrm>
            <a:off x="463820" y="1113182"/>
            <a:ext cx="1749287" cy="87464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485660BA-1BA6-4A7B-A17E-A1F0B7A49E2E}"/>
              </a:ext>
            </a:extLst>
          </p:cNvPr>
          <p:cNvSpPr/>
          <p:nvPr/>
        </p:nvSpPr>
        <p:spPr>
          <a:xfrm>
            <a:off x="695732" y="2319132"/>
            <a:ext cx="1285461" cy="1179443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66471E-ABCD-4A92-85F3-93A2403752A9}"/>
              </a:ext>
            </a:extLst>
          </p:cNvPr>
          <p:cNvCxnSpPr/>
          <p:nvPr/>
        </p:nvCxnSpPr>
        <p:spPr>
          <a:xfrm>
            <a:off x="609592" y="4028661"/>
            <a:ext cx="14577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1F457565-7EFC-44C5-B797-91FF48294CC6}"/>
              </a:ext>
            </a:extLst>
          </p:cNvPr>
          <p:cNvSpPr/>
          <p:nvPr/>
        </p:nvSpPr>
        <p:spPr>
          <a:xfrm>
            <a:off x="1073416" y="4850293"/>
            <a:ext cx="530087" cy="5300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ABC0A96-F77B-4580-8F91-571FC1783FCE}"/>
              </a:ext>
            </a:extLst>
          </p:cNvPr>
          <p:cNvSpPr/>
          <p:nvPr/>
        </p:nvSpPr>
        <p:spPr>
          <a:xfrm>
            <a:off x="1073417" y="5910464"/>
            <a:ext cx="530087" cy="53008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8A22166-A4AE-478A-83B3-3362512C6AAF}"/>
              </a:ext>
            </a:extLst>
          </p:cNvPr>
          <p:cNvSpPr/>
          <p:nvPr/>
        </p:nvSpPr>
        <p:spPr>
          <a:xfrm>
            <a:off x="1212563" y="6016488"/>
            <a:ext cx="271676" cy="3047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0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A3E9DAD-940A-441B-9C86-173AC5277FB5}"/>
              </a:ext>
            </a:extLst>
          </p:cNvPr>
          <p:cNvSpPr/>
          <p:nvPr/>
        </p:nvSpPr>
        <p:spPr>
          <a:xfrm>
            <a:off x="490330" y="255827"/>
            <a:ext cx="891871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3200" b="1" dirty="0"/>
              <a:t>Componentes básicos de um diagrama de atividade</a:t>
            </a:r>
          </a:p>
          <a:p>
            <a:pPr fontAlgn="base"/>
            <a:endParaRPr lang="pt-BR" sz="2600" b="1" dirty="0">
              <a:solidFill>
                <a:srgbClr val="3A41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20FE591-E624-48AD-AA14-39871BD7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33" y="1358140"/>
            <a:ext cx="8059806" cy="49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3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56B0A50-F848-4927-A2A2-8AF893F6A785}"/>
              </a:ext>
            </a:extLst>
          </p:cNvPr>
          <p:cNvSpPr/>
          <p:nvPr/>
        </p:nvSpPr>
        <p:spPr>
          <a:xfrm>
            <a:off x="424069" y="132667"/>
            <a:ext cx="112113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solidFill>
                  <a:srgbClr val="2D2D2D"/>
                </a:solidFill>
                <a:latin typeface="Poppins"/>
              </a:rPr>
              <a:t>Exemplo de Uso</a:t>
            </a:r>
          </a:p>
          <a:p>
            <a:pPr algn="just"/>
            <a:r>
              <a:rPr lang="pt-BR" dirty="0">
                <a:solidFill>
                  <a:srgbClr val="222222"/>
                </a:solidFill>
                <a:latin typeface="Roboto"/>
              </a:rPr>
              <a:t>Vejamos abaixo um exemplo do uso do Diagrama de Atividades.</a:t>
            </a: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3970E0-A36D-4831-B721-62992085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86" y="1254579"/>
            <a:ext cx="9319985" cy="52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3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ECCEE-0109-41AE-97A6-447598CE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266"/>
            <a:ext cx="10515600" cy="63610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Analisando o Exemplo anterior: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E7D069-7E98-4DC0-AEA6-BFCD0667CD32}"/>
              </a:ext>
            </a:extLst>
          </p:cNvPr>
          <p:cNvSpPr/>
          <p:nvPr/>
        </p:nvSpPr>
        <p:spPr>
          <a:xfrm>
            <a:off x="506896" y="1426788"/>
            <a:ext cx="103996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é simplório, apenas para fins didáticos. Basicamente, temos referências a dois módulos nas duas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Partitions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(Cadastro de Cliente e E-mail Marketing), e trata-se de um fluxo do sistema, onde um cliente após ser cadastrado sofre uma avaliação, e dependendo do resultado da avaliação (feita através do software) o fluxo pode tomar caminhos diferentes.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todo o fluxo completar-se, antes de encerrar-se, o cliente vai para uma situação de “espera”, onde outro fluxo, por exemplo, tratará o envio de uma nova oferta ao cliente que passou em todas as etapas.</a:t>
            </a:r>
          </a:p>
        </p:txBody>
      </p:sp>
    </p:spTree>
    <p:extLst>
      <p:ext uri="{BB962C8B-B14F-4D97-AF65-F5344CB8AC3E}">
        <p14:creationId xmlns:p14="http://schemas.microsoft.com/office/powerpoint/2010/main" val="180968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ECCEE-0109-41AE-97A6-447598CE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266"/>
            <a:ext cx="10515600" cy="636104"/>
          </a:xfrm>
        </p:spPr>
        <p:txBody>
          <a:bodyPr>
            <a:normAutofit fontScale="90000"/>
          </a:bodyPr>
          <a:lstStyle/>
          <a:p>
            <a:r>
              <a:rPr lang="pt-BR" dirty="0"/>
              <a:t>Concluindo o Diagrama de Atividades: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E7D069-7E98-4DC0-AEA6-BFCD0667CD32}"/>
              </a:ext>
            </a:extLst>
          </p:cNvPr>
          <p:cNvSpPr/>
          <p:nvPr/>
        </p:nvSpPr>
        <p:spPr>
          <a:xfrm>
            <a:off x="506896" y="1426788"/>
            <a:ext cx="1039964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diagrama de atividades é uma excelente opção para especificação de software, desde que empregado da maneira correta, para os fins adequados.</a:t>
            </a:r>
          </a:p>
          <a:p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início processo de produção de software, </a:t>
            </a:r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possuir um nível de abstração bem próximo do negócio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diagrama é ideal para especificações que precisam ser compreendidos por profissionais menos técnicos, e até mesmo usuários.</a:t>
            </a:r>
          </a:p>
          <a:p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ainda, auxilia muito na compreensão do escopo do software, servindo tanto para as disciplinas de análise e de projeto.</a:t>
            </a:r>
          </a:p>
        </p:txBody>
      </p:sp>
    </p:spTree>
    <p:extLst>
      <p:ext uri="{BB962C8B-B14F-4D97-AF65-F5344CB8AC3E}">
        <p14:creationId xmlns:p14="http://schemas.microsoft.com/office/powerpoint/2010/main" val="2182473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3" ma:contentTypeDescription="Crie um novo documento." ma:contentTypeScope="" ma:versionID="239c4b68fda3e199bcc7f9b2052d7e9e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bf33e5328093dc433d26841a1a9b3197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20A591-BBF3-49F3-8365-D926B4BD09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31329B-266E-4200-B6FC-40759CF55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EB152-AF84-47B6-BFB8-F3123BEF6CB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531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Roboto</vt:lpstr>
      <vt:lpstr>Times New Roman</vt:lpstr>
      <vt:lpstr>Tema do Office</vt:lpstr>
      <vt:lpstr>Diagrama de Atividades</vt:lpstr>
      <vt:lpstr>Diagramas Comportamentais UML</vt:lpstr>
      <vt:lpstr>Diagrama de Atividades</vt:lpstr>
      <vt:lpstr>Apresentação do PowerPoint</vt:lpstr>
      <vt:lpstr>Apresentação do PowerPoint</vt:lpstr>
      <vt:lpstr>Apresentação do PowerPoint</vt:lpstr>
      <vt:lpstr>Analisando o Exemplo anterior:</vt:lpstr>
      <vt:lpstr>Concluindo o Diagrama de Atividades: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Análise de Sistemas e de Requisitos</dc:title>
  <dc:creator>Cristiane Pavei Fernandes</dc:creator>
  <cp:lastModifiedBy>Cristiane Pavei Fernandes</cp:lastModifiedBy>
  <cp:revision>15</cp:revision>
  <dcterms:created xsi:type="dcterms:W3CDTF">2020-03-11T16:44:41Z</dcterms:created>
  <dcterms:modified xsi:type="dcterms:W3CDTF">2024-03-13T20:17:48Z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