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12/11/2021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12/11/2021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12/11/2021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12/11/2021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12/11/2021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5586B75A-687E-405C-8A0B-8D00578BA2C3}" type="datetimeFigureOut">
              <a:rPr lang="en-US" dirty="0"/>
              <a:pPr/>
              <a:t>12/11/2021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29BE6-478E-44A6-B38C-35F27117106C}"/>
              </a:ext>
            </a:extLst>
          </p:cNvPr>
          <p:cNvSpPr>
            <a:spLocks noGrp="1"/>
          </p:cNvSpPr>
          <p:nvPr>
            <p:ph type="ctrTitle"/>
          </p:nvPr>
        </p:nvSpPr>
        <p:spPr/>
        <p:txBody>
          <a:bodyPr/>
          <a:lstStyle/>
          <a:p>
            <a:r>
              <a:rPr lang="en-US" dirty="0"/>
              <a:t>GROUP 21</a:t>
            </a:r>
          </a:p>
        </p:txBody>
      </p:sp>
      <p:sp>
        <p:nvSpPr>
          <p:cNvPr id="3" name="Subtitle 2">
            <a:extLst>
              <a:ext uri="{FF2B5EF4-FFF2-40B4-BE49-F238E27FC236}">
                <a16:creationId xmlns:a16="http://schemas.microsoft.com/office/drawing/2014/main" id="{A5EAE6F0-BE06-485F-8CC9-66FA067EE493}"/>
              </a:ext>
            </a:extLst>
          </p:cNvPr>
          <p:cNvSpPr>
            <a:spLocks noGrp="1"/>
          </p:cNvSpPr>
          <p:nvPr>
            <p:ph type="subTitle" idx="1"/>
          </p:nvPr>
        </p:nvSpPr>
        <p:spPr/>
        <p:txBody>
          <a:bodyPr/>
          <a:lstStyle/>
          <a:p>
            <a:r>
              <a:rPr lang="en-US" dirty="0"/>
              <a:t>Design phase – Application Logic</a:t>
            </a:r>
          </a:p>
        </p:txBody>
      </p:sp>
    </p:spTree>
    <p:extLst>
      <p:ext uri="{BB962C8B-B14F-4D97-AF65-F5344CB8AC3E}">
        <p14:creationId xmlns:p14="http://schemas.microsoft.com/office/powerpoint/2010/main" val="610226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F7FB1-0130-4ADA-97DD-43C3DFBCF56D}"/>
              </a:ext>
            </a:extLst>
          </p:cNvPr>
          <p:cNvSpPr>
            <a:spLocks noGrp="1"/>
          </p:cNvSpPr>
          <p:nvPr>
            <p:ph type="title"/>
          </p:nvPr>
        </p:nvSpPr>
        <p:spPr/>
        <p:txBody>
          <a:bodyPr/>
          <a:lstStyle/>
          <a:p>
            <a:pPr algn="r"/>
            <a:r>
              <a:rPr lang="en-US" dirty="0"/>
              <a:t>Use Cases</a:t>
            </a:r>
          </a:p>
        </p:txBody>
      </p:sp>
      <p:sp>
        <p:nvSpPr>
          <p:cNvPr id="4" name="TextBox 3">
            <a:extLst>
              <a:ext uri="{FF2B5EF4-FFF2-40B4-BE49-F238E27FC236}">
                <a16:creationId xmlns:a16="http://schemas.microsoft.com/office/drawing/2014/main" id="{D6FD7F21-D64F-46A1-8F84-0FA1D5B9842C}"/>
              </a:ext>
            </a:extLst>
          </p:cNvPr>
          <p:cNvSpPr txBox="1"/>
          <p:nvPr/>
        </p:nvSpPr>
        <p:spPr>
          <a:xfrm>
            <a:off x="3998259" y="797859"/>
            <a:ext cx="7153835" cy="5262979"/>
          </a:xfrm>
          <a:prstGeom prst="rect">
            <a:avLst/>
          </a:prstGeom>
          <a:noFill/>
        </p:spPr>
        <p:txBody>
          <a:bodyPr wrap="square" rtlCol="0">
            <a:spAutoFit/>
          </a:bodyPr>
          <a:lstStyle/>
          <a:p>
            <a:r>
              <a:rPr lang="en-US" sz="2400" dirty="0"/>
              <a:t>A use case refers to a usage scenario for a piece of software. As previously stated, Stu-link is an interactive software platform that allows a students and lecturers to perform several functions, these include: </a:t>
            </a:r>
          </a:p>
          <a:p>
            <a:endParaRPr lang="en-US" sz="2400" dirty="0"/>
          </a:p>
          <a:p>
            <a:pPr marL="342900" indent="-342900">
              <a:buFont typeface="+mj-lt"/>
              <a:buAutoNum type="arabicPeriod"/>
            </a:pPr>
            <a:r>
              <a:rPr lang="en-US" sz="2400" dirty="0"/>
              <a:t>Students and lecturers checking statistics of performances of students who previously took a certain module.</a:t>
            </a:r>
          </a:p>
          <a:p>
            <a:pPr marL="342900" indent="-342900">
              <a:buFont typeface="+mj-lt"/>
              <a:buAutoNum type="arabicPeriod"/>
            </a:pPr>
            <a:r>
              <a:rPr lang="en-US" sz="2400" dirty="0"/>
              <a:t> Lecturers  communicating to students about the availability of  the forth-coming class</a:t>
            </a:r>
          </a:p>
          <a:p>
            <a:pPr marL="342900" indent="-342900">
              <a:buFont typeface="+mj-lt"/>
              <a:buAutoNum type="arabicPeriod"/>
            </a:pPr>
            <a:r>
              <a:rPr lang="en-US" sz="2400" dirty="0"/>
              <a:t>Students and lecturers checking a time-table organized to a specific module</a:t>
            </a:r>
          </a:p>
          <a:p>
            <a:pPr marL="342900" indent="-342900">
              <a:buFont typeface="+mj-lt"/>
              <a:buAutoNum type="arabicPeriod"/>
            </a:pPr>
            <a:r>
              <a:rPr lang="en-US" sz="2400" dirty="0"/>
              <a:t>Students applying for accommodation through a form</a:t>
            </a:r>
          </a:p>
        </p:txBody>
      </p:sp>
    </p:spTree>
    <p:extLst>
      <p:ext uri="{BB962C8B-B14F-4D97-AF65-F5344CB8AC3E}">
        <p14:creationId xmlns:p14="http://schemas.microsoft.com/office/powerpoint/2010/main" val="1604134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F511D-2A3D-47F6-855B-C8EC45723E42}"/>
              </a:ext>
            </a:extLst>
          </p:cNvPr>
          <p:cNvSpPr>
            <a:spLocks noGrp="1"/>
          </p:cNvSpPr>
          <p:nvPr>
            <p:ph type="title"/>
          </p:nvPr>
        </p:nvSpPr>
        <p:spPr/>
        <p:txBody>
          <a:bodyPr/>
          <a:lstStyle/>
          <a:p>
            <a:pPr algn="r"/>
            <a:r>
              <a:rPr lang="en-US" dirty="0"/>
              <a:t>Use Case Diagram</a:t>
            </a:r>
          </a:p>
        </p:txBody>
      </p:sp>
      <p:pic>
        <p:nvPicPr>
          <p:cNvPr id="4" name="Content Placeholder 3">
            <a:extLst>
              <a:ext uri="{FF2B5EF4-FFF2-40B4-BE49-F238E27FC236}">
                <a16:creationId xmlns:a16="http://schemas.microsoft.com/office/drawing/2014/main" id="{0E567CAD-3193-4D1A-928F-FF911A02C258}"/>
              </a:ext>
            </a:extLst>
          </p:cNvPr>
          <p:cNvPicPr>
            <a:picLocks noGrp="1"/>
          </p:cNvPicPr>
          <p:nvPr>
            <p:ph idx="1"/>
          </p:nvPr>
        </p:nvPicPr>
        <p:blipFill rotWithShape="1">
          <a:blip r:embed="rId2"/>
          <a:srcRect l="39488" t="17550" r="16538" b="10655"/>
          <a:stretch/>
        </p:blipFill>
        <p:spPr bwMode="auto">
          <a:xfrm>
            <a:off x="4105835" y="762000"/>
            <a:ext cx="6208725" cy="531607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70082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7AD-CC50-4885-A8F4-A1658D4B367A}"/>
              </a:ext>
            </a:extLst>
          </p:cNvPr>
          <p:cNvSpPr>
            <a:spLocks noGrp="1"/>
          </p:cNvSpPr>
          <p:nvPr>
            <p:ph type="title"/>
          </p:nvPr>
        </p:nvSpPr>
        <p:spPr>
          <a:xfrm>
            <a:off x="134471" y="1123837"/>
            <a:ext cx="3236258" cy="4601183"/>
          </a:xfrm>
        </p:spPr>
        <p:txBody>
          <a:bodyPr/>
          <a:lstStyle/>
          <a:p>
            <a:r>
              <a:rPr lang="en-US" dirty="0"/>
              <a:t>Application logic architecture </a:t>
            </a:r>
          </a:p>
        </p:txBody>
      </p:sp>
      <p:sp>
        <p:nvSpPr>
          <p:cNvPr id="3" name="Content Placeholder 2">
            <a:extLst>
              <a:ext uri="{FF2B5EF4-FFF2-40B4-BE49-F238E27FC236}">
                <a16:creationId xmlns:a16="http://schemas.microsoft.com/office/drawing/2014/main" id="{93916B15-BDE3-4CE9-9B20-4E4EADDDDDAB}"/>
              </a:ext>
            </a:extLst>
          </p:cNvPr>
          <p:cNvSpPr>
            <a:spLocks noGrp="1"/>
          </p:cNvSpPr>
          <p:nvPr>
            <p:ph idx="1"/>
          </p:nvPr>
        </p:nvSpPr>
        <p:spPr/>
        <p:txBody>
          <a:bodyPr anchor="t"/>
          <a:lstStyle/>
          <a:p>
            <a:pPr marL="0" indent="0">
              <a:buNone/>
            </a:pPr>
            <a:r>
              <a:rPr lang="en-US" b="1" dirty="0"/>
              <a:t>The Model-View-Controller</a:t>
            </a:r>
          </a:p>
          <a:p>
            <a:pPr marL="0" indent="0">
              <a:buNone/>
            </a:pPr>
            <a:r>
              <a:rPr lang="en-US" dirty="0"/>
              <a:t>For Stu-link we at Group 20 have decide to adopt the model-view-controller architecture to structure our application logic. It contains separate application logic modules that each perform a different function. </a:t>
            </a:r>
          </a:p>
          <a:p>
            <a:pPr marL="0" indent="0">
              <a:buNone/>
            </a:pPr>
            <a:r>
              <a:rPr lang="en-US" dirty="0"/>
              <a:t>By structuring the application like this, it allows us to work on one part of the programming without actually affecting the other parts.</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AFAF5EDB-95C6-4185-842D-475217780168}"/>
              </a:ext>
            </a:extLst>
          </p:cNvPr>
          <p:cNvPicPr>
            <a:picLocks noChangeAspect="1"/>
          </p:cNvPicPr>
          <p:nvPr/>
        </p:nvPicPr>
        <p:blipFill>
          <a:blip r:embed="rId2"/>
          <a:stretch>
            <a:fillRect/>
          </a:stretch>
        </p:blipFill>
        <p:spPr>
          <a:xfrm>
            <a:off x="3972484" y="3279268"/>
            <a:ext cx="7080997" cy="2780874"/>
          </a:xfrm>
          <a:prstGeom prst="rect">
            <a:avLst/>
          </a:prstGeom>
        </p:spPr>
      </p:pic>
    </p:spTree>
    <p:extLst>
      <p:ext uri="{BB962C8B-B14F-4D97-AF65-F5344CB8AC3E}">
        <p14:creationId xmlns:p14="http://schemas.microsoft.com/office/powerpoint/2010/main" val="167585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6AAF2-0770-42EC-9D13-C56F9D06A17D}"/>
              </a:ext>
            </a:extLst>
          </p:cNvPr>
          <p:cNvSpPr>
            <a:spLocks noGrp="1"/>
          </p:cNvSpPr>
          <p:nvPr>
            <p:ph type="title"/>
          </p:nvPr>
        </p:nvSpPr>
        <p:spPr>
          <a:xfrm>
            <a:off x="125506" y="1123837"/>
            <a:ext cx="3334870" cy="4601183"/>
          </a:xfrm>
        </p:spPr>
        <p:txBody>
          <a:bodyPr/>
          <a:lstStyle/>
          <a:p>
            <a:r>
              <a:rPr lang="en-US" dirty="0"/>
              <a:t>Application logic architecture</a:t>
            </a:r>
          </a:p>
        </p:txBody>
      </p:sp>
      <p:sp>
        <p:nvSpPr>
          <p:cNvPr id="3" name="Content Placeholder 2">
            <a:extLst>
              <a:ext uri="{FF2B5EF4-FFF2-40B4-BE49-F238E27FC236}">
                <a16:creationId xmlns:a16="http://schemas.microsoft.com/office/drawing/2014/main" id="{DFCCB147-669A-45FE-A8AD-66DE6A84E6B0}"/>
              </a:ext>
            </a:extLst>
          </p:cNvPr>
          <p:cNvSpPr>
            <a:spLocks noGrp="1"/>
          </p:cNvSpPr>
          <p:nvPr>
            <p:ph idx="1"/>
          </p:nvPr>
        </p:nvSpPr>
        <p:spPr>
          <a:xfrm>
            <a:off x="3702424" y="864108"/>
            <a:ext cx="7482044" cy="5120640"/>
          </a:xfrm>
        </p:spPr>
        <p:txBody>
          <a:bodyPr anchor="t"/>
          <a:lstStyle/>
          <a:p>
            <a:pPr marL="0" indent="0">
              <a:buNone/>
            </a:pPr>
            <a:r>
              <a:rPr lang="en-US" b="1" dirty="0"/>
              <a:t>More About the MVC architecture</a:t>
            </a:r>
          </a:p>
          <a:p>
            <a:pPr marL="0" indent="0">
              <a:buNone/>
            </a:pPr>
            <a:r>
              <a:rPr lang="en-US" sz="1800" b="1" dirty="0"/>
              <a:t> Controller: </a:t>
            </a:r>
            <a:r>
              <a:rPr lang="en-US" sz="1800" dirty="0"/>
              <a:t> </a:t>
            </a:r>
          </a:p>
          <a:p>
            <a:pPr marL="0" indent="0">
              <a:buNone/>
            </a:pPr>
            <a:r>
              <a:rPr lang="en-US" sz="1800" dirty="0"/>
              <a:t>This acts as interface between the model and the view. This processes business logic such as requests from clients. It uses the model to manipulate data and interacts with the view component to produce the final product</a:t>
            </a:r>
            <a:endParaRPr lang="en-US" sz="1800" b="1" dirty="0"/>
          </a:p>
          <a:p>
            <a:pPr marL="0" indent="0">
              <a:buNone/>
            </a:pPr>
            <a:r>
              <a:rPr lang="en-US" sz="1800" b="1" dirty="0"/>
              <a:t> Model:</a:t>
            </a:r>
          </a:p>
          <a:p>
            <a:pPr marL="0" indent="0">
              <a:buNone/>
            </a:pPr>
            <a:r>
              <a:rPr lang="en-US" sz="1800" dirty="0"/>
              <a:t>This is concerned with all the data-related logic. Objects retrieve and process client data and returns a response.</a:t>
            </a:r>
          </a:p>
          <a:p>
            <a:pPr marL="0" indent="0">
              <a:buNone/>
            </a:pPr>
            <a:r>
              <a:rPr lang="en-US" sz="1800" b="1" dirty="0"/>
              <a:t>View: </a:t>
            </a:r>
          </a:p>
          <a:p>
            <a:pPr marL="0" indent="0">
              <a:buNone/>
            </a:pPr>
            <a:r>
              <a:rPr lang="en-US" sz="1800" dirty="0"/>
              <a:t>This is concerned with the presentation of data. This can be in the form    of HTML and the business data that is returned by the model. </a:t>
            </a:r>
            <a:endParaRPr lang="en-US" sz="1800" b="1" dirty="0"/>
          </a:p>
        </p:txBody>
      </p:sp>
    </p:spTree>
    <p:extLst>
      <p:ext uri="{BB962C8B-B14F-4D97-AF65-F5344CB8AC3E}">
        <p14:creationId xmlns:p14="http://schemas.microsoft.com/office/powerpoint/2010/main" val="3977470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34B03-DABE-4C49-B528-08D33B741873}"/>
              </a:ext>
            </a:extLst>
          </p:cNvPr>
          <p:cNvSpPr>
            <a:spLocks noGrp="1"/>
          </p:cNvSpPr>
          <p:nvPr>
            <p:ph type="title"/>
          </p:nvPr>
        </p:nvSpPr>
        <p:spPr>
          <a:xfrm>
            <a:off x="152400" y="1123837"/>
            <a:ext cx="3316941" cy="4601183"/>
          </a:xfrm>
        </p:spPr>
        <p:txBody>
          <a:bodyPr/>
          <a:lstStyle/>
          <a:p>
            <a:r>
              <a:rPr lang="en-US" dirty="0"/>
              <a:t>Application logic</a:t>
            </a:r>
            <a:br>
              <a:rPr lang="en-US" dirty="0"/>
            </a:br>
            <a:r>
              <a:rPr lang="en-US" dirty="0"/>
              <a:t>architecture – </a:t>
            </a:r>
            <a:br>
              <a:rPr lang="en-US" dirty="0"/>
            </a:br>
            <a:r>
              <a:rPr lang="en-US" dirty="0"/>
              <a:t>MVC Diagram</a:t>
            </a:r>
          </a:p>
        </p:txBody>
      </p:sp>
      <p:pic>
        <p:nvPicPr>
          <p:cNvPr id="11" name="Content Placeholder 10">
            <a:extLst>
              <a:ext uri="{FF2B5EF4-FFF2-40B4-BE49-F238E27FC236}">
                <a16:creationId xmlns:a16="http://schemas.microsoft.com/office/drawing/2014/main" id="{B92F45E8-74CF-475C-AB18-48C40103B70C}"/>
              </a:ext>
            </a:extLst>
          </p:cNvPr>
          <p:cNvPicPr>
            <a:picLocks noGrp="1" noChangeAspect="1"/>
          </p:cNvPicPr>
          <p:nvPr>
            <p:ph idx="1"/>
          </p:nvPr>
        </p:nvPicPr>
        <p:blipFill>
          <a:blip r:embed="rId2"/>
          <a:stretch>
            <a:fillRect/>
          </a:stretch>
        </p:blipFill>
        <p:spPr>
          <a:xfrm>
            <a:off x="4105586" y="761999"/>
            <a:ext cx="6338296" cy="5298141"/>
          </a:xfrm>
          <a:prstGeom prst="rect">
            <a:avLst/>
          </a:prstGeom>
        </p:spPr>
      </p:pic>
    </p:spTree>
    <p:extLst>
      <p:ext uri="{BB962C8B-B14F-4D97-AF65-F5344CB8AC3E}">
        <p14:creationId xmlns:p14="http://schemas.microsoft.com/office/powerpoint/2010/main" val="2172143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C0C6A-8B4B-4F52-8561-F9C7A5EB9245}"/>
              </a:ext>
            </a:extLst>
          </p:cNvPr>
          <p:cNvSpPr>
            <a:spLocks noGrp="1"/>
          </p:cNvSpPr>
          <p:nvPr>
            <p:ph type="title"/>
          </p:nvPr>
        </p:nvSpPr>
        <p:spPr/>
        <p:txBody>
          <a:bodyPr/>
          <a:lstStyle/>
          <a:p>
            <a:r>
              <a:rPr lang="en-US" dirty="0"/>
              <a:t>Use-case applied with MVC</a:t>
            </a:r>
          </a:p>
        </p:txBody>
      </p:sp>
      <p:sp>
        <p:nvSpPr>
          <p:cNvPr id="3" name="Content Placeholder 2">
            <a:extLst>
              <a:ext uri="{FF2B5EF4-FFF2-40B4-BE49-F238E27FC236}">
                <a16:creationId xmlns:a16="http://schemas.microsoft.com/office/drawing/2014/main" id="{5C08E496-82E7-43D2-B995-C5788E1AC3C6}"/>
              </a:ext>
            </a:extLst>
          </p:cNvPr>
          <p:cNvSpPr>
            <a:spLocks noGrp="1"/>
          </p:cNvSpPr>
          <p:nvPr>
            <p:ph idx="1"/>
          </p:nvPr>
        </p:nvSpPr>
        <p:spPr/>
        <p:txBody>
          <a:bodyPr anchor="t"/>
          <a:lstStyle/>
          <a:p>
            <a:pPr marL="0" indent="0">
              <a:buNone/>
            </a:pPr>
            <a:r>
              <a:rPr lang="en-US" b="1" dirty="0"/>
              <a:t>Based on use case scenario 1</a:t>
            </a:r>
          </a:p>
          <a:p>
            <a:pPr marL="457200" indent="-457200">
              <a:buFont typeface="+mj-lt"/>
              <a:buAutoNum type="arabicPeriod"/>
            </a:pPr>
            <a:r>
              <a:rPr lang="en-US" sz="1600" dirty="0"/>
              <a:t>Client sends a request to the controller. In our case a student or lecturer requests to see statistics on student performance.</a:t>
            </a:r>
          </a:p>
          <a:p>
            <a:pPr marL="457200" indent="-457200">
              <a:buFont typeface="+mj-lt"/>
              <a:buAutoNum type="arabicPeriod"/>
            </a:pPr>
            <a:r>
              <a:rPr lang="en-US" sz="1600" dirty="0"/>
              <a:t>The controller specifies the action of the request and looks up for a class for the action. In this case, the action is to retrieve data on the student’s past performances. The class to implement this is a subclass of the Abstract Handler class</a:t>
            </a:r>
          </a:p>
          <a:p>
            <a:pPr marL="457200" indent="-457200">
              <a:buFont typeface="+mj-lt"/>
              <a:buAutoNum type="arabicPeriod"/>
            </a:pPr>
            <a:r>
              <a:rPr lang="en-US" sz="1600" dirty="0"/>
              <a:t>The controller creates an instance of a class and invokes a method based on that class. In this case the instance maybe how previous students taking  COMP-111 performed, the right method is invoked to return the instance</a:t>
            </a:r>
          </a:p>
          <a:p>
            <a:pPr marL="457200" indent="-457200">
              <a:buFont typeface="+mj-lt"/>
              <a:buAutoNum type="arabicPeriod"/>
            </a:pPr>
            <a:r>
              <a:rPr lang="en-US" sz="1600" dirty="0"/>
              <a:t>The instance processes the request. The request is forwarded to the Stu-link page</a:t>
            </a:r>
          </a:p>
          <a:p>
            <a:pPr marL="457200" indent="-457200">
              <a:buFont typeface="+mj-lt"/>
              <a:buAutoNum type="arabicPeriod"/>
            </a:pPr>
            <a:r>
              <a:rPr lang="en-US" sz="1600" dirty="0"/>
              <a:t>Th Stu-link page gets an instance of the Model class to invoke a method to perform an action</a:t>
            </a:r>
          </a:p>
          <a:p>
            <a:pPr marL="457200" indent="-457200">
              <a:buFont typeface="+mj-lt"/>
              <a:buAutoNum type="arabicPeriod"/>
            </a:pPr>
            <a:r>
              <a:rPr lang="en-US" sz="1600" dirty="0"/>
              <a:t>The page extracts data  from the data base and returns it through the view component to the user</a:t>
            </a:r>
          </a:p>
          <a:p>
            <a:pPr marL="457200" indent="-457200">
              <a:buFont typeface="+mj-lt"/>
              <a:buAutoNum type="arabicPeriod"/>
            </a:pPr>
            <a:endParaRPr lang="en-US" sz="1600" dirty="0"/>
          </a:p>
          <a:p>
            <a:pPr marL="457200" indent="-457200">
              <a:buFont typeface="+mj-lt"/>
              <a:buAutoNum type="arabicPeriod"/>
            </a:pPr>
            <a:endParaRPr lang="en-US" sz="1600" dirty="0"/>
          </a:p>
        </p:txBody>
      </p:sp>
    </p:spTree>
    <p:extLst>
      <p:ext uri="{BB962C8B-B14F-4D97-AF65-F5344CB8AC3E}">
        <p14:creationId xmlns:p14="http://schemas.microsoft.com/office/powerpoint/2010/main" val="2736910472"/>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docProps/app.xml><?xml version="1.0" encoding="utf-8"?>
<Properties xmlns="http://schemas.openxmlformats.org/officeDocument/2006/extended-properties" xmlns:vt="http://schemas.openxmlformats.org/officeDocument/2006/docPropsVTypes">
  <Template>TM03457475[[fn=Frame]]</Template>
  <TotalTime>496</TotalTime>
  <Words>432</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Corbel</vt:lpstr>
      <vt:lpstr>Wingdings 2</vt:lpstr>
      <vt:lpstr>Frame</vt:lpstr>
      <vt:lpstr>GROUP 21</vt:lpstr>
      <vt:lpstr>Use Cases</vt:lpstr>
      <vt:lpstr>Use Case Diagram</vt:lpstr>
      <vt:lpstr>Application logic architecture </vt:lpstr>
      <vt:lpstr>Application logic architecture</vt:lpstr>
      <vt:lpstr>Application logic architecture –  MVC Diagram</vt:lpstr>
      <vt:lpstr>Use-case applied with MVC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20</dc:title>
  <dc:creator>Alex Imani</dc:creator>
  <cp:lastModifiedBy>Alex Imani</cp:lastModifiedBy>
  <cp:revision>17</cp:revision>
  <dcterms:created xsi:type="dcterms:W3CDTF">2021-12-06T11:25:38Z</dcterms:created>
  <dcterms:modified xsi:type="dcterms:W3CDTF">2021-12-11T19:59:31Z</dcterms:modified>
</cp:coreProperties>
</file>