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312" r:id="rId4"/>
    <p:sldId id="313" r:id="rId5"/>
    <p:sldId id="314" r:id="rId6"/>
    <p:sldId id="315" r:id="rId7"/>
    <p:sldId id="316" r:id="rId8"/>
    <p:sldId id="334" r:id="rId9"/>
    <p:sldId id="328" r:id="rId10"/>
    <p:sldId id="329" r:id="rId11"/>
    <p:sldId id="330" r:id="rId12"/>
    <p:sldId id="331" r:id="rId13"/>
    <p:sldId id="332" r:id="rId14"/>
    <p:sldId id="333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7" r:id="rId26"/>
    <p:sldId id="304" r:id="rId2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-936" y="-4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8182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8035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08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960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476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738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056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653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387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1063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09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27227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3677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46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4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87003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283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068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231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26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65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7542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D89B-9263-4A6F-807B-39CE82A35753}" type="datetimeFigureOut">
              <a:rPr lang="es-AR" smtClean="0"/>
              <a:pPr/>
              <a:t>27/6/2025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DC37-3F45-4FBA-BF60-676C3973D66A}" type="slidenum">
              <a:rPr lang="es-AR" smtClean="0"/>
              <a:pPr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1769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4D89B-9263-4A6F-807B-39CE82A35753}" type="datetimeFigureOut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27/6/2025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0DC37-3F45-4FBA-BF60-676C3973D66A}" type="slidenum">
              <a:rPr lang="es-A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s-A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83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20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emf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emf"/><Relationship Id="rId5" Type="http://schemas.openxmlformats.org/officeDocument/2006/relationships/image" Target="../media/image27.emf"/><Relationship Id="rId4" Type="http://schemas.openxmlformats.org/officeDocument/2006/relationships/image" Target="../media/image2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ítulo 1"/>
          <p:cNvSpPr>
            <a:spLocks noGrp="1"/>
          </p:cNvSpPr>
          <p:nvPr>
            <p:ph type="ctrTitle"/>
          </p:nvPr>
        </p:nvSpPr>
        <p:spPr>
          <a:xfrm>
            <a:off x="3983278" y="1004711"/>
            <a:ext cx="8061966" cy="4695186"/>
          </a:xfrm>
        </p:spPr>
        <p:txBody>
          <a:bodyPr>
            <a:normAutofit fontScale="9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s-AR" b="1" dirty="0" smtClean="0">
                <a:solidFill>
                  <a:schemeClr val="bg1"/>
                </a:solidFill>
              </a:rPr>
              <a:t>FAMILIARIZACION LABORATORIO IA</a:t>
            </a:r>
            <a:br>
              <a:rPr lang="es-AR" b="1" dirty="0" smtClean="0">
                <a:solidFill>
                  <a:schemeClr val="bg1"/>
                </a:solidFill>
              </a:rPr>
            </a:br>
            <a:r>
              <a:rPr lang="es-AR" b="1" dirty="0" smtClean="0">
                <a:solidFill>
                  <a:schemeClr val="bg1"/>
                </a:solidFill>
              </a:rPr>
              <a:t/>
            </a:r>
            <a:br>
              <a:rPr lang="es-AR" b="1" dirty="0" smtClean="0">
                <a:solidFill>
                  <a:schemeClr val="bg1"/>
                </a:solidFill>
              </a:rPr>
            </a:br>
            <a:r>
              <a:rPr lang="es-AR" sz="2100" b="1" dirty="0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Docente: </a:t>
            </a:r>
            <a:r>
              <a:rPr lang="es-AR" sz="2100" b="1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Gabriel </a:t>
            </a:r>
            <a:r>
              <a:rPr lang="es-AR" sz="2100" b="1" dirty="0" err="1" smtClean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>Mosso</a:t>
            </a:r>
            <a:r>
              <a:rPr lang="es-AR" sz="2100" b="1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/>
            </a:r>
            <a:br>
              <a:rPr lang="es-AR" sz="2100" b="1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</a:br>
            <a:r>
              <a:rPr lang="es-AR" sz="1800" b="1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  <a:t/>
            </a:r>
            <a:br>
              <a:rPr lang="es-AR" sz="1800" b="1" dirty="0">
                <a:solidFill>
                  <a:prstClr val="white"/>
                </a:solidFill>
                <a:latin typeface="Calibri"/>
                <a:ea typeface="+mn-ea"/>
                <a:cs typeface="+mn-cs"/>
              </a:rPr>
            </a:br>
            <a:endParaRPr lang="es-AR" b="1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6" y="871539"/>
            <a:ext cx="3474123" cy="242481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5 CuadroTexto"/>
          <p:cNvSpPr txBox="1"/>
          <p:nvPr/>
        </p:nvSpPr>
        <p:spPr>
          <a:xfrm>
            <a:off x="0" y="5814831"/>
            <a:ext cx="350799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sz="14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BRAINSTORM</a:t>
            </a:r>
            <a:r>
              <a:rPr lang="es-AR" sz="20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/>
            </a:r>
            <a:br>
              <a:rPr lang="es-AR" sz="20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</a:br>
            <a:r>
              <a:rPr lang="es-AR" sz="1200" dirty="0" err="1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Rep.Argentina</a:t>
            </a:r>
            <a:r>
              <a:rPr lang="es-AR" sz="12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 786, </a:t>
            </a:r>
            <a:r>
              <a:rPr lang="es-AR" sz="1200" dirty="0" err="1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Sunchales,Sta</a:t>
            </a:r>
            <a:r>
              <a:rPr lang="es-AR" sz="12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 fe.</a:t>
            </a:r>
          </a:p>
          <a:p>
            <a:r>
              <a:rPr lang="es-AR" sz="600" dirty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 </a:t>
            </a:r>
            <a:r>
              <a:rPr lang="es-AR" sz="6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  </a:t>
            </a:r>
          </a:p>
          <a:p>
            <a:r>
              <a:rPr lang="es-AR" sz="12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GabrielNMosso@GMail.com</a:t>
            </a:r>
          </a:p>
          <a:p>
            <a:r>
              <a:rPr lang="es-AR" sz="12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>Tel: +54 351 3733383</a:t>
            </a:r>
          </a:p>
          <a:p>
            <a: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  <a:t/>
            </a:r>
            <a:br>
              <a:rPr lang="es-AR" sz="2400" dirty="0" smtClean="0">
                <a:solidFill>
                  <a:schemeClr val="accent1">
                    <a:lumMod val="50000"/>
                  </a:schemeClr>
                </a:solidFill>
                <a:latin typeface="Eras Bold ITC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0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1" y="1510395"/>
            <a:ext cx="5359854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SCRIPT DE PYTHON [.</a:t>
            </a:r>
            <a:r>
              <a:rPr lang="es-AR" sz="1600" b="1" dirty="0" err="1" smtClean="0"/>
              <a:t>py</a:t>
            </a:r>
            <a:r>
              <a:rPr lang="es-AR" sz="1600" b="1" dirty="0" smtClean="0"/>
              <a:t>]:</a:t>
            </a:r>
          </a:p>
          <a:p>
            <a:endParaRPr lang="es-AR" sz="600" b="1" dirty="0"/>
          </a:p>
          <a:p>
            <a:r>
              <a:rPr lang="es-AR" sz="1100" dirty="0"/>
              <a:t>Un </a:t>
            </a:r>
            <a:r>
              <a:rPr lang="es-AR" sz="1100" b="1" dirty="0"/>
              <a:t>script de </a:t>
            </a:r>
            <a:r>
              <a:rPr lang="es-AR" sz="1100" b="1" dirty="0" err="1"/>
              <a:t>Python</a:t>
            </a:r>
            <a:r>
              <a:rPr lang="es-AR" sz="1100" dirty="0"/>
              <a:t> es un archivo de texto que contiene instrucciones escritas en el lenguaje de programación </a:t>
            </a:r>
            <a:r>
              <a:rPr lang="es-AR" sz="1100" dirty="0" err="1"/>
              <a:t>Python</a:t>
            </a:r>
            <a:r>
              <a:rPr lang="es-AR" sz="1100" dirty="0"/>
              <a:t>. Su extensión habitual es .</a:t>
            </a:r>
            <a:r>
              <a:rPr lang="es-AR" sz="1100" dirty="0" err="1"/>
              <a:t>py</a:t>
            </a:r>
            <a:r>
              <a:rPr lang="es-AR" sz="1100" dirty="0"/>
              <a:t>, y está diseñado para ser ejecutado de forma secuencial por el intérprete de </a:t>
            </a:r>
            <a:r>
              <a:rPr lang="es-AR" sz="1100" dirty="0" err="1"/>
              <a:t>Python</a:t>
            </a:r>
            <a:r>
              <a:rPr lang="es-AR" sz="1100" dirty="0" smtClean="0"/>
              <a:t>.</a:t>
            </a:r>
          </a:p>
          <a:p>
            <a:endParaRPr lang="es-AR" sz="1100" dirty="0"/>
          </a:p>
          <a:p>
            <a:r>
              <a:rPr lang="es-AR" sz="1100" b="1" dirty="0"/>
              <a:t>Características de un script de </a:t>
            </a:r>
            <a:r>
              <a:rPr lang="es-AR" sz="1100" b="1" dirty="0" err="1"/>
              <a:t>Python</a:t>
            </a:r>
            <a:r>
              <a:rPr lang="es-AR" sz="1100" b="1" dirty="0"/>
              <a:t>:</a:t>
            </a:r>
          </a:p>
          <a:p>
            <a:r>
              <a:rPr lang="es-AR" sz="1100" b="1" dirty="0"/>
              <a:t>Es un archivo ejecutable</a:t>
            </a:r>
            <a:endParaRPr lang="es-AR" sz="1100" dirty="0"/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Un </a:t>
            </a:r>
            <a:r>
              <a:rPr lang="es-AR" sz="1100" dirty="0"/>
              <a:t>script es un conjunto de instrucciones que se ejecutan línea por </a:t>
            </a:r>
            <a:r>
              <a:rPr lang="es-AR" sz="1100" dirty="0" smtClean="0"/>
              <a:t>línea.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Puede </a:t>
            </a:r>
            <a:r>
              <a:rPr lang="es-AR" sz="1100" dirty="0"/>
              <a:t>contener operaciones simples (como cálculos) o complejas (como entrenar una red neuronal).</a:t>
            </a:r>
          </a:p>
          <a:p>
            <a:r>
              <a:rPr lang="es-AR" sz="1100" b="1" dirty="0"/>
              <a:t>Es autónomo</a:t>
            </a:r>
            <a:endParaRPr lang="es-AR" sz="1100" dirty="0"/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Un </a:t>
            </a:r>
            <a:r>
              <a:rPr lang="es-AR" sz="1100" dirty="0"/>
              <a:t>script puede funcionar por sí solo sin requerir un entorno </a:t>
            </a:r>
            <a:r>
              <a:rPr lang="es-AR" sz="1100" dirty="0" smtClean="0"/>
              <a:t>interactivo.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Puede </a:t>
            </a:r>
            <a:r>
              <a:rPr lang="es-AR" sz="1100" dirty="0"/>
              <a:t>ser ejecutado desde la línea de comandos, desde un editor como </a:t>
            </a:r>
            <a:r>
              <a:rPr lang="es-AR" sz="1100" dirty="0" err="1"/>
              <a:t>VSCode</a:t>
            </a:r>
            <a:r>
              <a:rPr lang="es-AR" sz="1100" dirty="0"/>
              <a:t> o desde un entorno virtual.</a:t>
            </a:r>
          </a:p>
          <a:p>
            <a:r>
              <a:rPr lang="es-AR" sz="1100" b="1" dirty="0"/>
              <a:t>Está pensado para automatizar tareas</a:t>
            </a:r>
            <a:endParaRPr lang="es-AR" sz="1100" dirty="0"/>
          </a:p>
          <a:p>
            <a:pPr lvl="1"/>
            <a:r>
              <a:rPr lang="es-AR" sz="1100" dirty="0"/>
              <a:t>Se usa para automatizar procesos </a:t>
            </a:r>
            <a:r>
              <a:rPr lang="es-AR" sz="1100" dirty="0" smtClean="0"/>
              <a:t>como: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Procesamiento </a:t>
            </a:r>
            <a:r>
              <a:rPr lang="es-AR" sz="1100" dirty="0"/>
              <a:t>de </a:t>
            </a:r>
            <a:r>
              <a:rPr lang="es-AR" sz="1100" dirty="0" smtClean="0"/>
              <a:t>datos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Entrenamiento </a:t>
            </a:r>
            <a:r>
              <a:rPr lang="es-AR" sz="1100" dirty="0"/>
              <a:t>de </a:t>
            </a:r>
            <a:r>
              <a:rPr lang="es-AR" sz="1100" dirty="0" smtClean="0"/>
              <a:t>modelos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Lectura </a:t>
            </a:r>
            <a:r>
              <a:rPr lang="es-AR" sz="1100" dirty="0"/>
              <a:t>y escritura de </a:t>
            </a:r>
            <a:r>
              <a:rPr lang="es-AR" sz="1100" dirty="0" smtClean="0"/>
              <a:t>archivos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Llamado </a:t>
            </a:r>
            <a:r>
              <a:rPr lang="es-AR" sz="1100" dirty="0"/>
              <a:t>a </a:t>
            </a:r>
            <a:r>
              <a:rPr lang="es-AR" sz="1100" dirty="0" err="1" smtClean="0"/>
              <a:t>APIs</a:t>
            </a:r>
            <a:endParaRPr lang="es-AR" sz="1100" dirty="0" smtClean="0"/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Manejo </a:t>
            </a:r>
            <a:r>
              <a:rPr lang="es-AR" sz="1100" dirty="0"/>
              <a:t>de eventos o simulaciones</a:t>
            </a:r>
          </a:p>
          <a:p>
            <a:r>
              <a:rPr lang="es-AR" sz="1100" b="1" dirty="0"/>
              <a:t>Es reutilizable y modificable</a:t>
            </a:r>
            <a:endParaRPr lang="es-AR" sz="1100" dirty="0"/>
          </a:p>
          <a:p>
            <a:pPr lvl="1"/>
            <a:r>
              <a:rPr lang="es-AR" sz="1100" dirty="0"/>
              <a:t>Al estar basado en texto, un script puede ser editado fácilmente.</a:t>
            </a:r>
          </a:p>
          <a:p>
            <a:pPr lvl="1"/>
            <a:r>
              <a:rPr lang="es-AR" sz="1100" dirty="0"/>
              <a:t>Permite guardar procesos que se repiten, para evitar escribir el mismo código cada vez.</a:t>
            </a:r>
          </a:p>
          <a:p>
            <a:r>
              <a:rPr lang="es-AR" sz="1100" b="1" dirty="0"/>
              <a:t>Puede importar y usar librerías</a:t>
            </a:r>
            <a:endParaRPr lang="es-AR" sz="1100" dirty="0"/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Un </a:t>
            </a:r>
            <a:r>
              <a:rPr lang="es-AR" sz="1100" dirty="0"/>
              <a:t>script puede cargar módulos de </a:t>
            </a:r>
            <a:r>
              <a:rPr lang="es-AR" sz="1100" dirty="0" err="1"/>
              <a:t>Python</a:t>
            </a:r>
            <a:r>
              <a:rPr lang="es-AR" sz="1100" dirty="0"/>
              <a:t> estándar (como os, </a:t>
            </a:r>
            <a:r>
              <a:rPr lang="es-AR" sz="1100" dirty="0" err="1"/>
              <a:t>math</a:t>
            </a:r>
            <a:r>
              <a:rPr lang="es-AR" sz="1100" dirty="0"/>
              <a:t>) o librerías externas como </a:t>
            </a:r>
            <a:r>
              <a:rPr lang="es-AR" sz="1100" dirty="0" err="1"/>
              <a:t>numpy</a:t>
            </a:r>
            <a:r>
              <a:rPr lang="es-AR" sz="1100" dirty="0"/>
              <a:t>, pandas, </a:t>
            </a:r>
            <a:r>
              <a:rPr lang="es-AR" sz="1100" dirty="0" err="1"/>
              <a:t>tensorflow</a:t>
            </a:r>
            <a:r>
              <a:rPr lang="es-AR" sz="1100" dirty="0"/>
              <a:t>, </a:t>
            </a:r>
            <a:r>
              <a:rPr lang="es-AR" sz="1100" dirty="0" smtClean="0"/>
              <a:t>etc.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100" dirty="0" smtClean="0"/>
              <a:t>También </a:t>
            </a:r>
            <a:r>
              <a:rPr lang="es-AR" sz="1100" dirty="0"/>
              <a:t>puede importar otros scripts para </a:t>
            </a:r>
            <a:r>
              <a:rPr lang="es-AR" sz="1100" dirty="0" err="1"/>
              <a:t>modularizar</a:t>
            </a:r>
            <a:r>
              <a:rPr lang="es-AR" sz="1100" dirty="0"/>
              <a:t> el código.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6242756" y="1685302"/>
            <a:ext cx="5907477" cy="493981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numeros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[] 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Lista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vacía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/>
              </a:rPr>
              <a:t>while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try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entrada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input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"Introduce un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número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(o '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salir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para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terminar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): "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    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entrada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lower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()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salir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'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break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    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4EC9B0"/>
                </a:solidFill>
                <a:latin typeface="Consolas"/>
              </a:rPr>
              <a:t>float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entrada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numeros</a:t>
            </a:r>
            <a:r>
              <a:rPr lang="en-US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append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except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/>
              </a:rPr>
              <a:t>ValueError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Eso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no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es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un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número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válido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.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Inténtalo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de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nuevo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/>
              </a:rPr>
            </a:br>
            <a:r>
              <a:rPr lang="en-US" sz="11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n-US" sz="1100" dirty="0" err="1" smtClean="0">
                <a:solidFill>
                  <a:srgbClr val="CE9178"/>
                </a:solidFill>
                <a:latin typeface="Consolas"/>
              </a:rPr>
              <a:t>Ingreso</a:t>
            </a:r>
            <a:r>
              <a:rPr lang="en-US" sz="1100" dirty="0" smtClean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 smtClean="0">
                <a:solidFill>
                  <a:srgbClr val="CE9178"/>
                </a:solidFill>
                <a:latin typeface="Consolas"/>
              </a:rPr>
              <a:t>completado</a:t>
            </a:r>
            <a:r>
              <a:rPr lang="en-US" sz="1100" dirty="0" smtClean="0">
                <a:solidFill>
                  <a:srgbClr val="CE9178"/>
                </a:solidFill>
                <a:latin typeface="Consolas"/>
              </a:rPr>
              <a:t>..."</a:t>
            </a:r>
            <a:r>
              <a:rPr lang="en-US" sz="1100" dirty="0" smtClean="0">
                <a:solidFill>
                  <a:srgbClr val="CCCCCC"/>
                </a:solidFill>
                <a:latin typeface="Consolas"/>
              </a:rPr>
              <a:t>)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/>
              </a:rPr>
              <a:t>if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len</a:t>
            </a:r>
            <a:r>
              <a:rPr lang="en-US" sz="1100" dirty="0" smtClean="0"/>
              <a:t>(</a:t>
            </a:r>
            <a:r>
              <a:rPr lang="en-US" sz="1100" dirty="0" err="1" smtClean="0">
                <a:solidFill>
                  <a:srgbClr val="9CDCFE"/>
                </a:solidFill>
                <a:latin typeface="Consolas"/>
              </a:rPr>
              <a:t>numeros</a:t>
            </a:r>
            <a:r>
              <a:rPr lang="en-US" sz="1100" dirty="0" smtClean="0">
                <a:solidFill>
                  <a:srgbClr val="9CDCFE"/>
                </a:solidFill>
                <a:latin typeface="Consolas"/>
              </a:rPr>
              <a:t>)</a:t>
            </a:r>
            <a:r>
              <a:rPr lang="en-US" sz="1100" dirty="0" smtClean="0">
                <a:solidFill>
                  <a:srgbClr val="CCCCCC"/>
                </a:solidFill>
                <a:latin typeface="Consolas"/>
              </a:rPr>
              <a:t>: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Calcular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 la 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manualmente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 con un 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bucle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 for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/>
              </a:rPr>
              <a:t>0</a:t>
            </a:r>
            <a:endParaRPr lang="en-US" sz="1100" dirty="0">
              <a:solidFill>
                <a:srgbClr val="CCCCCC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for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C586C0"/>
                </a:solidFill>
                <a:latin typeface="Consolas"/>
              </a:rPr>
              <a:t>in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numeros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smtClean="0">
                <a:solidFill>
                  <a:srgbClr val="D4D4D4"/>
                </a:solidFill>
                <a:latin typeface="Consolas"/>
              </a:rPr>
              <a:t>= </a:t>
            </a:r>
            <a:r>
              <a:rPr lang="en-US" sz="1100" dirty="0" err="1" smtClean="0">
                <a:solidFill>
                  <a:srgbClr val="9CDCFE"/>
                </a:solidFill>
                <a:latin typeface="Consolas"/>
              </a:rPr>
              <a:t>suma</a:t>
            </a:r>
            <a:r>
              <a:rPr lang="en-US" sz="1100" dirty="0" smtClean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100" dirty="0" smtClean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 smtClean="0">
                <a:solidFill>
                  <a:srgbClr val="9CDCFE"/>
                </a:solidFill>
                <a:latin typeface="Consolas"/>
              </a:rPr>
              <a:t>numero</a:t>
            </a:r>
            <a:r>
              <a:rPr lang="en-US" sz="1100" dirty="0" smtClean="0">
                <a:solidFill>
                  <a:srgbClr val="9CDCFE"/>
                </a:solidFill>
                <a:latin typeface="Consolas"/>
              </a:rPr>
              <a:t>  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#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6A9955"/>
                </a:solidFill>
                <a:latin typeface="Consolas"/>
              </a:rPr>
              <a:t> += </a:t>
            </a:r>
            <a:r>
              <a:rPr lang="en-US" sz="1100" dirty="0" err="1">
                <a:solidFill>
                  <a:srgbClr val="6A9955"/>
                </a:solidFill>
                <a:latin typeface="Consolas"/>
              </a:rPr>
              <a:t>numero</a:t>
            </a:r>
            <a:endParaRPr lang="en-US" sz="1100" dirty="0">
              <a:solidFill>
                <a:srgbClr val="6A9955"/>
              </a:solidFill>
              <a:latin typeface="Consolas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promedio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/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/>
              </a:rPr>
              <a:t>len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numeros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    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"La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de los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números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es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: "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suma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))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"El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promedio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de los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números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es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: "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Consolas"/>
              </a:rPr>
              <a:t>str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/>
              </a:rPr>
              <a:t>promedio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))</a:t>
            </a:r>
          </a:p>
          <a:p>
            <a:r>
              <a:rPr lang="en-US" sz="1100" dirty="0">
                <a:solidFill>
                  <a:srgbClr val="C586C0"/>
                </a:solidFill>
                <a:latin typeface="Consolas"/>
              </a:rPr>
              <a:t>else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: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n-US" sz="1100" dirty="0">
                <a:solidFill>
                  <a:srgbClr val="DCDCAA"/>
                </a:solidFill>
                <a:latin typeface="Consolas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"No se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ingresaron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números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 </a:t>
            </a:r>
            <a:r>
              <a:rPr lang="en-US" sz="1100" dirty="0" err="1">
                <a:solidFill>
                  <a:srgbClr val="CE9178"/>
                </a:solidFill>
                <a:latin typeface="Consolas"/>
              </a:rPr>
              <a:t>válidos</a:t>
            </a:r>
            <a:r>
              <a:rPr lang="en-US" sz="1100" dirty="0">
                <a:solidFill>
                  <a:srgbClr val="CE9178"/>
                </a:solidFill>
                <a:latin typeface="Consolas"/>
              </a:rPr>
              <a:t>."</a:t>
            </a:r>
            <a:r>
              <a:rPr lang="en-US" sz="1100" dirty="0">
                <a:solidFill>
                  <a:srgbClr val="CCCCCC"/>
                </a:solidFill>
                <a:latin typeface="Consolas"/>
              </a:rPr>
              <a:t>)</a:t>
            </a:r>
            <a:endParaRPr lang="en-US" sz="1100" b="0" dirty="0">
              <a:solidFill>
                <a:srgbClr val="CCCCCC"/>
              </a:solidFill>
              <a:effectLst/>
              <a:latin typeface="Consola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2665" y="1685302"/>
            <a:ext cx="587568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906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1" y="1510395"/>
            <a:ext cx="560750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DATASET [.</a:t>
            </a:r>
            <a:r>
              <a:rPr lang="es-AR" sz="1600" b="1" dirty="0" err="1" smtClean="0"/>
              <a:t>battle</a:t>
            </a:r>
            <a:r>
              <a:rPr lang="es-AR" sz="1600" b="1" dirty="0" smtClean="0"/>
              <a:t>]:</a:t>
            </a:r>
          </a:p>
          <a:p>
            <a:endParaRPr lang="es-AR" sz="100" b="1" dirty="0"/>
          </a:p>
          <a:p>
            <a:r>
              <a:rPr lang="es-AR" sz="1200" dirty="0"/>
              <a:t>Este archivo es un </a:t>
            </a:r>
            <a:r>
              <a:rPr lang="es-AR" sz="1200" b="1" dirty="0" err="1"/>
              <a:t>dataset</a:t>
            </a:r>
            <a:r>
              <a:rPr lang="es-AR" sz="1200" b="1" dirty="0"/>
              <a:t> en formato CSV</a:t>
            </a:r>
            <a:r>
              <a:rPr lang="es-AR" sz="1200" dirty="0"/>
              <a:t> generado por </a:t>
            </a:r>
            <a:r>
              <a:rPr lang="es-AR" sz="1200" dirty="0" smtClean="0"/>
              <a:t>el AIR BATTLE después de una partida. Su </a:t>
            </a:r>
            <a:r>
              <a:rPr lang="es-AR" sz="1200" dirty="0"/>
              <a:t>finalidad es </a:t>
            </a:r>
            <a:r>
              <a:rPr lang="es-AR" sz="1200" b="1" dirty="0"/>
              <a:t>entrenar redes neuronales mediante aprendizaje supervisado</a:t>
            </a:r>
            <a:r>
              <a:rPr lang="es-AR" sz="1200" dirty="0" smtClean="0"/>
              <a:t>.</a:t>
            </a:r>
          </a:p>
          <a:p>
            <a:endParaRPr lang="es-AR" sz="600" dirty="0"/>
          </a:p>
          <a:p>
            <a:r>
              <a:rPr lang="es-AR" sz="1200" b="1" dirty="0"/>
              <a:t>Descripción del </a:t>
            </a:r>
            <a:r>
              <a:rPr lang="es-AR" sz="1200" b="1" dirty="0" smtClean="0"/>
              <a:t>archivo</a:t>
            </a:r>
          </a:p>
          <a:p>
            <a:r>
              <a:rPr lang="es-AR" sz="1400" dirty="0" smtClean="0">
                <a:solidFill>
                  <a:srgbClr val="FF0000"/>
                </a:solidFill>
              </a:rPr>
              <a:t>Cada </a:t>
            </a:r>
            <a:r>
              <a:rPr lang="es-AR" sz="1400" dirty="0">
                <a:solidFill>
                  <a:srgbClr val="FF0000"/>
                </a:solidFill>
              </a:rPr>
              <a:t>fila del archivo representa un </a:t>
            </a:r>
            <a:r>
              <a:rPr lang="es-AR" sz="1400" b="1" dirty="0">
                <a:solidFill>
                  <a:srgbClr val="FF0000"/>
                </a:solidFill>
              </a:rPr>
              <a:t>instante de tiempo en la simulación</a:t>
            </a:r>
            <a:r>
              <a:rPr lang="es-AR" sz="1400" dirty="0" smtClean="0">
                <a:solidFill>
                  <a:srgbClr val="FF0000"/>
                </a:solidFill>
              </a:rPr>
              <a:t>.</a:t>
            </a:r>
          </a:p>
          <a:p>
            <a:r>
              <a:rPr lang="es-AR" sz="1200" dirty="0" smtClean="0"/>
              <a:t>La </a:t>
            </a:r>
            <a:r>
              <a:rPr lang="es-AR" sz="1200" dirty="0"/>
              <a:t>información está dividida en dos bloques principales</a:t>
            </a:r>
            <a:r>
              <a:rPr lang="es-AR" sz="1200" dirty="0" smtClean="0"/>
              <a:t>:</a:t>
            </a:r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X </a:t>
            </a:r>
            <a:r>
              <a:rPr lang="es-AR" sz="1200" b="1" dirty="0"/>
              <a:t>(Entradas)</a:t>
            </a:r>
            <a:r>
              <a:rPr lang="es-AR" sz="1200" dirty="0"/>
              <a:t>: Todos los valores que siguen al marcador [STATUS]. Representan el </a:t>
            </a:r>
            <a:r>
              <a:rPr lang="es-AR" sz="1200" b="1" dirty="0"/>
              <a:t>estado actual del avión</a:t>
            </a:r>
            <a:r>
              <a:rPr lang="es-AR" sz="1200" dirty="0"/>
              <a:t> en ese momento (salud, combustible, sensores, orientación, armas, distancia a enemigos u objetos, etc</a:t>
            </a:r>
            <a:r>
              <a:rPr lang="es-AR" sz="1200" dirty="0" smtClean="0"/>
              <a:t>.).</a:t>
            </a:r>
          </a:p>
          <a:p>
            <a:pPr marL="628650" lvl="1" indent="-171450">
              <a:buFont typeface="Arial" charset="0"/>
              <a:buChar char="•"/>
            </a:pP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Y </a:t>
            </a:r>
            <a:r>
              <a:rPr lang="es-AR" sz="1200" b="1" dirty="0"/>
              <a:t>(Salidas esperadas)</a:t>
            </a:r>
            <a:r>
              <a:rPr lang="es-AR" sz="1200" dirty="0"/>
              <a:t>: Todos los valores que siguen a [COMMANDS]. Representan </a:t>
            </a:r>
            <a:r>
              <a:rPr lang="es-AR" sz="1200" b="1" dirty="0"/>
              <a:t>las decisiones que se tomaron</a:t>
            </a:r>
            <a:r>
              <a:rPr lang="es-AR" sz="1200" dirty="0"/>
              <a:t> en ese instante (girar, frenar, disparar, activar bengalas o </a:t>
            </a:r>
            <a:r>
              <a:rPr lang="es-AR" sz="1200" dirty="0" err="1"/>
              <a:t>chaff</a:t>
            </a:r>
            <a:r>
              <a:rPr lang="es-AR" sz="1200" dirty="0"/>
              <a:t>, etc</a:t>
            </a:r>
            <a:r>
              <a:rPr lang="es-AR" sz="1200" dirty="0" smtClean="0"/>
              <a:t>.).</a:t>
            </a:r>
          </a:p>
          <a:p>
            <a:endParaRPr lang="es-AR" sz="400" dirty="0"/>
          </a:p>
          <a:p>
            <a:r>
              <a:rPr lang="es-AR" sz="1200" b="1" dirty="0"/>
              <a:t>Propósito del archivo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Este </a:t>
            </a:r>
            <a:r>
              <a:rPr lang="es-AR" sz="1200" dirty="0" err="1"/>
              <a:t>dataset</a:t>
            </a:r>
            <a:r>
              <a:rPr lang="es-AR" sz="1200" dirty="0"/>
              <a:t> se usa para </a:t>
            </a:r>
            <a:r>
              <a:rPr lang="es-AR" sz="1200" b="1" dirty="0"/>
              <a:t>entrenar un modelo de inteligencia artificial</a:t>
            </a:r>
            <a:r>
              <a:rPr lang="es-AR" sz="1200" dirty="0"/>
              <a:t> capaz de predecir acciones (Y) a partir de situaciones observadas (X). </a:t>
            </a: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Dado </a:t>
            </a:r>
            <a:r>
              <a:rPr lang="es-AR" sz="1200" dirty="0"/>
              <a:t>un estado actual del avión (X), la IA debe aprender a </a:t>
            </a:r>
            <a:r>
              <a:rPr lang="es-AR" sz="1200" b="1" dirty="0"/>
              <a:t>elegir los comandos correctos (Y</a:t>
            </a:r>
            <a:r>
              <a:rPr lang="es-AR" sz="1200" b="1" dirty="0" smtClean="0"/>
              <a:t>)</a:t>
            </a:r>
            <a:r>
              <a:rPr lang="es-A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Este </a:t>
            </a:r>
            <a:r>
              <a:rPr lang="es-AR" sz="1200" dirty="0"/>
              <a:t>proceso permite desarrollar un </a:t>
            </a:r>
            <a:r>
              <a:rPr lang="es-AR" sz="1200" b="1" dirty="0"/>
              <a:t>agente autónomo</a:t>
            </a:r>
            <a:r>
              <a:rPr lang="es-AR" sz="1200" dirty="0"/>
              <a:t> que pueda pilotar el avión y responder en tiempo real ante distintos escenarios de combate</a:t>
            </a:r>
            <a:r>
              <a:rPr lang="es-AR" sz="1200" dirty="0" smtClean="0"/>
              <a:t>.</a:t>
            </a:r>
          </a:p>
          <a:p>
            <a:endParaRPr lang="es-AR" sz="1100" dirty="0"/>
          </a:p>
          <a:p>
            <a:r>
              <a:rPr lang="es-AR" sz="1200" dirty="0"/>
              <a:t>Es ideal para practicar conceptos de machine </a:t>
            </a:r>
            <a:r>
              <a:rPr lang="es-AR" sz="1200" dirty="0" err="1"/>
              <a:t>learning</a:t>
            </a:r>
            <a:r>
              <a:rPr lang="es-AR" sz="1200" dirty="0"/>
              <a:t> como: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Preparación </a:t>
            </a:r>
            <a:r>
              <a:rPr lang="es-AR" sz="1200" dirty="0"/>
              <a:t>de </a:t>
            </a:r>
            <a:r>
              <a:rPr lang="es-AR" sz="1200" dirty="0" smtClean="0"/>
              <a:t>datos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Entrenamiento supervisado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Regresión </a:t>
            </a:r>
            <a:r>
              <a:rPr lang="es-AR" sz="1200" dirty="0"/>
              <a:t>y clasificación </a:t>
            </a:r>
            <a:r>
              <a:rPr lang="es-AR" sz="1200" dirty="0" err="1" smtClean="0"/>
              <a:t>multietiqueta</a:t>
            </a: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Evaluación </a:t>
            </a:r>
            <a:r>
              <a:rPr lang="es-AR" sz="1200" dirty="0"/>
              <a:t>de modelos de comportamiento inteligente en simulaciones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0" y="2196195"/>
            <a:ext cx="5762624" cy="3428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9 Rectángulo"/>
          <p:cNvSpPr/>
          <p:nvPr/>
        </p:nvSpPr>
        <p:spPr>
          <a:xfrm>
            <a:off x="6353175" y="2320020"/>
            <a:ext cx="3352800" cy="320448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1" name="10 Conector recto de flecha"/>
          <p:cNvCxnSpPr>
            <a:stCxn id="12" idx="0"/>
            <a:endCxn id="10" idx="2"/>
          </p:cNvCxnSpPr>
          <p:nvPr/>
        </p:nvCxnSpPr>
        <p:spPr>
          <a:xfrm flipV="1">
            <a:off x="8029575" y="5524500"/>
            <a:ext cx="0" cy="42704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7323503" y="5951548"/>
            <a:ext cx="1412144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/>
              <a:t>X [ENTRADAS]: LO QUE LA IA OBSERVA</a:t>
            </a:r>
            <a:endParaRPr lang="es-AR" sz="1050" dirty="0"/>
          </a:p>
        </p:txBody>
      </p:sp>
      <p:sp>
        <p:nvSpPr>
          <p:cNvPr id="17" name="16 Rectángulo"/>
          <p:cNvSpPr/>
          <p:nvPr/>
        </p:nvSpPr>
        <p:spPr>
          <a:xfrm>
            <a:off x="11048999" y="2320020"/>
            <a:ext cx="1000125" cy="32044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8" name="17 Conector recto de flecha"/>
          <p:cNvCxnSpPr>
            <a:stCxn id="19" idx="0"/>
            <a:endCxn id="17" idx="2"/>
          </p:cNvCxnSpPr>
          <p:nvPr/>
        </p:nvCxnSpPr>
        <p:spPr>
          <a:xfrm flipV="1">
            <a:off x="11525249" y="5524500"/>
            <a:ext cx="23813" cy="4532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10906123" y="5977713"/>
            <a:ext cx="1238251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/>
              <a:t>Y</a:t>
            </a:r>
            <a:r>
              <a:rPr lang="es-AR" sz="1050" dirty="0" smtClean="0"/>
              <a:t> [SALIDAS]: LO QUE LA IA DECIDE</a:t>
            </a:r>
            <a:endParaRPr lang="es-AR" sz="1050" dirty="0"/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76" y="5645812"/>
            <a:ext cx="1085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 flipH="1">
            <a:off x="5762624" y="3103007"/>
            <a:ext cx="523873" cy="3635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2" name="31 Conector recto de flecha"/>
          <p:cNvCxnSpPr>
            <a:stCxn id="12" idx="1"/>
          </p:cNvCxnSpPr>
          <p:nvPr/>
        </p:nvCxnSpPr>
        <p:spPr>
          <a:xfrm flipH="1">
            <a:off x="6286498" y="6159297"/>
            <a:ext cx="1037005" cy="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9" idx="1"/>
            <a:endCxn id="30" idx="3"/>
          </p:cNvCxnSpPr>
          <p:nvPr/>
        </p:nvCxnSpPr>
        <p:spPr>
          <a:xfrm flipH="1">
            <a:off x="10626726" y="6185462"/>
            <a:ext cx="279397" cy="8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246" y="1575564"/>
            <a:ext cx="640128" cy="546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07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9869" y="1424670"/>
            <a:ext cx="758279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MODELO H5 [.h5]:</a:t>
            </a:r>
          </a:p>
          <a:p>
            <a:endParaRPr lang="es-AR" sz="100" b="1" dirty="0"/>
          </a:p>
          <a:p>
            <a:r>
              <a:rPr lang="es-AR" sz="1200" dirty="0"/>
              <a:t>Un archivo con extensión .h5 es un archivo de modelo entrenado en </a:t>
            </a:r>
            <a:r>
              <a:rPr lang="es-AR" sz="1200" dirty="0" err="1"/>
              <a:t>TensorFlow</a:t>
            </a:r>
            <a:r>
              <a:rPr lang="es-AR" sz="1200" dirty="0"/>
              <a:t> (usualmente con </a:t>
            </a:r>
            <a:r>
              <a:rPr lang="es-AR" sz="1200" dirty="0" err="1"/>
              <a:t>Keras</a:t>
            </a:r>
            <a:r>
              <a:rPr lang="es-AR" sz="1200" dirty="0"/>
              <a:t>) que se guarda utilizando el formato </a:t>
            </a:r>
            <a:r>
              <a:rPr lang="es-AR" sz="1200" b="1" dirty="0"/>
              <a:t>HDF5 (</a:t>
            </a:r>
            <a:r>
              <a:rPr lang="es-AR" sz="1200" b="1" dirty="0" err="1"/>
              <a:t>Hierarchical</a:t>
            </a:r>
            <a:r>
              <a:rPr lang="es-AR" sz="1200" b="1" dirty="0"/>
              <a:t> Data </a:t>
            </a:r>
            <a:r>
              <a:rPr lang="es-AR" sz="1200" b="1" dirty="0" err="1"/>
              <a:t>Format</a:t>
            </a:r>
            <a:r>
              <a:rPr lang="es-AR" sz="1200" b="1" dirty="0"/>
              <a:t> </a:t>
            </a:r>
            <a:r>
              <a:rPr lang="es-AR" sz="1200" b="1" dirty="0" err="1"/>
              <a:t>version</a:t>
            </a:r>
            <a:r>
              <a:rPr lang="es-AR" sz="1200" b="1" dirty="0"/>
              <a:t> 5)</a:t>
            </a:r>
            <a:r>
              <a:rPr lang="es-AR" sz="1200" dirty="0"/>
              <a:t>. </a:t>
            </a:r>
            <a:endParaRPr lang="es-AR" sz="1200" dirty="0" smtClean="0"/>
          </a:p>
          <a:p>
            <a:r>
              <a:rPr lang="es-AR" sz="1200" dirty="0" smtClean="0"/>
              <a:t>Este </a:t>
            </a:r>
            <a:r>
              <a:rPr lang="es-AR" sz="1200" dirty="0"/>
              <a:t>formato permite almacenar y organizar grandes volúmenes de datos estructurados</a:t>
            </a:r>
            <a:r>
              <a:rPr lang="es-AR" sz="1200" dirty="0" smtClean="0"/>
              <a:t>.</a:t>
            </a:r>
          </a:p>
          <a:p>
            <a:endParaRPr lang="es-AR" sz="600" dirty="0"/>
          </a:p>
          <a:p>
            <a:r>
              <a:rPr lang="es-AR" sz="1200" b="1" dirty="0" smtClean="0"/>
              <a:t>Contenido archivo </a:t>
            </a:r>
            <a:r>
              <a:rPr lang="es-AR" sz="1200" b="1" dirty="0"/>
              <a:t>.</a:t>
            </a:r>
            <a:r>
              <a:rPr lang="es-AR" sz="1200" b="1" dirty="0" smtClean="0"/>
              <a:t>h5</a:t>
            </a:r>
            <a:endParaRPr lang="es-AR" sz="1200" b="1" dirty="0"/>
          </a:p>
          <a:p>
            <a:r>
              <a:rPr lang="es-AR" sz="1200" dirty="0"/>
              <a:t>El archivo .h5 guarda </a:t>
            </a:r>
            <a:r>
              <a:rPr lang="es-AR" sz="1200" b="1" dirty="0"/>
              <a:t>todo lo necesario para usar una red neuronal sin tener que reentrenarla</a:t>
            </a:r>
            <a:r>
              <a:rPr lang="es-AR" sz="1200" dirty="0"/>
              <a:t>: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La </a:t>
            </a:r>
            <a:r>
              <a:rPr lang="es-AR" sz="1200" b="1" dirty="0"/>
              <a:t>arquitectura del modelo</a:t>
            </a:r>
            <a:r>
              <a:rPr lang="es-AR" sz="1200" dirty="0"/>
              <a:t>: las capas, sus conexiones, tipos, funciones de activación, </a:t>
            </a:r>
            <a:r>
              <a:rPr lang="es-AR" sz="1200" dirty="0" smtClean="0"/>
              <a:t>etc.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Los </a:t>
            </a:r>
            <a:r>
              <a:rPr lang="es-AR" sz="1200" b="1" dirty="0"/>
              <a:t>pesos entrenados</a:t>
            </a:r>
            <a:r>
              <a:rPr lang="es-AR" sz="1200" dirty="0"/>
              <a:t>: los valores internos (</a:t>
            </a:r>
            <a:r>
              <a:rPr lang="es-AR" sz="1200" dirty="0" err="1"/>
              <a:t>weights</a:t>
            </a:r>
            <a:r>
              <a:rPr lang="es-AR" sz="1200" dirty="0"/>
              <a:t> y </a:t>
            </a:r>
            <a:r>
              <a:rPr lang="es-AR" sz="1200" dirty="0" err="1"/>
              <a:t>biases</a:t>
            </a:r>
            <a:r>
              <a:rPr lang="es-AR" sz="1200" dirty="0"/>
              <a:t>) aprendidos durante el </a:t>
            </a:r>
            <a:r>
              <a:rPr lang="es-AR" sz="1200" dirty="0" smtClean="0"/>
              <a:t>entrenamiento.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La </a:t>
            </a:r>
            <a:r>
              <a:rPr lang="es-AR" sz="1200" b="1" dirty="0"/>
              <a:t>configuración del entrenamiento</a:t>
            </a:r>
            <a:r>
              <a:rPr lang="es-AR" sz="1200" dirty="0"/>
              <a:t> (opcional): función de pérdida, optimizador, métricas, </a:t>
            </a:r>
            <a:r>
              <a:rPr lang="es-AR" sz="1200" dirty="0" smtClean="0"/>
              <a:t>etc.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El </a:t>
            </a:r>
            <a:r>
              <a:rPr lang="es-AR" sz="1200" b="1" dirty="0"/>
              <a:t>estado del entrenamiento</a:t>
            </a:r>
            <a:r>
              <a:rPr lang="es-AR" sz="1200" dirty="0"/>
              <a:t> (opcional): para retomar desde donde se dejó.</a:t>
            </a:r>
          </a:p>
          <a:p>
            <a:endParaRPr lang="es-AR" sz="800" b="1" dirty="0" smtClean="0"/>
          </a:p>
          <a:p>
            <a:r>
              <a:rPr lang="es-AR" sz="1200" b="1" dirty="0"/>
              <a:t>Detalles clave: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No </a:t>
            </a:r>
            <a:r>
              <a:rPr lang="es-AR" sz="1200" b="1" dirty="0"/>
              <a:t>está </a:t>
            </a:r>
            <a:r>
              <a:rPr lang="es-AR" sz="1200" b="1" dirty="0" smtClean="0"/>
              <a:t>encriptado</a:t>
            </a:r>
            <a:r>
              <a:rPr lang="es-AR" sz="1200" dirty="0" smtClean="0"/>
              <a:t>: Cualquier </a:t>
            </a:r>
            <a:r>
              <a:rPr lang="es-AR" sz="1200" dirty="0"/>
              <a:t>persona con acceso al archivo puede leer su contenido utilizando herramientas o librerías compatibles con HDF5, como h5py en </a:t>
            </a:r>
            <a:r>
              <a:rPr lang="es-AR" sz="1200" dirty="0" err="1" smtClean="0"/>
              <a:t>Python</a:t>
            </a:r>
            <a:r>
              <a:rPr lang="es-A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No </a:t>
            </a:r>
            <a:r>
              <a:rPr lang="es-AR" sz="1200" b="1" dirty="0"/>
              <a:t>está comprimido por </a:t>
            </a:r>
            <a:r>
              <a:rPr lang="es-AR" sz="1200" b="1" dirty="0" smtClean="0"/>
              <a:t>defecto</a:t>
            </a:r>
            <a:r>
              <a:rPr lang="es-AR" sz="1200" dirty="0" smtClean="0"/>
              <a:t>: Los </a:t>
            </a:r>
            <a:r>
              <a:rPr lang="es-AR" sz="1200" dirty="0"/>
              <a:t>datos se almacenan tal como están, a menos que se especifique compresión al </a:t>
            </a:r>
            <a:r>
              <a:rPr lang="es-AR" sz="1200" dirty="0" smtClean="0"/>
              <a:t>guardarlos.</a:t>
            </a:r>
          </a:p>
          <a:p>
            <a:endParaRPr lang="es-AR" sz="600" dirty="0"/>
          </a:p>
          <a:p>
            <a:r>
              <a:rPr lang="es-AR" sz="1200" dirty="0" smtClean="0"/>
              <a:t>Sin </a:t>
            </a:r>
            <a:r>
              <a:rPr lang="es-AR" sz="1200" dirty="0"/>
              <a:t>embargo, </a:t>
            </a:r>
            <a:r>
              <a:rPr lang="es-AR" sz="1200" b="1" dirty="0"/>
              <a:t>HDF5 soporta compresión</a:t>
            </a:r>
            <a:r>
              <a:rPr lang="es-AR" sz="1200" dirty="0"/>
              <a:t> (como </a:t>
            </a:r>
            <a:r>
              <a:rPr lang="es-AR" sz="1200" dirty="0" err="1"/>
              <a:t>gzip</a:t>
            </a:r>
            <a:r>
              <a:rPr lang="es-AR" sz="1200" dirty="0"/>
              <a:t>), y </a:t>
            </a:r>
            <a:r>
              <a:rPr lang="es-AR" sz="1200" dirty="0" err="1"/>
              <a:t>TensorFlow</a:t>
            </a:r>
            <a:r>
              <a:rPr lang="es-AR" sz="1200" dirty="0"/>
              <a:t> permite usarla, aunque no es el comportamiento predeterminado al usar </a:t>
            </a:r>
            <a:r>
              <a:rPr lang="es-AR" sz="1200" dirty="0" err="1"/>
              <a:t>model.save</a:t>
            </a:r>
            <a:r>
              <a:rPr lang="es-AR" sz="1200" dirty="0"/>
              <a:t>().</a:t>
            </a:r>
          </a:p>
          <a:p>
            <a:r>
              <a:rPr lang="es-AR" sz="1200" b="1" dirty="0"/>
              <a:t>Es un formato </a:t>
            </a:r>
            <a:r>
              <a:rPr lang="es-AR" sz="1200" b="1" dirty="0" smtClean="0"/>
              <a:t>binario</a:t>
            </a:r>
            <a:r>
              <a:rPr lang="es-AR" sz="1200" dirty="0" smtClean="0"/>
              <a:t>: No </a:t>
            </a:r>
            <a:r>
              <a:rPr lang="es-AR" sz="1200" dirty="0"/>
              <a:t>es legible directamente con un editor de texto. Pero su estructura jerárquica puede explorarse con herramientas </a:t>
            </a:r>
            <a:r>
              <a:rPr lang="es-AR" sz="1200" dirty="0" smtClean="0"/>
              <a:t>como: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El </a:t>
            </a:r>
            <a:r>
              <a:rPr lang="es-AR" sz="1200" dirty="0"/>
              <a:t>comando </a:t>
            </a:r>
            <a:r>
              <a:rPr lang="es-AR" sz="1200" dirty="0" smtClean="0"/>
              <a:t>h5dump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err="1" smtClean="0"/>
              <a:t>Python</a:t>
            </a:r>
            <a:r>
              <a:rPr lang="es-AR" sz="1200" dirty="0" smtClean="0"/>
              <a:t> </a:t>
            </a:r>
            <a:r>
              <a:rPr lang="es-AR" sz="1200" dirty="0"/>
              <a:t>con </a:t>
            </a:r>
            <a:r>
              <a:rPr lang="es-AR" sz="1200" dirty="0" smtClean="0"/>
              <a:t>h5py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Exploradores </a:t>
            </a:r>
            <a:r>
              <a:rPr lang="es-AR" sz="1200" dirty="0"/>
              <a:t>visuales como </a:t>
            </a:r>
            <a:r>
              <a:rPr lang="es-AR" sz="1200" dirty="0" err="1"/>
              <a:t>HDFView</a:t>
            </a:r>
            <a:endParaRPr lang="es-AR" sz="1200" dirty="0"/>
          </a:p>
          <a:p>
            <a:endParaRPr lang="es-AR" sz="700" b="1" dirty="0" smtClean="0"/>
          </a:p>
          <a:p>
            <a:r>
              <a:rPr lang="es-AR" sz="1200" dirty="0" smtClean="0"/>
              <a:t>Este </a:t>
            </a:r>
            <a:r>
              <a:rPr lang="es-AR" sz="1200" dirty="0"/>
              <a:t>archivo se usa para: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Guardar </a:t>
            </a:r>
            <a:r>
              <a:rPr lang="es-AR" sz="1200" b="1" dirty="0"/>
              <a:t>un modelo entrenado</a:t>
            </a:r>
            <a:r>
              <a:rPr lang="es-AR" sz="1200" dirty="0"/>
              <a:t> después del proceso de entrenamiento, evitando tener que volver a </a:t>
            </a:r>
            <a:r>
              <a:rPr lang="es-AR" sz="1200" dirty="0" smtClean="0"/>
              <a:t>entrenarlo.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Cargar </a:t>
            </a:r>
            <a:r>
              <a:rPr lang="es-AR" sz="1200" b="1" dirty="0"/>
              <a:t>el modelo</a:t>
            </a:r>
            <a:r>
              <a:rPr lang="es-AR" sz="1200" dirty="0"/>
              <a:t> más adelante para realizar predicciones (inferencia), continuar entrenándolo o </a:t>
            </a:r>
            <a:r>
              <a:rPr lang="es-AR" sz="1200" dirty="0" smtClean="0"/>
              <a:t>exportarlo.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Compartir </a:t>
            </a:r>
            <a:r>
              <a:rPr lang="es-AR" sz="1200" b="1" dirty="0"/>
              <a:t>el modelo</a:t>
            </a:r>
            <a:r>
              <a:rPr lang="es-AR" sz="1200" dirty="0"/>
              <a:t> entre diferentes computadoras o con otros desarrolladores.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090" y="2152650"/>
            <a:ext cx="454933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4804" b="46195"/>
          <a:stretch/>
        </p:blipFill>
        <p:spPr bwMode="auto">
          <a:xfrm>
            <a:off x="11003926" y="1575564"/>
            <a:ext cx="1137522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261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9869" y="1424670"/>
            <a:ext cx="5712281" cy="530914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ABPLAYER [.</a:t>
            </a:r>
            <a:r>
              <a:rPr lang="es-AR" sz="1600" b="1" dirty="0" err="1" smtClean="0"/>
              <a:t>ABPlayer</a:t>
            </a:r>
            <a:r>
              <a:rPr lang="es-AR" sz="1600" b="1" dirty="0" smtClean="0"/>
              <a:t>]:</a:t>
            </a:r>
          </a:p>
          <a:p>
            <a:endParaRPr lang="es-AR" sz="100" b="1" dirty="0"/>
          </a:p>
          <a:p>
            <a:r>
              <a:rPr lang="es-AR" sz="1200" dirty="0"/>
              <a:t>El archivo con extensión .</a:t>
            </a:r>
            <a:r>
              <a:rPr lang="es-AR" sz="1200" dirty="0" err="1"/>
              <a:t>ABPlayer</a:t>
            </a:r>
            <a:r>
              <a:rPr lang="es-AR" sz="1200" dirty="0"/>
              <a:t> es un </a:t>
            </a:r>
            <a:r>
              <a:rPr lang="es-AR" sz="1200" b="1" dirty="0"/>
              <a:t>archivo compuesto</a:t>
            </a:r>
            <a:r>
              <a:rPr lang="es-AR" sz="1200" dirty="0"/>
              <a:t> generado por </a:t>
            </a:r>
            <a:r>
              <a:rPr lang="es-AR" sz="1200" dirty="0" smtClean="0"/>
              <a:t>el AIR BATTLE, que representa </a:t>
            </a:r>
            <a:r>
              <a:rPr lang="es-AR" sz="1200" b="1" dirty="0"/>
              <a:t>perfil de un jugador/IA entrenado</a:t>
            </a:r>
            <a:r>
              <a:rPr lang="es-AR" sz="1200" dirty="0"/>
              <a:t>, incluyendo tanto su información como su modelo de </a:t>
            </a:r>
            <a:r>
              <a:rPr lang="es-AR" sz="1200" dirty="0" smtClean="0"/>
              <a:t>comportamiento</a:t>
            </a:r>
            <a:endParaRPr lang="es-AR" sz="1200" dirty="0"/>
          </a:p>
          <a:p>
            <a:endParaRPr lang="es-AR" sz="800" b="1" dirty="0" smtClean="0"/>
          </a:p>
          <a:p>
            <a:r>
              <a:rPr lang="es-AR" sz="1200" b="1" dirty="0" smtClean="0"/>
              <a:t>Estructura interna del archivo .</a:t>
            </a:r>
            <a:r>
              <a:rPr lang="es-AR" sz="1200" b="1" dirty="0" err="1" smtClean="0"/>
              <a:t>ABPlayer</a:t>
            </a:r>
            <a:endParaRPr lang="es-AR" sz="1200" b="1" dirty="0" smtClean="0"/>
          </a:p>
          <a:p>
            <a:endParaRPr lang="es-AR" sz="800" b="1" dirty="0" smtClean="0"/>
          </a:p>
          <a:p>
            <a:r>
              <a:rPr lang="es-AR" sz="1200" b="1" dirty="0" smtClean="0"/>
              <a:t>1</a:t>
            </a:r>
            <a:r>
              <a:rPr lang="es-AR" sz="1200" b="1" dirty="0"/>
              <a:t>. </a:t>
            </a:r>
            <a:r>
              <a:rPr lang="es-AR" sz="1200" b="1" dirty="0">
                <a:solidFill>
                  <a:srgbClr val="92D050"/>
                </a:solidFill>
              </a:rPr>
              <a:t>Información general del </a:t>
            </a:r>
            <a:r>
              <a:rPr lang="es-AR" sz="1200" b="1" dirty="0" smtClean="0">
                <a:solidFill>
                  <a:srgbClr val="92D050"/>
                </a:solidFill>
              </a:rPr>
              <a:t>jugador:</a:t>
            </a:r>
            <a:r>
              <a:rPr lang="es-AR" sz="1200" dirty="0" smtClean="0">
                <a:solidFill>
                  <a:srgbClr val="92D050"/>
                </a:solidFill>
              </a:rPr>
              <a:t> </a:t>
            </a:r>
            <a:r>
              <a:rPr lang="es-AR" sz="1200" dirty="0" smtClean="0"/>
              <a:t>Contiene </a:t>
            </a:r>
            <a:r>
              <a:rPr lang="es-AR" sz="1200" dirty="0"/>
              <a:t>metadatos básicos del </a:t>
            </a:r>
            <a:r>
              <a:rPr lang="es-AR" sz="1200" dirty="0" smtClean="0"/>
              <a:t>perfil.</a:t>
            </a:r>
            <a:endParaRPr lang="es-AR" sz="1200" dirty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Nombre </a:t>
            </a:r>
            <a:r>
              <a:rPr lang="es-AR" sz="1200" dirty="0"/>
              <a:t>o alias del jugador o </a:t>
            </a:r>
            <a:r>
              <a:rPr lang="es-AR" sz="1200" dirty="0" smtClean="0"/>
              <a:t>IA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Fecha </a:t>
            </a:r>
            <a:r>
              <a:rPr lang="es-AR" sz="1200" dirty="0"/>
              <a:t>de creación del </a:t>
            </a:r>
            <a:r>
              <a:rPr lang="es-AR" sz="1200" dirty="0" smtClean="0"/>
              <a:t>perfil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Versión </a:t>
            </a:r>
            <a:r>
              <a:rPr lang="es-AR" sz="1200" dirty="0"/>
              <a:t>del sistema o del motor de </a:t>
            </a:r>
            <a:r>
              <a:rPr lang="es-AR" sz="1200" dirty="0" smtClean="0"/>
              <a:t>combate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etc.</a:t>
            </a:r>
          </a:p>
          <a:p>
            <a:endParaRPr lang="es-AR" sz="600" b="1" dirty="0" smtClean="0"/>
          </a:p>
          <a:p>
            <a:r>
              <a:rPr lang="es-AR" sz="1200" b="1" dirty="0" smtClean="0"/>
              <a:t>2</a:t>
            </a:r>
            <a:r>
              <a:rPr lang="es-AR" sz="1200" b="1" dirty="0">
                <a:solidFill>
                  <a:srgbClr val="FFC000"/>
                </a:solidFill>
              </a:rPr>
              <a:t>. Datos de rendimiento (performances)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Resultados </a:t>
            </a:r>
            <a:r>
              <a:rPr lang="es-AR" sz="1200" dirty="0"/>
              <a:t>de las partidas (ganadas, perdidas, </a:t>
            </a:r>
            <a:r>
              <a:rPr lang="es-AR" sz="1200" dirty="0" smtClean="0"/>
              <a:t>duración)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Estadísticas </a:t>
            </a:r>
            <a:r>
              <a:rPr lang="es-AR" sz="1200" dirty="0"/>
              <a:t>tácticas: precisión, evasión, uso de </a:t>
            </a:r>
            <a:r>
              <a:rPr lang="es-AR" sz="1200" dirty="0" smtClean="0"/>
              <a:t>recursos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Medidas </a:t>
            </a:r>
            <a:r>
              <a:rPr lang="es-AR" sz="1200" dirty="0"/>
              <a:t>de eficiencia: tasa de supervivencia, daño causado, consumo de energía</a:t>
            </a:r>
          </a:p>
          <a:p>
            <a:endParaRPr lang="es-AR" sz="700" b="1" dirty="0" smtClean="0"/>
          </a:p>
          <a:p>
            <a:r>
              <a:rPr lang="es-AR" sz="1200" b="1" dirty="0" smtClean="0"/>
              <a:t>3</a:t>
            </a:r>
            <a:r>
              <a:rPr lang="es-AR" sz="1200" b="1" dirty="0"/>
              <a:t>. </a:t>
            </a:r>
            <a:r>
              <a:rPr lang="es-AR" sz="1200" b="1" dirty="0">
                <a:solidFill>
                  <a:srgbClr val="FF0000"/>
                </a:solidFill>
              </a:rPr>
              <a:t>Datos del modelo .h5 descomprimido (W &amp; B)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Esta </a:t>
            </a:r>
            <a:r>
              <a:rPr lang="es-AR" sz="1200" dirty="0"/>
              <a:t>sección representa el modelo aprendido por la IA, directamente serializado desde el modelo .</a:t>
            </a:r>
            <a:r>
              <a:rPr lang="es-AR" sz="1200" dirty="0" smtClean="0"/>
              <a:t>h5.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Es </a:t>
            </a:r>
            <a:r>
              <a:rPr lang="es-AR" sz="1200" dirty="0"/>
              <a:t>lo que permite reconstruir el comportamiento aprendido sin necesidad de reentrenar desde </a:t>
            </a:r>
            <a:r>
              <a:rPr lang="es-AR" sz="1200" dirty="0" smtClean="0"/>
              <a:t>cero.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Este </a:t>
            </a:r>
            <a:r>
              <a:rPr lang="es-AR" sz="1200" dirty="0"/>
              <a:t>es el núcleo de la inteligencia del jugador.</a:t>
            </a:r>
          </a:p>
          <a:p>
            <a:endParaRPr lang="es-AR" sz="700" b="1" dirty="0" smtClean="0"/>
          </a:p>
          <a:p>
            <a:r>
              <a:rPr lang="es-AR" sz="1200" b="1" dirty="0" smtClean="0"/>
              <a:t>4</a:t>
            </a:r>
            <a:r>
              <a:rPr lang="es-AR" sz="1200" b="1" dirty="0"/>
              <a:t>. </a:t>
            </a:r>
            <a:r>
              <a:rPr lang="es-AR" sz="1200" b="1" dirty="0">
                <a:solidFill>
                  <a:srgbClr val="00B0F0"/>
                </a:solidFill>
              </a:rPr>
              <a:t>Imágenes embebidas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Retrato </a:t>
            </a:r>
            <a:r>
              <a:rPr lang="es-AR" sz="1200" dirty="0"/>
              <a:t>del </a:t>
            </a:r>
            <a:r>
              <a:rPr lang="es-AR" sz="1200" b="1" dirty="0" smtClean="0"/>
              <a:t>piloto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Insignia </a:t>
            </a:r>
            <a:r>
              <a:rPr lang="es-AR" sz="1200" dirty="0"/>
              <a:t>del </a:t>
            </a:r>
            <a:r>
              <a:rPr lang="es-AR" sz="1200" b="1" dirty="0" smtClean="0"/>
              <a:t>grupo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Imagen </a:t>
            </a:r>
            <a:r>
              <a:rPr lang="es-AR" sz="1200" dirty="0"/>
              <a:t>del </a:t>
            </a:r>
            <a:r>
              <a:rPr lang="es-AR" sz="1200" b="1" dirty="0"/>
              <a:t>avión </a:t>
            </a:r>
            <a:r>
              <a:rPr lang="es-AR" sz="1200" b="1" dirty="0" smtClean="0"/>
              <a:t>utilizado</a:t>
            </a:r>
            <a:endParaRPr lang="es-AR" sz="1200" dirty="0"/>
          </a:p>
        </p:txBody>
      </p:sp>
      <p:pic>
        <p:nvPicPr>
          <p:cNvPr id="6" name="1 Imag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281" y="1591526"/>
            <a:ext cx="2413041" cy="1026715"/>
          </a:xfrm>
          <a:prstGeom prst="rect">
            <a:avLst/>
          </a:prstGeom>
          <a:ln w="57150">
            <a:solidFill>
              <a:srgbClr val="92D050"/>
            </a:solidFill>
          </a:ln>
        </p:spPr>
      </p:pic>
      <p:pic>
        <p:nvPicPr>
          <p:cNvPr id="8" name="3 Imagen"/>
          <p:cNvPicPr>
            <a:picLocks noChangeAspect="1"/>
          </p:cNvPicPr>
          <p:nvPr/>
        </p:nvPicPr>
        <p:blipFill rotWithShape="1">
          <a:blip r:embed="rId4"/>
          <a:srcRect b="22601"/>
          <a:stretch/>
        </p:blipFill>
        <p:spPr>
          <a:xfrm>
            <a:off x="8990806" y="1560219"/>
            <a:ext cx="2413041" cy="2773656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0" name="2 Imagen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432" y="3428206"/>
            <a:ext cx="2413041" cy="3111553"/>
          </a:xfrm>
          <a:prstGeom prst="rect">
            <a:avLst/>
          </a:prstGeom>
          <a:ln w="57150">
            <a:solidFill>
              <a:srgbClr val="FFC000"/>
            </a:solidFill>
          </a:ln>
        </p:spPr>
      </p:pic>
      <p:pic>
        <p:nvPicPr>
          <p:cNvPr id="11" name="4 Imagen"/>
          <p:cNvPicPr>
            <a:picLocks noChangeAspect="1"/>
          </p:cNvPicPr>
          <p:nvPr/>
        </p:nvPicPr>
        <p:blipFill rotWithShape="1">
          <a:blip r:embed="rId6"/>
          <a:srcRect l="-231" r="231" b="21454"/>
          <a:stretch/>
        </p:blipFill>
        <p:spPr>
          <a:xfrm>
            <a:off x="8990806" y="4589677"/>
            <a:ext cx="2408317" cy="1950082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4246" y="1575564"/>
            <a:ext cx="640128" cy="54690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976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7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970559"/>
            <a:ext cx="7181850" cy="1459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5588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>
            <a:endCxn id="8194" idx="1"/>
          </p:cNvCxnSpPr>
          <p:nvPr/>
        </p:nvCxnSpPr>
        <p:spPr>
          <a:xfrm>
            <a:off x="4316213" y="2260716"/>
            <a:ext cx="484387" cy="43946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>
            <a:off x="4316213" y="2413116"/>
            <a:ext cx="484387" cy="7872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0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6746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Rectángulo"/>
          <p:cNvSpPr/>
          <p:nvPr/>
        </p:nvSpPr>
        <p:spPr>
          <a:xfrm>
            <a:off x="2372457" y="1698172"/>
            <a:ext cx="1172124" cy="339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467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6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/>
          <p:nvPr/>
        </p:nvCxnSpPr>
        <p:spPr>
          <a:xfrm>
            <a:off x="4240012" y="2555991"/>
            <a:ext cx="903488" cy="8738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240012" y="2480446"/>
            <a:ext cx="903488" cy="7554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617779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975585"/>
            <a:ext cx="6949949" cy="25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16 Conector recto de flecha"/>
          <p:cNvCxnSpPr/>
          <p:nvPr/>
        </p:nvCxnSpPr>
        <p:spPr>
          <a:xfrm>
            <a:off x="4240013" y="2555991"/>
            <a:ext cx="903487" cy="158240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24 Rectángulo"/>
          <p:cNvSpPr/>
          <p:nvPr/>
        </p:nvSpPr>
        <p:spPr>
          <a:xfrm>
            <a:off x="2307145" y="1902278"/>
            <a:ext cx="1172124" cy="5061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755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6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" name="9 Conector recto de flecha"/>
          <p:cNvCxnSpPr>
            <a:endCxn id="10241" idx="1"/>
          </p:cNvCxnSpPr>
          <p:nvPr/>
        </p:nvCxnSpPr>
        <p:spPr>
          <a:xfrm>
            <a:off x="4240013" y="2665124"/>
            <a:ext cx="908740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/>
          <p:cNvCxnSpPr/>
          <p:nvPr/>
        </p:nvCxnSpPr>
        <p:spPr>
          <a:xfrm flipV="1">
            <a:off x="4240012" y="2311400"/>
            <a:ext cx="903488" cy="36007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617779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16 Conector recto de flecha"/>
          <p:cNvCxnSpPr/>
          <p:nvPr/>
        </p:nvCxnSpPr>
        <p:spPr>
          <a:xfrm>
            <a:off x="4240012" y="2778241"/>
            <a:ext cx="908741" cy="20178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1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959265"/>
            <a:ext cx="6947998" cy="1411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>
            <a:off x="4240012" y="2778241"/>
            <a:ext cx="908741" cy="4666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Rectángulo"/>
          <p:cNvSpPr/>
          <p:nvPr/>
        </p:nvSpPr>
        <p:spPr>
          <a:xfrm>
            <a:off x="2305101" y="2291806"/>
            <a:ext cx="1172124" cy="587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181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6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V="1">
            <a:off x="4240012" y="2103121"/>
            <a:ext cx="903488" cy="82295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617779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V="1">
            <a:off x="4240012" y="2545081"/>
            <a:ext cx="903488" cy="57149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943100"/>
            <a:ext cx="6947999" cy="67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18 Rectángulo"/>
          <p:cNvSpPr/>
          <p:nvPr/>
        </p:nvSpPr>
        <p:spPr>
          <a:xfrm>
            <a:off x="2321429" y="2785110"/>
            <a:ext cx="1172124" cy="339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724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6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V="1">
            <a:off x="3931920" y="2865122"/>
            <a:ext cx="1211579" cy="32003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617779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V="1">
            <a:off x="3718560" y="2545082"/>
            <a:ext cx="1424940" cy="64007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8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9" y="1975586"/>
            <a:ext cx="6953253" cy="1360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0" name="19 Conector recto de flecha"/>
          <p:cNvCxnSpPr/>
          <p:nvPr/>
        </p:nvCxnSpPr>
        <p:spPr>
          <a:xfrm flipV="1">
            <a:off x="4175760" y="3185160"/>
            <a:ext cx="967739" cy="533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 flipV="1">
            <a:off x="4240013" y="2118360"/>
            <a:ext cx="903486" cy="12458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27 Rectángulo"/>
          <p:cNvSpPr/>
          <p:nvPr/>
        </p:nvSpPr>
        <p:spPr>
          <a:xfrm>
            <a:off x="2305101" y="3090159"/>
            <a:ext cx="1172124" cy="5511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073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V="1">
            <a:off x="3861341" y="2689860"/>
            <a:ext cx="1282158" cy="152400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617779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V="1">
            <a:off x="3611880" y="2110740"/>
            <a:ext cx="1531619" cy="2103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 de flecha"/>
          <p:cNvCxnSpPr/>
          <p:nvPr/>
        </p:nvCxnSpPr>
        <p:spPr>
          <a:xfrm flipV="1">
            <a:off x="4122420" y="3078480"/>
            <a:ext cx="1021079" cy="11353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753" y="1945898"/>
            <a:ext cx="6948000" cy="1307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Rectángulo"/>
          <p:cNvSpPr/>
          <p:nvPr/>
        </p:nvSpPr>
        <p:spPr>
          <a:xfrm>
            <a:off x="2314629" y="3535135"/>
            <a:ext cx="1172124" cy="4980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251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2" y="1510395"/>
            <a:ext cx="5914215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Herramienta </a:t>
            </a:r>
            <a:r>
              <a:rPr lang="es-AR" sz="1600" b="1" dirty="0"/>
              <a:t>Didáctica: Simulador de Batalla Aérea para </a:t>
            </a:r>
            <a:r>
              <a:rPr lang="es-AR" sz="1600" b="1" dirty="0" smtClean="0"/>
              <a:t>IA</a:t>
            </a:r>
          </a:p>
          <a:p>
            <a:endParaRPr lang="es-AR" sz="500" b="1" dirty="0"/>
          </a:p>
          <a:p>
            <a:r>
              <a:rPr lang="es-AR" sz="1200" dirty="0"/>
              <a:t>Esta herramienta es un </a:t>
            </a:r>
            <a:r>
              <a:rPr lang="es-AR" sz="1200" b="1" dirty="0"/>
              <a:t>entorno de simulación</a:t>
            </a:r>
            <a:r>
              <a:rPr lang="es-AR" sz="1200" dirty="0"/>
              <a:t> diseñado para </a:t>
            </a:r>
            <a:r>
              <a:rPr lang="es-AR" sz="1200" b="1" dirty="0"/>
              <a:t>entrenar y experimentar con inteligencia artificial</a:t>
            </a:r>
            <a:r>
              <a:rPr lang="es-AR" sz="1200" dirty="0"/>
              <a:t> en un contexto lúdico y didáctico. El escenario consiste en una </a:t>
            </a:r>
            <a:r>
              <a:rPr lang="es-AR" sz="1200" b="1" dirty="0"/>
              <a:t>batalla entre dos aviones</a:t>
            </a:r>
            <a:r>
              <a:rPr lang="es-AR" sz="1200" dirty="0"/>
              <a:t>, controlados por jugadores o agentes </a:t>
            </a:r>
            <a:r>
              <a:rPr lang="es-AR" sz="1200" dirty="0" smtClean="0"/>
              <a:t>IA programados</a:t>
            </a:r>
            <a:r>
              <a:rPr lang="es-AR" sz="1200" dirty="0"/>
              <a:t>, que deben tomar decisiones estratégicas en tiempo real</a:t>
            </a:r>
            <a:r>
              <a:rPr lang="es-AR" sz="1200" dirty="0" smtClean="0"/>
              <a:t>.</a:t>
            </a:r>
          </a:p>
          <a:p>
            <a:endParaRPr lang="es-AR" sz="700" dirty="0"/>
          </a:p>
          <a:p>
            <a:r>
              <a:rPr lang="es-AR" sz="1200" dirty="0"/>
              <a:t>El objetivo principal es permitir a estudiantes y desarrolladores</a:t>
            </a:r>
            <a:r>
              <a:rPr lang="es-AR" sz="1200" dirty="0" smtClean="0"/>
              <a:t>:</a:t>
            </a:r>
          </a:p>
          <a:p>
            <a:endParaRPr lang="es-AR" sz="1200" dirty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Comprender </a:t>
            </a:r>
            <a:r>
              <a:rPr lang="es-AR" sz="1200" dirty="0"/>
              <a:t>cómo funciona el entrenamiento de redes neuronales con </a:t>
            </a:r>
            <a:r>
              <a:rPr lang="es-AR" sz="1200" b="1" dirty="0" err="1" smtClean="0"/>
              <a:t>TensorFlow</a:t>
            </a:r>
            <a:r>
              <a:rPr lang="es-A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Observar </a:t>
            </a:r>
            <a:r>
              <a:rPr lang="es-AR" sz="1200" dirty="0"/>
              <a:t>cómo una IA puede aprender a </a:t>
            </a:r>
            <a:r>
              <a:rPr lang="es-AR" sz="1200" b="1" dirty="0"/>
              <a:t>tomar decisiones, esquivar ataques, y atacar con precisión</a:t>
            </a:r>
            <a:r>
              <a:rPr lang="es-AR" sz="1200" dirty="0" smtClean="0"/>
              <a:t>.</a:t>
            </a:r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Experimentar </a:t>
            </a:r>
            <a:r>
              <a:rPr lang="es-AR" sz="1200" dirty="0"/>
              <a:t>con </a:t>
            </a:r>
            <a:r>
              <a:rPr lang="es-AR" sz="1200" b="1" dirty="0"/>
              <a:t>diferentes arquitecturas, funciones de activación, estrategias de entrenamiento y </a:t>
            </a:r>
            <a:r>
              <a:rPr lang="es-AR" sz="1200" b="1" dirty="0" err="1"/>
              <a:t>reward</a:t>
            </a:r>
            <a:r>
              <a:rPr lang="es-AR" sz="1200" b="1" dirty="0"/>
              <a:t> </a:t>
            </a:r>
            <a:r>
              <a:rPr lang="es-AR" sz="1200" b="1" dirty="0" err="1" smtClean="0"/>
              <a:t>systems</a:t>
            </a:r>
            <a:r>
              <a:rPr lang="es-A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La </a:t>
            </a:r>
            <a:r>
              <a:rPr lang="es-AR" sz="1200" dirty="0"/>
              <a:t>herramienta puede ser utilizada tanto con </a:t>
            </a:r>
            <a:r>
              <a:rPr lang="es-AR" sz="1200" b="1" dirty="0"/>
              <a:t>jugadores humanos</a:t>
            </a:r>
            <a:r>
              <a:rPr lang="es-AR" sz="1200" dirty="0"/>
              <a:t> como con </a:t>
            </a:r>
            <a:r>
              <a:rPr lang="es-AR" sz="1200" b="1" dirty="0"/>
              <a:t>agentes </a:t>
            </a:r>
            <a:r>
              <a:rPr lang="es-AR" sz="1200" b="1" dirty="0" smtClean="0"/>
              <a:t>IA automáticos</a:t>
            </a:r>
            <a:r>
              <a:rPr lang="es-AR" sz="1200" dirty="0" smtClean="0"/>
              <a:t> </a:t>
            </a:r>
            <a:r>
              <a:rPr lang="es-AR" sz="1200" dirty="0"/>
              <a:t>controlados por modelos de aprendizaje supervisado, por refuerzo </a:t>
            </a:r>
            <a:r>
              <a:rPr lang="es-AR" sz="1200" dirty="0" smtClean="0"/>
              <a:t>o genéticos.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 </a:t>
            </a:r>
            <a:r>
              <a:rPr lang="es-AR" sz="1200" dirty="0"/>
              <a:t>Esto permite explorar todo el ciclo de desarrollo de una IA: desde la </a:t>
            </a:r>
            <a:r>
              <a:rPr lang="es-AR" sz="1200" b="1" dirty="0"/>
              <a:t>recolección de datos</a:t>
            </a:r>
            <a:r>
              <a:rPr lang="es-AR" sz="1200" dirty="0"/>
              <a:t>, el </a:t>
            </a:r>
            <a:r>
              <a:rPr lang="es-AR" sz="1200" b="1" dirty="0" smtClean="0"/>
              <a:t>pre-procesamiento</a:t>
            </a:r>
            <a:r>
              <a:rPr lang="es-AR" sz="1200" dirty="0"/>
              <a:t>, el </a:t>
            </a:r>
            <a:r>
              <a:rPr lang="es-AR" sz="1200" b="1" dirty="0"/>
              <a:t>entrenamiento</a:t>
            </a:r>
            <a:r>
              <a:rPr lang="es-AR" sz="1200" dirty="0"/>
              <a:t> y la </a:t>
            </a:r>
            <a:r>
              <a:rPr lang="es-AR" sz="1200" b="1" dirty="0"/>
              <a:t>evaluación</a:t>
            </a:r>
            <a:r>
              <a:rPr lang="es-AR" sz="1200" dirty="0"/>
              <a:t> del rendimiento</a:t>
            </a:r>
            <a:r>
              <a:rPr lang="es-AR" sz="1200" dirty="0" smtClean="0"/>
              <a:t>.</a:t>
            </a:r>
          </a:p>
          <a:p>
            <a:endParaRPr lang="es-AR" sz="1200" dirty="0"/>
          </a:p>
          <a:p>
            <a:r>
              <a:rPr lang="es-AR" sz="1200" b="1" dirty="0"/>
              <a:t>Características principales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Motor </a:t>
            </a:r>
            <a:r>
              <a:rPr lang="es-AR" sz="1200" dirty="0"/>
              <a:t>de simulación propio simplificado y </a:t>
            </a:r>
            <a:r>
              <a:rPr lang="es-AR" sz="1200" dirty="0" smtClean="0"/>
              <a:t>visual.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Registro </a:t>
            </a:r>
            <a:r>
              <a:rPr lang="es-AR" sz="1200" dirty="0"/>
              <a:t>de movimientos y decisiones para usar como </a:t>
            </a:r>
            <a:r>
              <a:rPr lang="es-AR" sz="1200" dirty="0" err="1" smtClean="0"/>
              <a:t>dataset</a:t>
            </a:r>
            <a:r>
              <a:rPr lang="es-AR" sz="12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Interfaz </a:t>
            </a:r>
            <a:r>
              <a:rPr lang="es-AR" sz="1200" dirty="0"/>
              <a:t>con </a:t>
            </a:r>
            <a:r>
              <a:rPr lang="es-AR" sz="1200" dirty="0" err="1"/>
              <a:t>TensorFlow</a:t>
            </a:r>
            <a:r>
              <a:rPr lang="es-AR" sz="1200" dirty="0"/>
              <a:t> para conectar redes neuronales </a:t>
            </a:r>
            <a:r>
              <a:rPr lang="es-AR" sz="1200" dirty="0" smtClean="0"/>
              <a:t>entrenadas.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Modo </a:t>
            </a:r>
            <a:r>
              <a:rPr lang="es-AR" sz="1200" dirty="0"/>
              <a:t>de entrenamiento y modo de combate contra IA o humanos.</a:t>
            </a:r>
          </a:p>
          <a:p>
            <a:endParaRPr lang="es-AR" sz="1600" b="1" dirty="0" smtClean="0"/>
          </a:p>
          <a:p>
            <a:endParaRPr lang="es-AR" sz="16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16" y="1575564"/>
            <a:ext cx="587568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4804" b="46195"/>
          <a:stretch/>
        </p:blipFill>
        <p:spPr bwMode="auto">
          <a:xfrm>
            <a:off x="10435165" y="1575564"/>
            <a:ext cx="1137522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40" y="1578568"/>
            <a:ext cx="838256" cy="47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337" y="2096434"/>
            <a:ext cx="6096794" cy="34067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5" y="1575564"/>
            <a:ext cx="553912" cy="473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33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53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V="1">
            <a:off x="4240013" y="2689862"/>
            <a:ext cx="802060" cy="175979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73" y="1617779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 flipV="1">
            <a:off x="3611880" y="2110740"/>
            <a:ext cx="1430193" cy="22631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3611880" y="2362200"/>
            <a:ext cx="1430193" cy="201168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4240013" y="3007750"/>
            <a:ext cx="802060" cy="144191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073" y="1960346"/>
            <a:ext cx="6948000" cy="104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28 Rectángulo"/>
          <p:cNvSpPr/>
          <p:nvPr/>
        </p:nvSpPr>
        <p:spPr>
          <a:xfrm>
            <a:off x="2305101" y="3812115"/>
            <a:ext cx="1172124" cy="7272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868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53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>
            <a:off x="4240013" y="5208814"/>
            <a:ext cx="923980" cy="12046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93" y="4382256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>
            <a:off x="4240013" y="5396593"/>
            <a:ext cx="923980" cy="1796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>
            <a:off x="4240013" y="5329280"/>
            <a:ext cx="923980" cy="157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>
            <a:off x="4240013" y="4906736"/>
            <a:ext cx="923980" cy="1143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61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93" y="4723735"/>
            <a:ext cx="6948000" cy="10474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24 Conector recto de flecha"/>
          <p:cNvCxnSpPr/>
          <p:nvPr/>
        </p:nvCxnSpPr>
        <p:spPr>
          <a:xfrm>
            <a:off x="4240013" y="5508183"/>
            <a:ext cx="923980" cy="19865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32 Rectángulo"/>
          <p:cNvSpPr/>
          <p:nvPr/>
        </p:nvSpPr>
        <p:spPr>
          <a:xfrm>
            <a:off x="2305101" y="4382256"/>
            <a:ext cx="1172124" cy="7530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834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53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V="1">
            <a:off x="4240013" y="5388429"/>
            <a:ext cx="923980" cy="361436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93" y="4382256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" name="17 Conector recto de flecha"/>
          <p:cNvCxnSpPr/>
          <p:nvPr/>
        </p:nvCxnSpPr>
        <p:spPr>
          <a:xfrm>
            <a:off x="4240013" y="6057900"/>
            <a:ext cx="92398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 de flecha"/>
          <p:cNvCxnSpPr/>
          <p:nvPr/>
        </p:nvCxnSpPr>
        <p:spPr>
          <a:xfrm flipV="1">
            <a:off x="4240013" y="5637773"/>
            <a:ext cx="923980" cy="22418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4240013" y="5021036"/>
            <a:ext cx="923980" cy="616737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240013" y="6188529"/>
            <a:ext cx="923980" cy="23676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385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993" y="4723734"/>
            <a:ext cx="6948000" cy="182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Rectángulo"/>
          <p:cNvSpPr/>
          <p:nvPr/>
        </p:nvSpPr>
        <p:spPr>
          <a:xfrm>
            <a:off x="2310546" y="5021035"/>
            <a:ext cx="1172124" cy="728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25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53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2166"/>
          <a:stretch/>
        </p:blipFill>
        <p:spPr bwMode="auto">
          <a:xfrm>
            <a:off x="3482670" y="1510394"/>
            <a:ext cx="757343" cy="52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2" name="11 Conector recto de flecha"/>
          <p:cNvCxnSpPr/>
          <p:nvPr/>
        </p:nvCxnSpPr>
        <p:spPr>
          <a:xfrm flipV="1">
            <a:off x="4240013" y="4996543"/>
            <a:ext cx="923980" cy="14287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085" y="3354734"/>
            <a:ext cx="6948000" cy="357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2" y="1510394"/>
            <a:ext cx="2264228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INPUTS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Las INPUTS de la red neuronal son las señales que verá la IA y servirán para tomar la decisión que hacer.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121" y="1559749"/>
            <a:ext cx="1138104" cy="518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13 Conector recto de flecha"/>
          <p:cNvCxnSpPr/>
          <p:nvPr/>
        </p:nvCxnSpPr>
        <p:spPr>
          <a:xfrm flipV="1">
            <a:off x="4240013" y="5796643"/>
            <a:ext cx="923980" cy="75111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18 Conector recto de flecha"/>
          <p:cNvCxnSpPr/>
          <p:nvPr/>
        </p:nvCxnSpPr>
        <p:spPr>
          <a:xfrm flipV="1">
            <a:off x="4240013" y="4229100"/>
            <a:ext cx="923980" cy="20778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/>
          <p:nvPr/>
        </p:nvCxnSpPr>
        <p:spPr>
          <a:xfrm>
            <a:off x="4240013" y="6662057"/>
            <a:ext cx="982072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085" y="3690724"/>
            <a:ext cx="6948000" cy="3135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25 Rectángulo"/>
          <p:cNvSpPr/>
          <p:nvPr/>
        </p:nvSpPr>
        <p:spPr>
          <a:xfrm>
            <a:off x="2322111" y="5691324"/>
            <a:ext cx="1172124" cy="10750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656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653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22 CuadroTexto"/>
          <p:cNvSpPr txBox="1"/>
          <p:nvPr/>
        </p:nvSpPr>
        <p:spPr>
          <a:xfrm>
            <a:off x="155121" y="1510394"/>
            <a:ext cx="11977007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OUTPUTS (DESCRIPCION):</a:t>
            </a:r>
          </a:p>
          <a:p>
            <a:endParaRPr lang="es-AR" sz="100" b="1" dirty="0"/>
          </a:p>
          <a:p>
            <a:r>
              <a:rPr lang="es-AR" sz="1200" dirty="0" smtClean="0"/>
              <a:t>Los OUTPUTS son las señales de comando que envía la IA.</a:t>
            </a:r>
          </a:p>
          <a:p>
            <a:endParaRPr lang="es-AR" sz="1200" dirty="0" smtClean="0"/>
          </a:p>
          <a:p>
            <a:r>
              <a:rPr lang="es-AR" sz="1200" dirty="0" smtClean="0"/>
              <a:t>Aquí se detalla una breve descripción de cada una de ellas: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18433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49" y="3088821"/>
            <a:ext cx="888682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612" y="3417433"/>
            <a:ext cx="1085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15 CuadroTexto"/>
          <p:cNvSpPr txBox="1"/>
          <p:nvPr/>
        </p:nvSpPr>
        <p:spPr>
          <a:xfrm>
            <a:off x="368080" y="3826620"/>
            <a:ext cx="72295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LEFT</a:t>
            </a:r>
            <a:endParaRPr lang="es-AR" sz="12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2206082" y="3826620"/>
            <a:ext cx="643254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RIGHT</a:t>
            </a:r>
            <a:endParaRPr lang="es-AR" sz="1200" b="1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207810" y="4263335"/>
            <a:ext cx="64152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CHAFF</a:t>
            </a:r>
            <a:endParaRPr lang="es-AR" sz="1200" b="1" dirty="0"/>
          </a:p>
        </p:txBody>
      </p:sp>
      <p:sp>
        <p:nvSpPr>
          <p:cNvPr id="20" name="19 CuadroTexto"/>
          <p:cNvSpPr txBox="1"/>
          <p:nvPr/>
        </p:nvSpPr>
        <p:spPr>
          <a:xfrm>
            <a:off x="368081" y="4263334"/>
            <a:ext cx="72475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FLARE</a:t>
            </a:r>
            <a:endParaRPr lang="es-AR" sz="1200" b="1" dirty="0"/>
          </a:p>
        </p:txBody>
      </p:sp>
      <p:sp>
        <p:nvSpPr>
          <p:cNvPr id="21" name="20 CuadroTexto"/>
          <p:cNvSpPr txBox="1"/>
          <p:nvPr/>
        </p:nvSpPr>
        <p:spPr>
          <a:xfrm>
            <a:off x="1289044" y="4512808"/>
            <a:ext cx="72167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BRAKE</a:t>
            </a:r>
            <a:endParaRPr lang="es-AR" sz="1200" b="1" dirty="0"/>
          </a:p>
        </p:txBody>
      </p:sp>
      <p:sp>
        <p:nvSpPr>
          <p:cNvPr id="22" name="21 CuadroTexto"/>
          <p:cNvSpPr txBox="1"/>
          <p:nvPr/>
        </p:nvSpPr>
        <p:spPr>
          <a:xfrm>
            <a:off x="1289044" y="3115871"/>
            <a:ext cx="72167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BURNER</a:t>
            </a:r>
            <a:endParaRPr lang="es-AR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368080" y="3357318"/>
            <a:ext cx="73770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CANONS</a:t>
            </a:r>
            <a:endParaRPr lang="es-AR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2211821" y="3357317"/>
            <a:ext cx="63751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200" b="1" dirty="0" smtClean="0"/>
              <a:t>FOX</a:t>
            </a:r>
            <a:endParaRPr lang="es-AR" sz="1200" b="1" dirty="0"/>
          </a:p>
        </p:txBody>
      </p:sp>
    </p:spTree>
    <p:extLst>
      <p:ext uri="{BB962C8B-B14F-4D97-AF65-F5344CB8AC3E}">
        <p14:creationId xmlns:p14="http://schemas.microsoft.com/office/powerpoint/2010/main" val="176455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956" y="0"/>
            <a:ext cx="6254044" cy="4143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3437467" y="4083881"/>
            <a:ext cx="2906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5B9BD5">
                    <a:lumMod val="50000"/>
                  </a:srgbClr>
                </a:solidFill>
                <a:latin typeface="Eras Bold ITC" pitchFamily="34" charset="0"/>
              </a:rPr>
              <a:t>Muchas Gracias!</a:t>
            </a:r>
            <a:endParaRPr lang="en-US" sz="2400" dirty="0">
              <a:solidFill>
                <a:srgbClr val="5B9BD5">
                  <a:lumMod val="50000"/>
                </a:srgbClr>
              </a:solidFill>
              <a:latin typeface="Eras Bold ITC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8943619" y="5961332"/>
            <a:ext cx="35079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dirty="0" err="1" smtClean="0">
                <a:solidFill>
                  <a:srgbClr val="5B9BD5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Rep.Argentina</a:t>
            </a:r>
            <a:r>
              <a:rPr lang="es-AR" sz="1400" dirty="0" smtClean="0">
                <a:solidFill>
                  <a:srgbClr val="5B9BD5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786, </a:t>
            </a:r>
            <a:r>
              <a:rPr lang="es-AR" sz="1400" dirty="0" err="1" smtClean="0">
                <a:solidFill>
                  <a:srgbClr val="5B9BD5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Sunchales,Sta</a:t>
            </a:r>
            <a:r>
              <a:rPr lang="es-AR" sz="1400" dirty="0" smtClean="0">
                <a:solidFill>
                  <a:srgbClr val="5B9BD5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 fe.</a:t>
            </a:r>
          </a:p>
          <a:p>
            <a:r>
              <a:rPr lang="es-AR" sz="1400" dirty="0" smtClean="0">
                <a:solidFill>
                  <a:srgbClr val="5B9BD5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GabrielNMosso@GMail.com</a:t>
            </a:r>
          </a:p>
          <a:p>
            <a:r>
              <a:rPr lang="es-AR" sz="1400" dirty="0" smtClean="0">
                <a:solidFill>
                  <a:srgbClr val="5B9BD5">
                    <a:lumMod val="50000"/>
                  </a:srgbClr>
                </a:solidFill>
                <a:latin typeface="Arial" pitchFamily="34" charset="0"/>
                <a:cs typeface="Arial" pitchFamily="34" charset="0"/>
              </a:rPr>
              <a:t>Tel: +54 351 3733383</a:t>
            </a:r>
          </a:p>
          <a:p>
            <a:r>
              <a:rPr lang="es-AR" sz="2800" dirty="0" smtClean="0">
                <a:solidFill>
                  <a:srgbClr val="5B9BD5">
                    <a:lumMod val="50000"/>
                  </a:srgbClr>
                </a:solidFill>
                <a:latin typeface="Eras Bold ITC" pitchFamily="34" charset="0"/>
              </a:rPr>
              <a:t/>
            </a:r>
            <a:br>
              <a:rPr lang="es-AR" sz="2800" dirty="0" smtClean="0">
                <a:solidFill>
                  <a:srgbClr val="5B9BD5">
                    <a:lumMod val="50000"/>
                  </a:srgbClr>
                </a:solidFill>
                <a:latin typeface="Eras Bold ITC" pitchFamily="34" charset="0"/>
              </a:rPr>
            </a:br>
            <a:endParaRPr lang="en-US" sz="2800" dirty="0">
              <a:solidFill>
                <a:srgbClr val="5B9BD5">
                  <a:lumMod val="50000"/>
                </a:srgbClr>
              </a:solidFill>
              <a:latin typeface="Eras Bold IT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6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1" y="1510395"/>
            <a:ext cx="348125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PANEL INICIO:</a:t>
            </a:r>
          </a:p>
          <a:p>
            <a:endParaRPr lang="es-AR" sz="1200" b="1" dirty="0"/>
          </a:p>
          <a:p>
            <a:r>
              <a:rPr lang="es-AR" sz="1200" dirty="0" smtClean="0"/>
              <a:t>El Panel de inicio permite configurar los diferentes parámetros de la batalla así como ver información y estadísticas de los jugadores.</a:t>
            </a:r>
            <a:endParaRPr lang="es-AR" sz="1200" dirty="0"/>
          </a:p>
          <a:p>
            <a:endParaRPr lang="es-AR" sz="1200" dirty="0" smtClean="0"/>
          </a:p>
          <a:p>
            <a:r>
              <a:rPr lang="es-AR" sz="1200" dirty="0" smtClean="0"/>
              <a:t>Los principales parámetros a configurar son:</a:t>
            </a:r>
          </a:p>
          <a:p>
            <a:endParaRPr lang="es-AR" sz="1200" dirty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Selección del los jugadores.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Selección de el método de entrada para cada jugador: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TECLADO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AI BRAIN FILE 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ETHERNET</a:t>
            </a:r>
          </a:p>
          <a:p>
            <a:pPr marL="628650" lvl="1" indent="-171450">
              <a:buFont typeface="Arial" charset="0"/>
              <a:buChar char="•"/>
            </a:pPr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VELOCIDAD DE LA BATALLA</a:t>
            </a:r>
          </a:p>
          <a:p>
            <a:endParaRPr lang="es-A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16" y="1575564"/>
            <a:ext cx="587568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4804" b="46195"/>
          <a:stretch/>
        </p:blipFill>
        <p:spPr bwMode="auto">
          <a:xfrm>
            <a:off x="10435165" y="1575564"/>
            <a:ext cx="1137522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40" y="1578568"/>
            <a:ext cx="838256" cy="47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5" y="1575564"/>
            <a:ext cx="553912" cy="473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6377" y="2332923"/>
            <a:ext cx="7083858" cy="3961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424613" y="3009900"/>
            <a:ext cx="1344455" cy="22621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 de flecha"/>
          <p:cNvCxnSpPr>
            <a:stCxn id="11" idx="0"/>
          </p:cNvCxnSpPr>
          <p:nvPr/>
        </p:nvCxnSpPr>
        <p:spPr>
          <a:xfrm flipH="1" flipV="1">
            <a:off x="7059457" y="2056698"/>
            <a:ext cx="37384" cy="9532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5756532" y="1741032"/>
            <a:ext cx="2310633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dirty="0" smtClean="0"/>
              <a:t>ESTADISTICAS DE LOS JUGADORES</a:t>
            </a:r>
            <a:endParaRPr lang="es-AR" sz="1200" dirty="0"/>
          </a:p>
        </p:txBody>
      </p:sp>
      <p:sp>
        <p:nvSpPr>
          <p:cNvPr id="21" name="20 Rectángulo"/>
          <p:cNvSpPr/>
          <p:nvPr/>
        </p:nvSpPr>
        <p:spPr>
          <a:xfrm flipH="1">
            <a:off x="7818119" y="3540461"/>
            <a:ext cx="909638" cy="6453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2" name="21 Conector recto de flecha"/>
          <p:cNvCxnSpPr>
            <a:stCxn id="23" idx="1"/>
            <a:endCxn id="21" idx="1"/>
          </p:cNvCxnSpPr>
          <p:nvPr/>
        </p:nvCxnSpPr>
        <p:spPr>
          <a:xfrm flipH="1">
            <a:off x="8727757" y="2652110"/>
            <a:ext cx="2138363" cy="121101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22 CuadroTexto"/>
          <p:cNvSpPr txBox="1"/>
          <p:nvPr/>
        </p:nvSpPr>
        <p:spPr>
          <a:xfrm>
            <a:off x="10866120" y="2363569"/>
            <a:ext cx="1284934" cy="577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050" dirty="0" smtClean="0"/>
              <a:t>NOMBRE</a:t>
            </a:r>
            <a:br>
              <a:rPr lang="es-AR" sz="1050" dirty="0" smtClean="0"/>
            </a:br>
            <a:r>
              <a:rPr lang="es-AR" sz="1050" dirty="0" smtClean="0"/>
              <a:t>DESIGNACION</a:t>
            </a:r>
            <a:br>
              <a:rPr lang="es-AR" sz="1050" dirty="0" smtClean="0"/>
            </a:br>
            <a:r>
              <a:rPr lang="es-AR" sz="1050" dirty="0" smtClean="0"/>
              <a:t>GRUPO </a:t>
            </a:r>
            <a:endParaRPr lang="es-AR" sz="1050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0866120" y="3026473"/>
            <a:ext cx="1284934" cy="57708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1050" dirty="0" smtClean="0"/>
              <a:t>SELECCION DEL JUGADOR A UTILIZAR</a:t>
            </a:r>
            <a:endParaRPr lang="es-AR" sz="1050" dirty="0"/>
          </a:p>
        </p:txBody>
      </p:sp>
      <p:sp>
        <p:nvSpPr>
          <p:cNvPr id="28" name="27 Rectángulo"/>
          <p:cNvSpPr/>
          <p:nvPr/>
        </p:nvSpPr>
        <p:spPr>
          <a:xfrm flipH="1">
            <a:off x="7818119" y="5272088"/>
            <a:ext cx="909638" cy="153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9" name="28 Conector recto de flecha"/>
          <p:cNvCxnSpPr>
            <a:stCxn id="27" idx="1"/>
            <a:endCxn id="28" idx="1"/>
          </p:cNvCxnSpPr>
          <p:nvPr/>
        </p:nvCxnSpPr>
        <p:spPr>
          <a:xfrm flipH="1">
            <a:off x="8727757" y="3315014"/>
            <a:ext cx="2138363" cy="20339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35 CuadroTexto"/>
          <p:cNvSpPr txBox="1"/>
          <p:nvPr/>
        </p:nvSpPr>
        <p:spPr>
          <a:xfrm>
            <a:off x="10866120" y="3698474"/>
            <a:ext cx="1284934" cy="8771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900" dirty="0" smtClean="0"/>
              <a:t>METODO DE ENTRADA:</a:t>
            </a:r>
            <a:r>
              <a:rPr lang="es-AR" sz="1050" dirty="0" smtClean="0"/>
              <a:t/>
            </a:r>
            <a:br>
              <a:rPr lang="es-AR" sz="1050" dirty="0" smtClean="0"/>
            </a:br>
            <a:endParaRPr lang="es-AR" sz="1050" dirty="0" smtClean="0"/>
          </a:p>
          <a:p>
            <a:r>
              <a:rPr lang="es-AR" sz="1050" dirty="0" smtClean="0"/>
              <a:t>* TECLADO</a:t>
            </a:r>
            <a:br>
              <a:rPr lang="es-AR" sz="1050" dirty="0" smtClean="0"/>
            </a:br>
            <a:r>
              <a:rPr lang="es-AR" sz="1050" dirty="0" smtClean="0"/>
              <a:t>* IA </a:t>
            </a:r>
            <a:br>
              <a:rPr lang="es-AR" sz="1050" dirty="0" smtClean="0"/>
            </a:br>
            <a:r>
              <a:rPr lang="es-AR" sz="1050" dirty="0" smtClean="0"/>
              <a:t>* ETHERNET</a:t>
            </a:r>
            <a:endParaRPr lang="es-AR" sz="1050" dirty="0"/>
          </a:p>
        </p:txBody>
      </p:sp>
      <p:cxnSp>
        <p:nvCxnSpPr>
          <p:cNvPr id="37" name="36 Conector recto de flecha"/>
          <p:cNvCxnSpPr>
            <a:stCxn id="36" idx="1"/>
          </p:cNvCxnSpPr>
          <p:nvPr/>
        </p:nvCxnSpPr>
        <p:spPr>
          <a:xfrm flipH="1">
            <a:off x="8727757" y="4137056"/>
            <a:ext cx="2138363" cy="157016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37 Rectángulo"/>
          <p:cNvSpPr/>
          <p:nvPr/>
        </p:nvSpPr>
        <p:spPr>
          <a:xfrm flipH="1">
            <a:off x="7818119" y="5501328"/>
            <a:ext cx="909638" cy="4117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46 Rectángulo"/>
          <p:cNvSpPr/>
          <p:nvPr/>
        </p:nvSpPr>
        <p:spPr>
          <a:xfrm flipH="1">
            <a:off x="6424610" y="5445125"/>
            <a:ext cx="1344455" cy="151606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47 Rectángulo"/>
          <p:cNvSpPr/>
          <p:nvPr/>
        </p:nvSpPr>
        <p:spPr>
          <a:xfrm flipH="1">
            <a:off x="6424611" y="5654368"/>
            <a:ext cx="1344455" cy="465445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48 CuadroTexto"/>
          <p:cNvSpPr txBox="1"/>
          <p:nvPr/>
        </p:nvSpPr>
        <p:spPr>
          <a:xfrm>
            <a:off x="5471160" y="6394424"/>
            <a:ext cx="1303020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/>
              <a:t>HERRAMIENTAS IA</a:t>
            </a:r>
          </a:p>
        </p:txBody>
      </p:sp>
      <p:sp>
        <p:nvSpPr>
          <p:cNvPr id="50" name="49 CuadroTexto"/>
          <p:cNvSpPr txBox="1"/>
          <p:nvPr/>
        </p:nvSpPr>
        <p:spPr>
          <a:xfrm>
            <a:off x="7630471" y="6394424"/>
            <a:ext cx="1614097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/>
              <a:t>INICIO DE LA BATALLA</a:t>
            </a:r>
            <a:endParaRPr lang="es-AR" sz="1050" dirty="0"/>
          </a:p>
        </p:txBody>
      </p:sp>
      <p:cxnSp>
        <p:nvCxnSpPr>
          <p:cNvPr id="51" name="50 Conector recto de flecha"/>
          <p:cNvCxnSpPr>
            <a:stCxn id="49" idx="0"/>
            <a:endCxn id="47" idx="3"/>
          </p:cNvCxnSpPr>
          <p:nvPr/>
        </p:nvCxnSpPr>
        <p:spPr>
          <a:xfrm flipV="1">
            <a:off x="6122670" y="5520928"/>
            <a:ext cx="301940" cy="873496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53 Conector recto de flecha"/>
          <p:cNvCxnSpPr>
            <a:stCxn id="50" idx="1"/>
            <a:endCxn id="48" idx="2"/>
          </p:cNvCxnSpPr>
          <p:nvPr/>
        </p:nvCxnSpPr>
        <p:spPr>
          <a:xfrm flipH="1" flipV="1">
            <a:off x="7096838" y="6119813"/>
            <a:ext cx="533633" cy="401569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57 Rectángulo"/>
          <p:cNvSpPr/>
          <p:nvPr/>
        </p:nvSpPr>
        <p:spPr>
          <a:xfrm flipH="1">
            <a:off x="6424612" y="5307834"/>
            <a:ext cx="1344455" cy="137291"/>
          </a:xfrm>
          <a:prstGeom prst="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60 CuadroTexto"/>
          <p:cNvSpPr txBox="1"/>
          <p:nvPr/>
        </p:nvSpPr>
        <p:spPr>
          <a:xfrm>
            <a:off x="3636377" y="6394424"/>
            <a:ext cx="1707295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/>
              <a:t>VELOCIDAD DE LA BATALLA</a:t>
            </a:r>
            <a:endParaRPr lang="es-AR" sz="1050" dirty="0"/>
          </a:p>
        </p:txBody>
      </p:sp>
      <p:cxnSp>
        <p:nvCxnSpPr>
          <p:cNvPr id="64" name="63 Conector recto de flecha"/>
          <p:cNvCxnSpPr>
            <a:stCxn id="61" idx="0"/>
            <a:endCxn id="58" idx="3"/>
          </p:cNvCxnSpPr>
          <p:nvPr/>
        </p:nvCxnSpPr>
        <p:spPr>
          <a:xfrm flipV="1">
            <a:off x="4490025" y="5376480"/>
            <a:ext cx="1934587" cy="1017944"/>
          </a:xfrm>
          <a:prstGeom prst="straightConnector1">
            <a:avLst/>
          </a:prstGeom>
          <a:ln w="28575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384" y="2327076"/>
            <a:ext cx="5535685" cy="3575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0" y="1510395"/>
            <a:ext cx="6520953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PANEL TOOLS:</a:t>
            </a:r>
            <a:endParaRPr lang="es-AR" sz="100" b="1" dirty="0"/>
          </a:p>
          <a:p>
            <a:r>
              <a:rPr lang="es-AR" sz="1200" dirty="0" smtClean="0"/>
              <a:t>El Panel TOOLS permite:</a:t>
            </a:r>
          </a:p>
          <a:p>
            <a:endParaRPr lang="es-AR" sz="600" dirty="0"/>
          </a:p>
          <a:p>
            <a:pPr marL="228600" indent="-228600">
              <a:buAutoNum type="arabicPeriod"/>
            </a:pPr>
            <a:r>
              <a:rPr lang="es-AR" sz="1200" dirty="0" smtClean="0"/>
              <a:t>CREAR UN NUEVO JUGADOR: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Foto del Jugador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Foto del Grupo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Avión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Nombre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dirty="0" smtClean="0"/>
              <a:t>Designación</a:t>
            </a:r>
          </a:p>
          <a:p>
            <a:pPr marL="628650" lvl="1" indent="-171450">
              <a:buFont typeface="Arial" charset="0"/>
              <a:buChar char="•"/>
            </a:pPr>
            <a:r>
              <a:rPr lang="es-AR" sz="1200" b="1" dirty="0" smtClean="0"/>
              <a:t>H5 MODEL</a:t>
            </a:r>
          </a:p>
          <a:p>
            <a:endParaRPr lang="es-AR" sz="600" b="1" dirty="0" smtClean="0"/>
          </a:p>
          <a:p>
            <a:r>
              <a:rPr lang="es-AR" sz="1100" b="1" dirty="0" smtClean="0"/>
              <a:t>H5 MODEL:</a:t>
            </a:r>
          </a:p>
          <a:p>
            <a:r>
              <a:rPr lang="es-AR" sz="1100" dirty="0"/>
              <a:t>Un archivo </a:t>
            </a:r>
            <a:r>
              <a:rPr lang="es-AR" sz="1100" b="1" dirty="0"/>
              <a:t>.h5</a:t>
            </a:r>
            <a:r>
              <a:rPr lang="es-AR" sz="1100" dirty="0"/>
              <a:t> (también llamado </a:t>
            </a:r>
            <a:r>
              <a:rPr lang="es-AR" sz="1100" b="1" dirty="0"/>
              <a:t>modelo HDF5</a:t>
            </a:r>
            <a:r>
              <a:rPr lang="es-AR" sz="1100" dirty="0"/>
              <a:t>) en el contexto de </a:t>
            </a:r>
            <a:r>
              <a:rPr lang="es-AR" sz="1100" dirty="0" err="1"/>
              <a:t>TensorFlow</a:t>
            </a:r>
            <a:r>
              <a:rPr lang="es-AR" sz="1100" dirty="0"/>
              <a:t> y </a:t>
            </a:r>
            <a:r>
              <a:rPr lang="es-AR" sz="1100" dirty="0" err="1"/>
              <a:t>Keras</a:t>
            </a:r>
            <a:r>
              <a:rPr lang="es-AR" sz="1100" dirty="0"/>
              <a:t> es un </a:t>
            </a:r>
            <a:r>
              <a:rPr lang="es-AR" sz="1100" b="1" dirty="0"/>
              <a:t>formato de almacenamiento que contiene un modelo de red neuronal entrenado</a:t>
            </a:r>
            <a:r>
              <a:rPr lang="es-AR" sz="1100" dirty="0"/>
              <a:t>. Se utiliza para </a:t>
            </a:r>
            <a:r>
              <a:rPr lang="es-AR" sz="1100" b="1" dirty="0"/>
              <a:t>guardar y reutilizar modelos completos</a:t>
            </a:r>
            <a:r>
              <a:rPr lang="es-AR" sz="1100" dirty="0"/>
              <a:t> de forma eficiente y portátil</a:t>
            </a:r>
            <a:r>
              <a:rPr lang="es-AR" sz="1100" dirty="0" smtClean="0"/>
              <a:t>.</a:t>
            </a:r>
          </a:p>
          <a:p>
            <a:endParaRPr lang="es-AR" sz="1100" dirty="0"/>
          </a:p>
          <a:p>
            <a:r>
              <a:rPr lang="es-AR" sz="1100" b="1" dirty="0" smtClean="0"/>
              <a:t> Contenido de un .h5</a:t>
            </a:r>
            <a:endParaRPr lang="es-AR" sz="1100" b="1" dirty="0"/>
          </a:p>
          <a:p>
            <a:r>
              <a:rPr lang="es-AR" sz="1100" dirty="0"/>
              <a:t>Un modelo .h5 guarda </a:t>
            </a:r>
            <a:r>
              <a:rPr lang="es-AR" sz="1100" b="1" dirty="0"/>
              <a:t>todo lo necesario</a:t>
            </a:r>
            <a:r>
              <a:rPr lang="es-AR" sz="1100" dirty="0"/>
              <a:t> para usar una red neuronal en el futuro</a:t>
            </a:r>
            <a:r>
              <a:rPr lang="es-AR" sz="1100" dirty="0" smtClean="0"/>
              <a:t>:</a:t>
            </a:r>
          </a:p>
          <a:p>
            <a:endParaRPr lang="es-AR" sz="1100" dirty="0"/>
          </a:p>
          <a:p>
            <a:pPr marL="171450" indent="-171450">
              <a:buFont typeface="Arial" charset="0"/>
              <a:buChar char="•"/>
            </a:pPr>
            <a:r>
              <a:rPr lang="es-AR" sz="1100" b="1" dirty="0" smtClean="0"/>
              <a:t>La </a:t>
            </a:r>
            <a:r>
              <a:rPr lang="es-AR" sz="1100" b="1" dirty="0"/>
              <a:t>arquitectura del </a:t>
            </a:r>
            <a:r>
              <a:rPr lang="es-AR" sz="1100" b="1" dirty="0" smtClean="0"/>
              <a:t>modelo: </a:t>
            </a:r>
            <a:r>
              <a:rPr lang="es-AR" sz="1100" dirty="0" smtClean="0"/>
              <a:t>Cómo </a:t>
            </a:r>
            <a:r>
              <a:rPr lang="es-AR" sz="1100" dirty="0"/>
              <a:t>están organizadas las capas</a:t>
            </a:r>
            <a:r>
              <a:rPr lang="es-AR" sz="1100" dirty="0" smtClean="0"/>
              <a:t>, </a:t>
            </a:r>
            <a:r>
              <a:rPr lang="es-AR" sz="1100" dirty="0"/>
              <a:t>tipo de capas</a:t>
            </a:r>
            <a:r>
              <a:rPr lang="es-AR" sz="1100" dirty="0" smtClean="0"/>
              <a:t>, </a:t>
            </a:r>
            <a:r>
              <a:rPr lang="es-AR" sz="1100" dirty="0"/>
              <a:t>funciones de activación, </a:t>
            </a:r>
            <a:r>
              <a:rPr lang="es-AR" sz="1100" dirty="0" smtClean="0"/>
              <a:t>etc.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100" b="1" dirty="0" smtClean="0"/>
              <a:t>Los </a:t>
            </a:r>
            <a:r>
              <a:rPr lang="es-AR" sz="1100" b="1" dirty="0"/>
              <a:t>pesos entrenados (</a:t>
            </a:r>
            <a:r>
              <a:rPr lang="es-AR" sz="1100" b="1" dirty="0" err="1" smtClean="0"/>
              <a:t>weights</a:t>
            </a:r>
            <a:r>
              <a:rPr lang="es-AR" sz="1100" b="1" dirty="0" smtClean="0"/>
              <a:t>)</a:t>
            </a:r>
            <a:r>
              <a:rPr lang="es-AR" sz="1100" dirty="0" smtClean="0"/>
              <a:t>: Todos </a:t>
            </a:r>
            <a:r>
              <a:rPr lang="es-AR" sz="1100" dirty="0"/>
              <a:t>los valores aprendidos durante el entrenamiento: los pesos y </a:t>
            </a:r>
            <a:r>
              <a:rPr lang="es-AR" sz="1100" dirty="0" err="1" smtClean="0"/>
              <a:t>biases</a:t>
            </a:r>
            <a:r>
              <a:rPr lang="es-AR" sz="1100" dirty="0" smtClean="0"/>
              <a:t>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100" b="1" dirty="0" smtClean="0"/>
              <a:t>La </a:t>
            </a:r>
            <a:r>
              <a:rPr lang="es-AR" sz="1100" b="1" dirty="0"/>
              <a:t>configuración de entrenamiento (opcional</a:t>
            </a:r>
            <a:r>
              <a:rPr lang="es-AR" sz="1100" b="1" dirty="0" smtClean="0"/>
              <a:t>): </a:t>
            </a:r>
            <a:r>
              <a:rPr lang="es-AR" sz="1100" dirty="0" smtClean="0"/>
              <a:t>El </a:t>
            </a:r>
            <a:r>
              <a:rPr lang="es-AR" sz="1100" dirty="0"/>
              <a:t>optimizador, la función de pérdida, las métricas </a:t>
            </a:r>
            <a:r>
              <a:rPr lang="es-AR" sz="1100" dirty="0" smtClean="0"/>
              <a:t>utilizadas.</a:t>
            </a:r>
          </a:p>
          <a:p>
            <a:pPr marL="171450" indent="-171450">
              <a:buFont typeface="Arial" charset="0"/>
              <a:buChar char="•"/>
            </a:pPr>
            <a:r>
              <a:rPr lang="es-AR" sz="1100" b="1" dirty="0" smtClean="0"/>
              <a:t>El </a:t>
            </a:r>
            <a:r>
              <a:rPr lang="es-AR" sz="1100" b="1" dirty="0"/>
              <a:t>estado del entrenamiento (</a:t>
            </a:r>
            <a:r>
              <a:rPr lang="es-AR" sz="1100" b="1" dirty="0" smtClean="0"/>
              <a:t>opcional): </a:t>
            </a:r>
            <a:r>
              <a:rPr lang="es-AR" sz="1100" dirty="0" smtClean="0"/>
              <a:t>Por </a:t>
            </a:r>
            <a:r>
              <a:rPr lang="es-AR" sz="1100" dirty="0"/>
              <a:t>ejemplo, en qué </a:t>
            </a:r>
            <a:r>
              <a:rPr lang="es-AR" sz="1100" dirty="0" err="1"/>
              <a:t>epoch</a:t>
            </a:r>
            <a:r>
              <a:rPr lang="es-AR" sz="1100" dirty="0"/>
              <a:t> se detuvo, para poder continuar.</a:t>
            </a:r>
          </a:p>
          <a:p>
            <a:endParaRPr lang="es-AR" sz="600" b="1" dirty="0" smtClean="0"/>
          </a:p>
          <a:p>
            <a:r>
              <a:rPr lang="es-AR" sz="1100" b="1" dirty="0" smtClean="0"/>
              <a:t>Ventajas del .h5</a:t>
            </a:r>
            <a:endParaRPr lang="es-AR" sz="1100" b="1" dirty="0"/>
          </a:p>
          <a:p>
            <a:r>
              <a:rPr lang="es-AR" sz="1100" b="1" dirty="0"/>
              <a:t>Portabilidad</a:t>
            </a:r>
            <a:r>
              <a:rPr lang="es-AR" sz="1100" dirty="0"/>
              <a:t>: </a:t>
            </a:r>
            <a:r>
              <a:rPr lang="es-AR" sz="1100" dirty="0" err="1"/>
              <a:t>podés</a:t>
            </a:r>
            <a:r>
              <a:rPr lang="es-AR" sz="1100" dirty="0"/>
              <a:t> entrenar un modelo en una máquina y cargarlo fácilmente en otra.</a:t>
            </a:r>
          </a:p>
          <a:p>
            <a:r>
              <a:rPr lang="es-AR" sz="1100" b="1" dirty="0"/>
              <a:t>Reutilización</a:t>
            </a:r>
            <a:r>
              <a:rPr lang="es-AR" sz="1100" dirty="0"/>
              <a:t>: permite guardar modelos complejos y cargarlos para inferencia o reentrenamiento sin reescribir el código.</a:t>
            </a:r>
          </a:p>
          <a:p>
            <a:r>
              <a:rPr lang="es-AR" sz="1100" b="1" dirty="0"/>
              <a:t>Formato estándar</a:t>
            </a:r>
            <a:r>
              <a:rPr lang="es-AR" sz="1100" dirty="0"/>
              <a:t>: .h5 proviene de </a:t>
            </a:r>
            <a:r>
              <a:rPr lang="es-AR" sz="1100" b="1" dirty="0"/>
              <a:t>HDF5</a:t>
            </a:r>
            <a:r>
              <a:rPr lang="es-AR" sz="1100" dirty="0"/>
              <a:t> (</a:t>
            </a:r>
            <a:r>
              <a:rPr lang="es-AR" sz="1100" i="1" dirty="0" err="1"/>
              <a:t>Hierarchical</a:t>
            </a:r>
            <a:r>
              <a:rPr lang="es-AR" sz="1100" i="1" dirty="0"/>
              <a:t> Data </a:t>
            </a:r>
            <a:r>
              <a:rPr lang="es-AR" sz="1100" i="1" dirty="0" err="1"/>
              <a:t>Format</a:t>
            </a:r>
            <a:r>
              <a:rPr lang="es-AR" sz="1100" dirty="0"/>
              <a:t>), un formato eficiente y estructurado ampliamente usado en ciencia y machine </a:t>
            </a:r>
            <a:r>
              <a:rPr lang="es-AR" sz="1100" dirty="0" err="1"/>
              <a:t>learning</a:t>
            </a:r>
            <a:r>
              <a:rPr lang="es-AR" sz="1100" dirty="0"/>
              <a:t>.</a:t>
            </a:r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16" y="1575564"/>
            <a:ext cx="587568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4804" b="46195"/>
          <a:stretch/>
        </p:blipFill>
        <p:spPr bwMode="auto">
          <a:xfrm>
            <a:off x="10435165" y="1575564"/>
            <a:ext cx="1137522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40" y="1578568"/>
            <a:ext cx="838256" cy="47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5" y="1575564"/>
            <a:ext cx="553912" cy="473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676073" y="2630268"/>
            <a:ext cx="1344455" cy="316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 de flecha"/>
          <p:cNvCxnSpPr>
            <a:stCxn id="61" idx="0"/>
          </p:cNvCxnSpPr>
          <p:nvPr/>
        </p:nvCxnSpPr>
        <p:spPr>
          <a:xfrm flipH="1" flipV="1">
            <a:off x="7302925" y="5798820"/>
            <a:ext cx="11532" cy="4469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47 Rectángulo"/>
          <p:cNvSpPr/>
          <p:nvPr/>
        </p:nvSpPr>
        <p:spPr>
          <a:xfrm flipH="1">
            <a:off x="8053738" y="2631222"/>
            <a:ext cx="4031581" cy="316759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49 CuadroTexto"/>
          <p:cNvSpPr txBox="1"/>
          <p:nvPr/>
        </p:nvSpPr>
        <p:spPr>
          <a:xfrm>
            <a:off x="8053739" y="6246966"/>
            <a:ext cx="4090330" cy="2539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/>
              <a:t>CREACION DE UN NUEVO JUGADOR</a:t>
            </a:r>
            <a:endParaRPr lang="es-AR" sz="1050" dirty="0"/>
          </a:p>
        </p:txBody>
      </p:sp>
      <p:cxnSp>
        <p:nvCxnSpPr>
          <p:cNvPr id="54" name="53 Conector recto de flecha"/>
          <p:cNvCxnSpPr>
            <a:stCxn id="50" idx="0"/>
            <a:endCxn id="48" idx="2"/>
          </p:cNvCxnSpPr>
          <p:nvPr/>
        </p:nvCxnSpPr>
        <p:spPr>
          <a:xfrm flipH="1" flipV="1">
            <a:off x="10069528" y="5798820"/>
            <a:ext cx="29376" cy="448146"/>
          </a:xfrm>
          <a:prstGeom prst="straightConnector1">
            <a:avLst/>
          </a:prstGeom>
          <a:ln w="2857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60 CuadroTexto"/>
          <p:cNvSpPr txBox="1"/>
          <p:nvPr/>
        </p:nvSpPr>
        <p:spPr>
          <a:xfrm>
            <a:off x="6608385" y="6245722"/>
            <a:ext cx="1412144" cy="41549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1050" dirty="0" smtClean="0"/>
              <a:t>HERRAMIENTAS IA / TENSORFLOW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272941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6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0" y="1510395"/>
            <a:ext cx="6520953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CONTROL POR TECLADO:</a:t>
            </a:r>
            <a:endParaRPr lang="es-AR" sz="100" b="1" dirty="0"/>
          </a:p>
          <a:p>
            <a:r>
              <a:rPr lang="es-AR" sz="1200" dirty="0" smtClean="0"/>
              <a:t>Para controlar el avión por teclado se debe seleccionar la opción:</a:t>
            </a:r>
          </a:p>
          <a:p>
            <a:endParaRPr lang="es-AR" sz="1200" dirty="0"/>
          </a:p>
          <a:p>
            <a:pPr marL="171450" indent="-171450">
              <a:buFont typeface="Arial" charset="0"/>
              <a:buChar char="•"/>
            </a:pPr>
            <a:r>
              <a:rPr lang="es-AR" sz="1200" dirty="0" smtClean="0"/>
              <a:t>KEYBOARD</a:t>
            </a:r>
          </a:p>
          <a:p>
            <a:endParaRPr lang="es-AR" sz="1200" dirty="0"/>
          </a:p>
          <a:p>
            <a:r>
              <a:rPr lang="es-AR" sz="1200" dirty="0" smtClean="0"/>
              <a:t>Antes de comenzar la batalla.</a:t>
            </a:r>
            <a:br>
              <a:rPr lang="es-AR" sz="1200" dirty="0" smtClean="0"/>
            </a:br>
            <a:r>
              <a:rPr lang="es-AR" sz="1200" dirty="0" smtClean="0"/>
              <a:t>Los comandos a utilizar son:</a:t>
            </a:r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416" y="1575564"/>
            <a:ext cx="587568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r="4804" b="46195"/>
          <a:stretch/>
        </p:blipFill>
        <p:spPr bwMode="auto">
          <a:xfrm>
            <a:off x="10435165" y="1575564"/>
            <a:ext cx="1137522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40" y="1578568"/>
            <a:ext cx="838256" cy="470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5" y="1575564"/>
            <a:ext cx="553912" cy="473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7920" y="1534081"/>
            <a:ext cx="2506384" cy="140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10 Rectángulo"/>
          <p:cNvSpPr/>
          <p:nvPr/>
        </p:nvSpPr>
        <p:spPr>
          <a:xfrm>
            <a:off x="6805612" y="2638894"/>
            <a:ext cx="390525" cy="1282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11 Conector recto de flecha"/>
          <p:cNvCxnSpPr>
            <a:stCxn id="17" idx="3"/>
            <a:endCxn id="11" idx="1"/>
          </p:cNvCxnSpPr>
          <p:nvPr/>
        </p:nvCxnSpPr>
        <p:spPr>
          <a:xfrm>
            <a:off x="5349240" y="2260716"/>
            <a:ext cx="1456372" cy="44231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Rectángulo"/>
          <p:cNvSpPr/>
          <p:nvPr/>
        </p:nvSpPr>
        <p:spPr>
          <a:xfrm>
            <a:off x="220980" y="2143991"/>
            <a:ext cx="5128260" cy="233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26933"/>
              </p:ext>
            </p:extLst>
          </p:nvPr>
        </p:nvGraphicFramePr>
        <p:xfrm>
          <a:off x="182880" y="2981906"/>
          <a:ext cx="6461760" cy="372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1470660"/>
                <a:gridCol w="830580"/>
                <a:gridCol w="3581400"/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Tecla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Acción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Detalle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A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Giro Izquierda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1" dirty="0" smtClean="0"/>
                        <a:t>(LEFT)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Gira el</a:t>
                      </a:r>
                      <a:r>
                        <a:rPr lang="es-AR" sz="1100" baseline="0" dirty="0" smtClean="0"/>
                        <a:t> avión a la izquierda. Si se mantiene presionado mucho tiempo el avión derrapa.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D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Giro Derecha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1" baseline="0" dirty="0" smtClean="0"/>
                        <a:t>(RIGHT)</a:t>
                      </a:r>
                      <a:endParaRPr lang="es-A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 smtClean="0"/>
                        <a:t>Gira el</a:t>
                      </a:r>
                      <a:r>
                        <a:rPr lang="es-AR" sz="1100" baseline="0" dirty="0" smtClean="0"/>
                        <a:t> avión a la Derecha. Si se mantiene presionado mucho tiempo el avión derrapa.</a:t>
                      </a:r>
                      <a:endParaRPr lang="es-AR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W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Accionamiento Propulsor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b="1" baseline="0" dirty="0" smtClean="0"/>
                        <a:t>(BURNER)</a:t>
                      </a:r>
                      <a:endParaRPr lang="es-A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Acciona el acelerador por un tiempo determinado. Consume el doble de combustible.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S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 smtClean="0"/>
                        <a:t>Accionamiento Freno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1" baseline="0" dirty="0" smtClean="0"/>
                        <a:t>(BRAKE)</a:t>
                      </a:r>
                      <a:endParaRPr lang="es-AR" sz="11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 smtClean="0"/>
                        <a:t>Acciona el freno por un tiempo determinado. Consume el doble de combustible.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050" b="1" dirty="0" smtClean="0"/>
                        <a:t>SPACE</a:t>
                      </a:r>
                      <a:endParaRPr lang="es-AR" sz="105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Disparo Cañones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b="1" dirty="0" smtClean="0"/>
                        <a:t>(CANONS)</a:t>
                      </a:r>
                      <a:endParaRPr lang="es-A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Dispara los cañones. Los mismos se recargan con el tiempo.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1 / i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Accionamiento</a:t>
                      </a:r>
                      <a:r>
                        <a:rPr lang="es-AR" sz="1100" baseline="0" dirty="0" smtClean="0"/>
                        <a:t> Bengala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b="1" dirty="0" smtClean="0"/>
                        <a:t>(FLARE)</a:t>
                      </a:r>
                      <a:endParaRPr lang="es-A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Acciona una bengala y el misil enemigo seguirá esta bengala si esta mas cerca que el </a:t>
                      </a:r>
                      <a:r>
                        <a:rPr lang="es-AR" sz="1100" dirty="0" err="1" smtClean="0"/>
                        <a:t>avion</a:t>
                      </a:r>
                      <a:r>
                        <a:rPr lang="es-AR" sz="1100" dirty="0" smtClean="0"/>
                        <a:t>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2 / o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Lanzamiento Misil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sz="1100" b="1" dirty="0" smtClean="0"/>
                        <a:t>(FOX)</a:t>
                      </a:r>
                      <a:endParaRPr lang="es-AR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Lanza el misil si se ha logrado un enganchar</a:t>
                      </a:r>
                      <a:r>
                        <a:rPr lang="es-AR" sz="1100" baseline="0" dirty="0" smtClean="0"/>
                        <a:t> (</a:t>
                      </a:r>
                      <a:r>
                        <a:rPr lang="es-AR" sz="1100" dirty="0" smtClean="0"/>
                        <a:t>LOCK) al</a:t>
                      </a:r>
                      <a:r>
                        <a:rPr lang="es-AR" sz="1100" baseline="0" dirty="0" smtClean="0"/>
                        <a:t> enemigo.</a:t>
                      </a:r>
                      <a:endParaRPr lang="es-AR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sz="1400" b="1" dirty="0" smtClean="0"/>
                        <a:t>3 / p</a:t>
                      </a:r>
                      <a:endParaRPr lang="es-A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dirty="0" smtClean="0"/>
                        <a:t>Accionamiento Señuelo</a:t>
                      </a:r>
                      <a:endParaRPr lang="es-AR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100" b="1" dirty="0" smtClean="0"/>
                        <a:t>(CHAFF)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100" dirty="0" smtClean="0"/>
                        <a:t>Activa un señuelo que destruye</a:t>
                      </a:r>
                      <a:r>
                        <a:rPr lang="es-AR" sz="1100" baseline="0" dirty="0" smtClean="0"/>
                        <a:t> el misil enemigo si este ultimo lo toca.</a:t>
                      </a:r>
                      <a:endParaRPr lang="es-AR" sz="11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148" name="Picture 4" descr="Teclado pc: Más de 34,170 ilustraciones y dibujos de stock con licencia  libres de regalías | Shutterstock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" r="1210" b="10354"/>
          <a:stretch/>
        </p:blipFill>
        <p:spPr bwMode="auto">
          <a:xfrm>
            <a:off x="7196137" y="4949763"/>
            <a:ext cx="4654074" cy="165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76" y="3237810"/>
            <a:ext cx="1085850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13 CuadroTexto"/>
          <p:cNvSpPr txBox="1"/>
          <p:nvPr/>
        </p:nvSpPr>
        <p:spPr>
          <a:xfrm>
            <a:off x="9427093" y="3646997"/>
            <a:ext cx="473206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LEFT</a:t>
            </a:r>
            <a:endParaRPr lang="es-AR" sz="1200" b="1" dirty="0"/>
          </a:p>
        </p:txBody>
      </p:sp>
      <p:sp>
        <p:nvSpPr>
          <p:cNvPr id="26" name="25 CuadroTexto"/>
          <p:cNvSpPr txBox="1"/>
          <p:nvPr/>
        </p:nvSpPr>
        <p:spPr>
          <a:xfrm>
            <a:off x="11015346" y="3646997"/>
            <a:ext cx="585417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RIGHT</a:t>
            </a:r>
            <a:endParaRPr lang="es-AR" sz="1200" b="1" dirty="0"/>
          </a:p>
        </p:txBody>
      </p:sp>
      <p:sp>
        <p:nvSpPr>
          <p:cNvPr id="27" name="26 CuadroTexto"/>
          <p:cNvSpPr txBox="1"/>
          <p:nvPr/>
        </p:nvSpPr>
        <p:spPr>
          <a:xfrm>
            <a:off x="11017073" y="4083712"/>
            <a:ext cx="598241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CHAFF</a:t>
            </a:r>
            <a:endParaRPr lang="es-AR" sz="1200" b="1" dirty="0"/>
          </a:p>
        </p:txBody>
      </p:sp>
      <p:sp>
        <p:nvSpPr>
          <p:cNvPr id="28" name="27 CuadroTexto"/>
          <p:cNvSpPr txBox="1"/>
          <p:nvPr/>
        </p:nvSpPr>
        <p:spPr>
          <a:xfrm>
            <a:off x="9326295" y="4083711"/>
            <a:ext cx="575799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FLARE</a:t>
            </a:r>
            <a:endParaRPr lang="es-AR" sz="1200" b="1" dirty="0"/>
          </a:p>
        </p:txBody>
      </p:sp>
      <p:sp>
        <p:nvSpPr>
          <p:cNvPr id="29" name="28 CuadroTexto"/>
          <p:cNvSpPr txBox="1"/>
          <p:nvPr/>
        </p:nvSpPr>
        <p:spPr>
          <a:xfrm>
            <a:off x="10154041" y="4333185"/>
            <a:ext cx="611065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BRAKE</a:t>
            </a:r>
            <a:endParaRPr lang="es-AR" sz="1200" b="1" dirty="0"/>
          </a:p>
        </p:txBody>
      </p:sp>
      <p:sp>
        <p:nvSpPr>
          <p:cNvPr id="30" name="29 CuadroTexto"/>
          <p:cNvSpPr txBox="1"/>
          <p:nvPr/>
        </p:nvSpPr>
        <p:spPr>
          <a:xfrm>
            <a:off x="10098308" y="2936248"/>
            <a:ext cx="72167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BURNER</a:t>
            </a:r>
            <a:endParaRPr lang="es-AR" sz="1200" b="1" dirty="0"/>
          </a:p>
        </p:txBody>
      </p:sp>
      <p:sp>
        <p:nvSpPr>
          <p:cNvPr id="31" name="30 CuadroTexto"/>
          <p:cNvSpPr txBox="1"/>
          <p:nvPr/>
        </p:nvSpPr>
        <p:spPr>
          <a:xfrm>
            <a:off x="9177344" y="3177695"/>
            <a:ext cx="737702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CANONS</a:t>
            </a:r>
            <a:endParaRPr lang="es-AR" sz="1200" b="1" dirty="0"/>
          </a:p>
        </p:txBody>
      </p:sp>
      <p:sp>
        <p:nvSpPr>
          <p:cNvPr id="32" name="31 CuadroTexto"/>
          <p:cNvSpPr txBox="1"/>
          <p:nvPr/>
        </p:nvSpPr>
        <p:spPr>
          <a:xfrm>
            <a:off x="11021085" y="3177695"/>
            <a:ext cx="437940" cy="2769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AR" sz="1200" b="1" dirty="0" smtClean="0"/>
              <a:t>FOX</a:t>
            </a:r>
            <a:endParaRPr lang="es-AR" sz="1200" b="1" dirty="0"/>
          </a:p>
        </p:txBody>
      </p:sp>
      <p:sp>
        <p:nvSpPr>
          <p:cNvPr id="33" name="32 Rectángulo"/>
          <p:cNvSpPr/>
          <p:nvPr/>
        </p:nvSpPr>
        <p:spPr>
          <a:xfrm>
            <a:off x="7620000" y="5547361"/>
            <a:ext cx="662940" cy="487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Rectángulo"/>
          <p:cNvSpPr/>
          <p:nvPr/>
        </p:nvSpPr>
        <p:spPr>
          <a:xfrm>
            <a:off x="8027073" y="6233160"/>
            <a:ext cx="1299221" cy="220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Rectángulo"/>
          <p:cNvSpPr/>
          <p:nvPr/>
        </p:nvSpPr>
        <p:spPr>
          <a:xfrm>
            <a:off x="10907836" y="6035041"/>
            <a:ext cx="649611" cy="198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Rectángulo"/>
          <p:cNvSpPr/>
          <p:nvPr/>
        </p:nvSpPr>
        <p:spPr>
          <a:xfrm>
            <a:off x="8996746" y="5612132"/>
            <a:ext cx="649611" cy="198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73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036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1" y="1510395"/>
            <a:ext cx="5738604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CONTROL POR INTELIGENCIA ARTIFICIAL:</a:t>
            </a:r>
          </a:p>
          <a:p>
            <a:endParaRPr lang="es-AR" sz="100" b="1" dirty="0"/>
          </a:p>
          <a:p>
            <a:r>
              <a:rPr lang="es-AR" sz="1200" dirty="0" smtClean="0"/>
              <a:t>Para controlar el avión por IA se debe seleccionar la opción:</a:t>
            </a:r>
          </a:p>
          <a:p>
            <a:endParaRPr lang="es-AR" sz="700" dirty="0"/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AI BRAIN FILE </a:t>
            </a:r>
          </a:p>
          <a:p>
            <a:endParaRPr lang="es-AR" sz="400" dirty="0"/>
          </a:p>
          <a:p>
            <a:r>
              <a:rPr lang="es-AR" sz="1200" dirty="0" smtClean="0"/>
              <a:t>Antes de comenzar la batalla.</a:t>
            </a:r>
            <a:br>
              <a:rPr lang="es-AR" sz="1200" dirty="0" smtClean="0"/>
            </a:br>
            <a:endParaRPr lang="es-AR" sz="1200" dirty="0"/>
          </a:p>
          <a:p>
            <a:r>
              <a:rPr lang="es-AR" sz="1200" dirty="0" smtClean="0"/>
              <a:t>El mismo, como se puede ver en la imagen debe ser una red neuronal con la siguiente arquitectura:</a:t>
            </a:r>
            <a:endParaRPr lang="es-AR" sz="1200" dirty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INPUTS: </a:t>
            </a:r>
            <a:r>
              <a:rPr lang="es-AR" sz="1200" dirty="0" smtClean="0"/>
              <a:t>40 Entradas que representan lo que puede observar la IA: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CANTIDAD DE HIDDEN LAYERS Y NEURONAS:</a:t>
            </a:r>
            <a:r>
              <a:rPr lang="es-AR" sz="1200" dirty="0" smtClean="0"/>
              <a:t> A discreción, según diseño de la DNN.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pPr marL="171450" indent="-171450">
              <a:buFont typeface="Arial" charset="0"/>
              <a:buChar char="•"/>
            </a:pPr>
            <a:r>
              <a:rPr lang="es-AR" sz="1200" b="1" dirty="0" smtClean="0"/>
              <a:t>OUTPUTS:</a:t>
            </a:r>
            <a:r>
              <a:rPr lang="es-AR" sz="1200" dirty="0" smtClean="0"/>
              <a:t> 8 Salidas de comando del avión.</a:t>
            </a:r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r>
              <a:rPr lang="es-AR" sz="1200" dirty="0">
                <a:solidFill>
                  <a:srgbClr val="FF0000"/>
                </a:solidFill>
              </a:rPr>
              <a:t>Para poder comandar el avión por inteligencia artificial se debe realizar un entrenamiento de un modelo </a:t>
            </a:r>
            <a:r>
              <a:rPr lang="es-AR" sz="1200" dirty="0" smtClean="0">
                <a:solidFill>
                  <a:srgbClr val="FF0000"/>
                </a:solidFill>
              </a:rPr>
              <a:t>en </a:t>
            </a:r>
            <a:r>
              <a:rPr lang="es-AR" sz="1200" dirty="0">
                <a:solidFill>
                  <a:srgbClr val="FF0000"/>
                </a:solidFill>
              </a:rPr>
              <a:t>TENSORFLOW salvar la IA entrenada en un </a:t>
            </a:r>
            <a:r>
              <a:rPr lang="es-AR" sz="1200" dirty="0" smtClean="0">
                <a:solidFill>
                  <a:srgbClr val="FF0000"/>
                </a:solidFill>
              </a:rPr>
              <a:t>archivo .H5 </a:t>
            </a:r>
            <a:r>
              <a:rPr lang="es-AR" sz="1200" dirty="0">
                <a:solidFill>
                  <a:srgbClr val="FF0000"/>
                </a:solidFill>
              </a:rPr>
              <a:t>y </a:t>
            </a:r>
            <a:r>
              <a:rPr lang="es-AR" sz="1200" dirty="0" smtClean="0">
                <a:solidFill>
                  <a:srgbClr val="FF0000"/>
                </a:solidFill>
              </a:rPr>
              <a:t>adjuntárselo </a:t>
            </a:r>
            <a:r>
              <a:rPr lang="es-AR" sz="1200" dirty="0">
                <a:solidFill>
                  <a:srgbClr val="FF0000"/>
                </a:solidFill>
              </a:rPr>
              <a:t>a un PLAYER. </a:t>
            </a:r>
          </a:p>
          <a:p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endParaRPr lang="es-AR" sz="1200" dirty="0" smtClean="0"/>
          </a:p>
          <a:p>
            <a:endParaRPr lang="es-AR" sz="1200" dirty="0" smtClean="0"/>
          </a:p>
        </p:txBody>
      </p:sp>
      <p:pic>
        <p:nvPicPr>
          <p:cNvPr id="7295" name="Picture 1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725" y="1510395"/>
            <a:ext cx="6271652" cy="532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006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" y="1587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59871" y="1443720"/>
            <a:ext cx="573860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Ejecución </a:t>
            </a:r>
            <a:r>
              <a:rPr lang="es-AR" sz="1600" b="1" dirty="0" err="1" smtClean="0"/>
              <a:t>via</a:t>
            </a:r>
            <a:r>
              <a:rPr lang="es-AR" sz="1600" b="1" dirty="0" smtClean="0"/>
              <a:t> CMD o PYTHON:</a:t>
            </a:r>
          </a:p>
          <a:p>
            <a:endParaRPr lang="es-AR" sz="100" b="1" dirty="0"/>
          </a:p>
          <a:p>
            <a:endParaRPr lang="es-AR" sz="300" dirty="0" smtClean="0"/>
          </a:p>
          <a:p>
            <a:r>
              <a:rPr lang="es-AR" sz="1200" dirty="0" smtClean="0"/>
              <a:t>El AIR BATTLE permite </a:t>
            </a:r>
            <a:r>
              <a:rPr lang="es-AR" sz="1200" dirty="0"/>
              <a:t>ejecutar partidas de simulación con múltiples opciones configurables mediante argumentos por línea de comandos</a:t>
            </a:r>
            <a:r>
              <a:rPr lang="es-AR" sz="1200" dirty="0" smtClean="0"/>
              <a:t>.</a:t>
            </a:r>
          </a:p>
          <a:p>
            <a:endParaRPr lang="es-AR" sz="1200" dirty="0"/>
          </a:p>
          <a:p>
            <a:r>
              <a:rPr lang="es-AR" sz="1200" b="1" dirty="0" smtClean="0"/>
              <a:t>1- Ejecución desde el CMD:</a:t>
            </a:r>
            <a:r>
              <a:rPr lang="es-AR" sz="1200" dirty="0" smtClean="0"/>
              <a:t/>
            </a:r>
            <a:br>
              <a:rPr lang="es-AR" sz="1200" dirty="0" smtClean="0"/>
            </a:br>
            <a:r>
              <a:rPr lang="es-AR" sz="1200" dirty="0" smtClean="0"/>
              <a:t/>
            </a:r>
            <a:br>
              <a:rPr lang="es-AR" sz="1200" dirty="0" smtClean="0"/>
            </a:br>
            <a:endParaRPr lang="es-AR" sz="1200" dirty="0" smtClean="0"/>
          </a:p>
          <a:p>
            <a:endParaRPr lang="es-AR" sz="1200" dirty="0" smtClean="0"/>
          </a:p>
          <a:p>
            <a:pPr marL="171450" indent="-171450">
              <a:buFont typeface="Arial" charset="0"/>
              <a:buChar char="•"/>
            </a:pPr>
            <a:endParaRPr lang="es-AR" sz="1200" dirty="0"/>
          </a:p>
          <a:p>
            <a:endParaRPr lang="es-AR" sz="1200" dirty="0" smtClean="0"/>
          </a:p>
          <a:p>
            <a:endParaRPr lang="es-AR" sz="1200" dirty="0"/>
          </a:p>
          <a:p>
            <a:r>
              <a:rPr lang="es-AR" sz="1200" b="1" dirty="0" smtClean="0"/>
              <a:t>2-Ejecución desde </a:t>
            </a:r>
            <a:r>
              <a:rPr lang="es-AR" sz="1200" b="1" dirty="0" err="1" smtClean="0"/>
              <a:t>Python</a:t>
            </a:r>
            <a:r>
              <a:rPr lang="es-AR" sz="1200" b="1" dirty="0" smtClean="0"/>
              <a:t>:</a:t>
            </a:r>
          </a:p>
          <a:p>
            <a:endParaRPr lang="es-AR" sz="1200" b="1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191268" y="3869117"/>
            <a:ext cx="6552432" cy="2631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1100" dirty="0">
                <a:solidFill>
                  <a:srgbClr val="6A9955"/>
                </a:solidFill>
                <a:latin typeface="Consolas"/>
              </a:rPr>
              <a:t># Ruta completa al archivo ejecutable</a:t>
            </a:r>
            <a:endParaRPr lang="es-AR" sz="1100" dirty="0">
              <a:solidFill>
                <a:srgbClr val="CCCCCC"/>
              </a:solidFill>
              <a:latin typeface="Consolas"/>
            </a:endParaRPr>
          </a:p>
          <a:p>
            <a:r>
              <a:rPr lang="es-AR" sz="1100" dirty="0" err="1">
                <a:solidFill>
                  <a:srgbClr val="9CDCFE"/>
                </a:solidFill>
                <a:latin typeface="Consolas"/>
              </a:rPr>
              <a:t>exe_path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AR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AR" sz="1100" dirty="0" err="1">
                <a:solidFill>
                  <a:srgbClr val="569CD6"/>
                </a:solidFill>
                <a:latin typeface="Consolas"/>
              </a:rPr>
              <a:t>r</a:t>
            </a:r>
            <a:r>
              <a:rPr lang="es-AR" sz="1100" dirty="0" err="1">
                <a:solidFill>
                  <a:srgbClr val="D16969"/>
                </a:solidFill>
                <a:latin typeface="Consolas"/>
              </a:rPr>
              <a:t>"C</a:t>
            </a:r>
            <a:r>
              <a:rPr lang="es-AR" sz="1100" dirty="0">
                <a:solidFill>
                  <a:srgbClr val="D16969"/>
                </a:solidFill>
                <a:latin typeface="Consolas"/>
              </a:rPr>
              <a:t>:</a:t>
            </a:r>
            <a:r>
              <a:rPr lang="es-AR" sz="1100" dirty="0">
                <a:solidFill>
                  <a:srgbClr val="D7BA7D"/>
                </a:solidFill>
                <a:latin typeface="Consolas"/>
              </a:rPr>
              <a:t>\\</a:t>
            </a:r>
            <a:r>
              <a:rPr lang="es-AR" sz="1100" dirty="0">
                <a:solidFill>
                  <a:srgbClr val="D16969"/>
                </a:solidFill>
                <a:latin typeface="Consolas"/>
              </a:rPr>
              <a:t>000-LABORATORIO_IA</a:t>
            </a:r>
            <a:r>
              <a:rPr lang="es-AR" sz="1100" dirty="0">
                <a:solidFill>
                  <a:srgbClr val="D7BA7D"/>
                </a:solidFill>
                <a:latin typeface="Consolas"/>
              </a:rPr>
              <a:t>\\</a:t>
            </a:r>
            <a:r>
              <a:rPr lang="es-AR" sz="1100" dirty="0">
                <a:solidFill>
                  <a:srgbClr val="D16969"/>
                </a:solidFill>
                <a:latin typeface="Consolas"/>
              </a:rPr>
              <a:t>AIR_BATTLE.exe"</a:t>
            </a:r>
            <a:endParaRPr lang="es-AR" sz="1100" dirty="0">
              <a:solidFill>
                <a:srgbClr val="CCCCCC"/>
              </a:solidFill>
              <a:latin typeface="Consolas"/>
            </a:endParaRP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/>
            </a:r>
            <a:br>
              <a:rPr lang="es-AR" sz="1100" dirty="0">
                <a:solidFill>
                  <a:srgbClr val="CCCCCC"/>
                </a:solidFill>
                <a:latin typeface="Consolas"/>
              </a:rPr>
            </a:br>
            <a:r>
              <a:rPr lang="es-AR" sz="1100" dirty="0">
                <a:solidFill>
                  <a:srgbClr val="6A9955"/>
                </a:solidFill>
                <a:latin typeface="Consolas"/>
              </a:rPr>
              <a:t># Argumentos como lista</a:t>
            </a:r>
            <a:endParaRPr lang="es-AR" sz="1100" dirty="0">
              <a:solidFill>
                <a:srgbClr val="CCCCCC"/>
              </a:solidFill>
              <a:latin typeface="Consolas"/>
            </a:endParaRPr>
          </a:p>
          <a:p>
            <a:r>
              <a:rPr lang="es-AR" sz="1100" dirty="0" err="1">
                <a:solidFill>
                  <a:srgbClr val="9CDCFE"/>
                </a:solidFill>
                <a:latin typeface="Consolas"/>
              </a:rPr>
              <a:t>args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AR" sz="11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 [</a:t>
            </a: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"/V=T"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"/</a:t>
            </a:r>
            <a:r>
              <a:rPr lang="es-AR" sz="1100" dirty="0" err="1">
                <a:solidFill>
                  <a:srgbClr val="CE9178"/>
                </a:solidFill>
                <a:latin typeface="Consolas"/>
              </a:rPr>
              <a:t>PyrMove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"/P1=</a:t>
            </a:r>
            <a:r>
              <a:rPr lang="es-AR" sz="1100" dirty="0" err="1">
                <a:solidFill>
                  <a:srgbClr val="CE9178"/>
                </a:solidFill>
                <a:latin typeface="Consolas"/>
              </a:rPr>
              <a:t>Red.BotBrain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"/P2=</a:t>
            </a:r>
            <a:r>
              <a:rPr lang="es-AR" sz="1100" dirty="0" err="1">
                <a:solidFill>
                  <a:srgbClr val="CE9178"/>
                </a:solidFill>
                <a:latin typeface="Consolas"/>
              </a:rPr>
              <a:t>Blue.BotBrain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,</a:t>
            </a: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"/BLOG=</a:t>
            </a:r>
            <a:r>
              <a:rPr lang="es-AR" sz="1100" dirty="0" err="1">
                <a:solidFill>
                  <a:srgbClr val="CE9178"/>
                </a:solidFill>
                <a:latin typeface="Consolas"/>
              </a:rPr>
              <a:t>logs</a:t>
            </a:r>
            <a:r>
              <a:rPr lang="es-AR" sz="1100" dirty="0">
                <a:solidFill>
                  <a:srgbClr val="D7BA7D"/>
                </a:solidFill>
                <a:latin typeface="Consolas"/>
              </a:rPr>
              <a:t>\\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batalla1.log"</a:t>
            </a:r>
            <a:endParaRPr lang="es-AR" sz="1100" dirty="0">
              <a:solidFill>
                <a:srgbClr val="CCCCCC"/>
              </a:solidFill>
              <a:latin typeface="Consolas"/>
            </a:endParaRP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    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"/h5BB=C:</a:t>
            </a:r>
            <a:r>
              <a:rPr lang="es-AR" sz="1100" dirty="0">
                <a:solidFill>
                  <a:srgbClr val="D7BA7D"/>
                </a:solidFill>
                <a:latin typeface="Consolas"/>
              </a:rPr>
              <a:t>\\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000-LABORATORIO_IA</a:t>
            </a:r>
            <a:r>
              <a:rPr lang="es-AR" sz="1100" dirty="0">
                <a:solidFill>
                  <a:srgbClr val="D7BA7D"/>
                </a:solidFill>
                <a:latin typeface="Consolas"/>
              </a:rPr>
              <a:t>\\</a:t>
            </a:r>
            <a:r>
              <a:rPr lang="es-AR" sz="1100" dirty="0">
                <a:solidFill>
                  <a:srgbClr val="CE9178"/>
                </a:solidFill>
                <a:latin typeface="Consolas"/>
              </a:rPr>
              <a:t>2-H5_MODELS"</a:t>
            </a:r>
            <a:endParaRPr lang="es-AR" sz="1100" dirty="0">
              <a:solidFill>
                <a:srgbClr val="CCCCCC"/>
              </a:solidFill>
              <a:latin typeface="Consolas"/>
            </a:endParaRP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>]</a:t>
            </a:r>
          </a:p>
          <a:p>
            <a:r>
              <a:rPr lang="es-AR" sz="1100" dirty="0">
                <a:solidFill>
                  <a:srgbClr val="CCCCCC"/>
                </a:solidFill>
                <a:latin typeface="Consolas"/>
              </a:rPr>
              <a:t/>
            </a:r>
            <a:br>
              <a:rPr lang="es-AR" sz="1100" dirty="0">
                <a:solidFill>
                  <a:srgbClr val="CCCCCC"/>
                </a:solidFill>
                <a:latin typeface="Consolas"/>
              </a:rPr>
            </a:br>
            <a:r>
              <a:rPr lang="es-AR" sz="1100" dirty="0">
                <a:solidFill>
                  <a:srgbClr val="6A9955"/>
                </a:solidFill>
                <a:latin typeface="Consolas"/>
              </a:rPr>
              <a:t># Ejecutar el programa</a:t>
            </a:r>
            <a:endParaRPr lang="es-AR" sz="1100" dirty="0">
              <a:solidFill>
                <a:srgbClr val="CCCCCC"/>
              </a:solidFill>
              <a:latin typeface="Consolas"/>
            </a:endParaRPr>
          </a:p>
          <a:p>
            <a:r>
              <a:rPr lang="es-AR" sz="1100" dirty="0" err="1">
                <a:solidFill>
                  <a:srgbClr val="4EC9B0"/>
                </a:solidFill>
                <a:latin typeface="Consolas"/>
              </a:rPr>
              <a:t>subprocess</a:t>
            </a:r>
            <a:r>
              <a:rPr lang="es-AR" sz="1100" dirty="0" err="1">
                <a:solidFill>
                  <a:srgbClr val="CCCCCC"/>
                </a:solidFill>
                <a:latin typeface="Consolas"/>
              </a:rPr>
              <a:t>.</a:t>
            </a:r>
            <a:r>
              <a:rPr lang="es-AR" sz="1100" dirty="0" err="1">
                <a:solidFill>
                  <a:srgbClr val="DCDCAA"/>
                </a:solidFill>
                <a:latin typeface="Consolas"/>
              </a:rPr>
              <a:t>run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([</a:t>
            </a:r>
            <a:r>
              <a:rPr lang="es-AR" sz="1100" dirty="0" err="1">
                <a:solidFill>
                  <a:srgbClr val="9CDCFE"/>
                </a:solidFill>
                <a:latin typeface="Consolas"/>
              </a:rPr>
              <a:t>exe_path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] </a:t>
            </a:r>
            <a:r>
              <a:rPr lang="es-AR" sz="1100" dirty="0">
                <a:solidFill>
                  <a:srgbClr val="D4D4D4"/>
                </a:solidFill>
                <a:latin typeface="Consolas"/>
              </a:rPr>
              <a:t>+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s-AR" sz="1100" dirty="0" err="1">
                <a:solidFill>
                  <a:srgbClr val="9CDCFE"/>
                </a:solidFill>
                <a:latin typeface="Consolas"/>
              </a:rPr>
              <a:t>args</a:t>
            </a:r>
            <a:r>
              <a:rPr lang="es-AR" sz="1100" dirty="0">
                <a:solidFill>
                  <a:srgbClr val="CCCCCC"/>
                </a:solidFill>
                <a:latin typeface="Consolas"/>
              </a:rPr>
              <a:t>)</a:t>
            </a:r>
            <a:endParaRPr lang="es-AR" sz="1100" b="0" dirty="0">
              <a:solidFill>
                <a:srgbClr val="CCCCCC"/>
              </a:solidFill>
              <a:effectLst/>
              <a:latin typeface="Consolas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651" y="4069142"/>
            <a:ext cx="587568" cy="4732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9" y="2528889"/>
            <a:ext cx="6552431" cy="11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1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684919"/>
              </p:ext>
            </p:extLst>
          </p:nvPr>
        </p:nvGraphicFramePr>
        <p:xfrm>
          <a:off x="6838405" y="1558020"/>
          <a:ext cx="5267870" cy="2596680"/>
        </p:xfrm>
        <a:graphic>
          <a:graphicData uri="http://schemas.openxmlformats.org/drawingml/2006/table">
            <a:tbl>
              <a:tblPr/>
              <a:tblGrid>
                <a:gridCol w="1410245"/>
                <a:gridCol w="3857625"/>
              </a:tblGrid>
              <a:tr h="185812">
                <a:tc>
                  <a:txBody>
                    <a:bodyPr/>
                    <a:lstStyle/>
                    <a:p>
                      <a:r>
                        <a:rPr lang="es-AR" sz="1200" b="1" dirty="0"/>
                        <a:t>Argumento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b="1" dirty="0"/>
                        <a:t>Descripción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/V=T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Modo </a:t>
                      </a:r>
                      <a:r>
                        <a:rPr lang="es-AR" sz="1200" dirty="0" smtClean="0"/>
                        <a:t>Normal</a:t>
                      </a:r>
                      <a:endParaRPr lang="es-AR" sz="1200" dirty="0"/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/V=F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Modo </a:t>
                      </a:r>
                      <a:r>
                        <a:rPr lang="es-AR" sz="1200" dirty="0" smtClean="0"/>
                        <a:t>Miniatura</a:t>
                      </a:r>
                      <a:r>
                        <a:rPr lang="es-AR" sz="1200" baseline="0" dirty="0" smtClean="0"/>
                        <a:t> Rápido</a:t>
                      </a:r>
                      <a:endParaRPr lang="es-AR" sz="1200" dirty="0"/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</a:t>
                      </a:r>
                      <a:r>
                        <a:rPr lang="es-AR" sz="1200" dirty="0" err="1" smtClean="0"/>
                        <a:t>PyrMove</a:t>
                      </a:r>
                      <a:r>
                        <a:rPr lang="es-AR" sz="1200" dirty="0" smtClean="0"/>
                        <a:t>=Carpeta</a:t>
                      </a:r>
                      <a:endParaRPr lang="es-AR" sz="1200" dirty="0"/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 smtClean="0"/>
                        <a:t>Mueve el robot ganador a una carpeta específica</a:t>
                      </a:r>
                      <a:endParaRPr lang="es-AR" sz="1200" dirty="0"/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/P1=archivo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Ruta del archivo </a:t>
                      </a:r>
                      <a:r>
                        <a:rPr lang="es-AR" sz="1200" dirty="0" smtClean="0"/>
                        <a:t>.</a:t>
                      </a:r>
                      <a:r>
                        <a:rPr lang="es-AR" sz="1200" dirty="0" err="1" smtClean="0"/>
                        <a:t>BotBrain</a:t>
                      </a:r>
                      <a:r>
                        <a:rPr lang="es-AR" sz="1200" dirty="0" smtClean="0"/>
                        <a:t> </a:t>
                      </a:r>
                      <a:r>
                        <a:rPr lang="es-AR" sz="1200" dirty="0"/>
                        <a:t>para el jugador 1.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/P2=archivo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Ruta del archivo </a:t>
                      </a:r>
                      <a:r>
                        <a:rPr lang="es-AR" sz="1200" dirty="0" smtClean="0"/>
                        <a:t>.</a:t>
                      </a:r>
                      <a:r>
                        <a:rPr lang="es-AR" sz="1200" dirty="0" err="1" smtClean="0"/>
                        <a:t>BotBrain</a:t>
                      </a:r>
                      <a:r>
                        <a:rPr lang="es-AR" sz="1200" dirty="0" smtClean="0"/>
                        <a:t> para </a:t>
                      </a:r>
                      <a:r>
                        <a:rPr lang="es-AR" sz="1200" dirty="0"/>
                        <a:t>el jugador 2.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/BBW=archivo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Define el </a:t>
                      </a:r>
                      <a:r>
                        <a:rPr lang="es-AR" sz="1200" dirty="0" err="1"/>
                        <a:t>path</a:t>
                      </a:r>
                      <a:r>
                        <a:rPr lang="es-AR" sz="1200" dirty="0"/>
                        <a:t> para el </a:t>
                      </a:r>
                      <a:r>
                        <a:rPr lang="es-AR" sz="1200" dirty="0" err="1"/>
                        <a:t>bot</a:t>
                      </a:r>
                      <a:r>
                        <a:rPr lang="es-AR" sz="1200" dirty="0"/>
                        <a:t> ganador.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5812">
                <a:tc>
                  <a:txBody>
                    <a:bodyPr/>
                    <a:lstStyle/>
                    <a:p>
                      <a:r>
                        <a:rPr lang="es-AR" sz="1200" dirty="0"/>
                        <a:t>/BBL=archivo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Define el </a:t>
                      </a:r>
                      <a:r>
                        <a:rPr lang="es-AR" sz="1200" dirty="0" err="1"/>
                        <a:t>path</a:t>
                      </a:r>
                      <a:r>
                        <a:rPr lang="es-AR" sz="1200" dirty="0"/>
                        <a:t> para el </a:t>
                      </a:r>
                      <a:r>
                        <a:rPr lang="es-AR" sz="1200" dirty="0" err="1"/>
                        <a:t>bot</a:t>
                      </a:r>
                      <a:r>
                        <a:rPr lang="es-AR" sz="1200" dirty="0"/>
                        <a:t> perdedor.</a:t>
                      </a:r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5591">
                <a:tc>
                  <a:txBody>
                    <a:bodyPr/>
                    <a:lstStyle/>
                    <a:p>
                      <a:r>
                        <a:rPr lang="es-AR" sz="1200" dirty="0"/>
                        <a:t>/</a:t>
                      </a:r>
                      <a:r>
                        <a:rPr lang="es-AR" sz="1200" dirty="0" smtClean="0"/>
                        <a:t>h5BB=Carpeta</a:t>
                      </a:r>
                      <a:endParaRPr lang="es-AR" sz="1200" dirty="0"/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200" dirty="0"/>
                        <a:t>Convierte </a:t>
                      </a:r>
                      <a:r>
                        <a:rPr lang="es-AR" sz="1200" dirty="0" smtClean="0"/>
                        <a:t>todos</a:t>
                      </a:r>
                      <a:r>
                        <a:rPr lang="es-AR" sz="1200" baseline="0" dirty="0" smtClean="0"/>
                        <a:t> los</a:t>
                      </a:r>
                      <a:r>
                        <a:rPr lang="es-AR" sz="1200" dirty="0" smtClean="0"/>
                        <a:t> archivos </a:t>
                      </a:r>
                      <a:r>
                        <a:rPr lang="es-AR" sz="1200" dirty="0"/>
                        <a:t>.h5 a </a:t>
                      </a:r>
                      <a:r>
                        <a:rPr lang="es-AR" sz="1200" dirty="0" smtClean="0"/>
                        <a:t>.</a:t>
                      </a:r>
                      <a:r>
                        <a:rPr lang="es-AR" sz="1200" dirty="0" err="1" smtClean="0"/>
                        <a:t>BotBrain</a:t>
                      </a:r>
                      <a:r>
                        <a:rPr lang="es-AR" sz="1200" dirty="0" smtClean="0"/>
                        <a:t> de una carpeta y luego se cierra el programa.</a:t>
                      </a:r>
                      <a:endParaRPr lang="es-AR" sz="1200" dirty="0"/>
                    </a:p>
                  </a:txBody>
                  <a:tcPr marL="85320" marR="85320" marT="42660" marB="426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9" y="5090907"/>
            <a:ext cx="5183257" cy="14001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2 Rectángulo"/>
          <p:cNvSpPr/>
          <p:nvPr/>
        </p:nvSpPr>
        <p:spPr>
          <a:xfrm>
            <a:off x="6857999" y="4702525"/>
            <a:ext cx="303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b="1" dirty="0"/>
              <a:t>1- </a:t>
            </a:r>
            <a:r>
              <a:rPr lang="es-AR" b="1" dirty="0" smtClean="0"/>
              <a:t>MINI MODE RAPIDO [\V=F]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1834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1" y="1510395"/>
            <a:ext cx="53598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ENTORNO DE TRABAJO [CARPETAS]:</a:t>
            </a:r>
          </a:p>
          <a:p>
            <a:endParaRPr lang="es-AR" sz="1200" b="1" dirty="0"/>
          </a:p>
          <a:p>
            <a:r>
              <a:rPr lang="es-AR" sz="1200" dirty="0" smtClean="0"/>
              <a:t>Al ejecutar por primera vez el AIR BATTLE creará un sistema de carpetas y archivos que serán el ENTORNO DE TRABAJO del laboratorio de inteligencia artificial. </a:t>
            </a:r>
          </a:p>
          <a:p>
            <a:endParaRPr lang="es-AR" sz="1200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5" y="1575564"/>
            <a:ext cx="553912" cy="473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3" y="2452688"/>
            <a:ext cx="8462962" cy="3455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93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55121" y="1510395"/>
            <a:ext cx="535985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dirty="0" smtClean="0"/>
              <a:t>ENTORNO DE TRABAJO [ARCHIVOS]:</a:t>
            </a:r>
          </a:p>
          <a:p>
            <a:endParaRPr lang="es-AR" sz="600" b="1" dirty="0"/>
          </a:p>
          <a:p>
            <a:r>
              <a:rPr lang="es-AR" sz="1200" dirty="0" smtClean="0"/>
              <a:t>Al ejecutar por primera vez el AIR BATTLE creará un sistema de carpetas y archivos que serán el ENTORNO DE TRABAJO del laboratorio de inteligencia artificial. </a:t>
            </a:r>
          </a:p>
          <a:p>
            <a:endParaRPr lang="es-AR" sz="1200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1465" y="1575564"/>
            <a:ext cx="553912" cy="4732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1" y="2600055"/>
            <a:ext cx="10736027" cy="2819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18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3021</TotalTime>
  <Words>2393</Words>
  <Application>Microsoft Office PowerPoint</Application>
  <PresentationFormat>Personalizado</PresentationFormat>
  <Paragraphs>450</Paragraphs>
  <Slides>25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25</vt:i4>
      </vt:variant>
    </vt:vector>
  </HeadingPairs>
  <TitlesOfParts>
    <vt:vector size="27" baseType="lpstr">
      <vt:lpstr>Tema de Office</vt:lpstr>
      <vt:lpstr>1_Tema de Office</vt:lpstr>
      <vt:lpstr>FAMILIARIZACION LABORATORIO IA  Docente: Gabriel Mosso 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Portada Presentación (reemplazar este texto por título).</dc:title>
  <dc:creator>Mauro</dc:creator>
  <cp:lastModifiedBy>PC-MASTER</cp:lastModifiedBy>
  <cp:revision>213</cp:revision>
  <dcterms:created xsi:type="dcterms:W3CDTF">2017-03-13T13:35:11Z</dcterms:created>
  <dcterms:modified xsi:type="dcterms:W3CDTF">2025-06-27T19:31:37Z</dcterms:modified>
</cp:coreProperties>
</file>