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08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FE07-DD75-4051-B782-7458496D4DD3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A78-85FD-4F06-AD1E-6967FEFE48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3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FE07-DD75-4051-B782-7458496D4DD3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A78-85FD-4F06-AD1E-6967FEFE48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9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FE07-DD75-4051-B782-7458496D4DD3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A78-85FD-4F06-AD1E-6967FEFE48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20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FE07-DD75-4051-B782-7458496D4DD3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A78-85FD-4F06-AD1E-6967FEFE48C7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4432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FE07-DD75-4051-B782-7458496D4DD3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A78-85FD-4F06-AD1E-6967FEFE48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04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FE07-DD75-4051-B782-7458496D4DD3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A78-85FD-4F06-AD1E-6967FEFE48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1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FE07-DD75-4051-B782-7458496D4DD3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A78-85FD-4F06-AD1E-6967FEFE48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50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FE07-DD75-4051-B782-7458496D4DD3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A78-85FD-4F06-AD1E-6967FEFE48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88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FE07-DD75-4051-B782-7458496D4DD3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A78-85FD-4F06-AD1E-6967FEFE48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9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FE07-DD75-4051-B782-7458496D4DD3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A78-85FD-4F06-AD1E-6967FEFE48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6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FE07-DD75-4051-B782-7458496D4DD3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A78-85FD-4F06-AD1E-6967FEFE48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3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FE07-DD75-4051-B782-7458496D4DD3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A78-85FD-4F06-AD1E-6967FEFE48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4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FE07-DD75-4051-B782-7458496D4DD3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A78-85FD-4F06-AD1E-6967FEFE48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5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FE07-DD75-4051-B782-7458496D4DD3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A78-85FD-4F06-AD1E-6967FEFE48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FE07-DD75-4051-B782-7458496D4DD3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A78-85FD-4F06-AD1E-6967FEFE48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8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FE07-DD75-4051-B782-7458496D4DD3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A78-85FD-4F06-AD1E-6967FEFE48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9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FE07-DD75-4051-B782-7458496D4DD3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A78-85FD-4F06-AD1E-6967FEFE48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5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AC2FE07-DD75-4051-B782-7458496D4DD3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1FA78-85FD-4F06-AD1E-6967FEFE48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39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DEB2F-F54D-4B7E-9913-972FA76FBF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Controle</a:t>
            </a:r>
            <a:r>
              <a:rPr lang="en-US" dirty="0"/>
              <a:t> de </a:t>
            </a:r>
            <a:r>
              <a:rPr lang="en-US" dirty="0" err="1"/>
              <a:t>Fluxo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cinema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7EA722-15B9-4395-BDAB-8C5BC6208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Gabriel Nogueira da silva Dantas</a:t>
            </a:r>
          </a:p>
          <a:p>
            <a:r>
              <a:rPr lang="en-US" dirty="0"/>
              <a:t>Jonas Peixoto da silva</a:t>
            </a:r>
          </a:p>
          <a:p>
            <a:r>
              <a:rPr lang="en-US" dirty="0"/>
              <a:t>Matheus </a:t>
            </a:r>
            <a:r>
              <a:rPr lang="en-US" dirty="0" err="1"/>
              <a:t>felipe</a:t>
            </a:r>
            <a:r>
              <a:rPr lang="en-US" dirty="0"/>
              <a:t> </a:t>
            </a:r>
            <a:r>
              <a:rPr lang="en-US" dirty="0" err="1"/>
              <a:t>souto</a:t>
            </a:r>
            <a:r>
              <a:rPr lang="en-US" dirty="0"/>
              <a:t> de </a:t>
            </a:r>
            <a:r>
              <a:rPr lang="en-US" dirty="0" err="1"/>
              <a:t>alcântara</a:t>
            </a:r>
            <a:endParaRPr lang="en-US" dirty="0"/>
          </a:p>
          <a:p>
            <a:r>
              <a:rPr lang="en-US" dirty="0"/>
              <a:t>Yuri da silva </a:t>
            </a:r>
            <a:r>
              <a:rPr lang="en-US" dirty="0" err="1"/>
              <a:t>furtado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47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A1BB5-D82F-4B89-8A22-3D8C5CEE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Obrigado</a:t>
            </a:r>
            <a:r>
              <a:rPr lang="en-US" dirty="0"/>
              <a:t>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B124A1-57EC-444E-96ED-20DE966A7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896" y="2209801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Perguntas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403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08C55-F423-48B4-A613-FF518A53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Proposta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5457E4-BA9F-4532-B22D-02705FDF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Objetivos:</a:t>
            </a:r>
          </a:p>
          <a:p>
            <a:pPr lvl="1"/>
            <a:r>
              <a:rPr lang="pt-BR" dirty="0"/>
              <a:t>Permitir entrada apenas na sessão correspondente ao ingresso</a:t>
            </a:r>
          </a:p>
          <a:p>
            <a:pPr lvl="1"/>
            <a:r>
              <a:rPr lang="pt-BR" dirty="0"/>
              <a:t>Evitar enganos com assentos marcados</a:t>
            </a:r>
          </a:p>
          <a:p>
            <a:pPr lvl="1"/>
            <a:r>
              <a:rPr lang="pt-BR" dirty="0"/>
              <a:t>Automatizar pedido de pipoca durante a sessão</a:t>
            </a:r>
          </a:p>
          <a:p>
            <a:pPr lvl="1"/>
            <a:r>
              <a:rPr lang="pt-BR" dirty="0"/>
              <a:t>Automatizar chamada de serviço durante a sessão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8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9FDAD-DC98-4B00-A776-AC31B380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Considerações</a:t>
            </a:r>
            <a:r>
              <a:rPr lang="en-US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84618D-434E-48C4-AF95-54868BCBD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Código gerado ao comprar ingresso</a:t>
            </a:r>
          </a:p>
          <a:p>
            <a:r>
              <a:rPr lang="pt-BR" dirty="0"/>
              <a:t>Leitores nas entradas das salas</a:t>
            </a:r>
          </a:p>
          <a:p>
            <a:r>
              <a:rPr lang="pt-BR" dirty="0"/>
              <a:t>Leitores em cada poltrona</a:t>
            </a:r>
          </a:p>
          <a:p>
            <a:r>
              <a:rPr lang="pt-BR" dirty="0"/>
              <a:t>Travas de portas e poltronas funcionam como trincos</a:t>
            </a:r>
          </a:p>
          <a:p>
            <a:r>
              <a:rPr lang="pt-BR" dirty="0"/>
              <a:t>Poltronas têm botões para solicitar e cancelar pipoca e serviço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56C17D-9C66-420D-A324-5113F8118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3984321"/>
            <a:ext cx="4312595" cy="2372869"/>
          </a:xfrm>
          <a:prstGeom prst="rect">
            <a:avLst/>
          </a:prstGeom>
        </p:spPr>
      </p:pic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6D6045AB-9EB1-43E4-A650-4F23AEFB9817}"/>
              </a:ext>
            </a:extLst>
          </p:cNvPr>
          <p:cNvSpPr/>
          <p:nvPr/>
        </p:nvSpPr>
        <p:spPr>
          <a:xfrm>
            <a:off x="9074150" y="4572000"/>
            <a:ext cx="812800" cy="704850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F589427-616E-4CD4-AE0F-2370A1EFDB53}"/>
              </a:ext>
            </a:extLst>
          </p:cNvPr>
          <p:cNvSpPr/>
          <p:nvPr/>
        </p:nvSpPr>
        <p:spPr>
          <a:xfrm>
            <a:off x="7805761" y="4845050"/>
            <a:ext cx="1251888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033D059-BD77-4693-8C73-9F6B1E451A90}"/>
              </a:ext>
            </a:extLst>
          </p:cNvPr>
          <p:cNvCxnSpPr>
            <a:cxnSpLocks/>
          </p:cNvCxnSpPr>
          <p:nvPr/>
        </p:nvCxnSpPr>
        <p:spPr>
          <a:xfrm>
            <a:off x="9023350" y="4679950"/>
            <a:ext cx="0" cy="557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293CC30F-4BEA-40C7-AC61-C15EBFE21617}"/>
              </a:ext>
            </a:extLst>
          </p:cNvPr>
          <p:cNvCxnSpPr>
            <a:cxnSpLocks/>
          </p:cNvCxnSpPr>
          <p:nvPr/>
        </p:nvCxnSpPr>
        <p:spPr>
          <a:xfrm>
            <a:off x="8815388" y="4699000"/>
            <a:ext cx="207962" cy="538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B452096-6503-44B9-9960-2E23451F7A16}"/>
              </a:ext>
            </a:extLst>
          </p:cNvPr>
          <p:cNvCxnSpPr>
            <a:cxnSpLocks/>
          </p:cNvCxnSpPr>
          <p:nvPr/>
        </p:nvCxnSpPr>
        <p:spPr>
          <a:xfrm>
            <a:off x="8815388" y="4699793"/>
            <a:ext cx="0" cy="537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7D91B715-39BC-4080-A5A4-0849CF84EA88}"/>
              </a:ext>
            </a:extLst>
          </p:cNvPr>
          <p:cNvCxnSpPr>
            <a:cxnSpLocks/>
          </p:cNvCxnSpPr>
          <p:nvPr/>
        </p:nvCxnSpPr>
        <p:spPr>
          <a:xfrm>
            <a:off x="8599175" y="4679950"/>
            <a:ext cx="207962" cy="538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35D9144-AD54-4CE4-8FE7-06C1B400BC83}"/>
              </a:ext>
            </a:extLst>
          </p:cNvPr>
          <p:cNvCxnSpPr>
            <a:cxnSpLocks/>
          </p:cNvCxnSpPr>
          <p:nvPr/>
        </p:nvCxnSpPr>
        <p:spPr>
          <a:xfrm>
            <a:off x="8599175" y="4680743"/>
            <a:ext cx="0" cy="537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AAC3B50-F0E0-4BD4-80CC-C377C263EABB}"/>
              </a:ext>
            </a:extLst>
          </p:cNvPr>
          <p:cNvCxnSpPr>
            <a:cxnSpLocks/>
          </p:cNvCxnSpPr>
          <p:nvPr/>
        </p:nvCxnSpPr>
        <p:spPr>
          <a:xfrm>
            <a:off x="8391212" y="4667250"/>
            <a:ext cx="207962" cy="538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58E13ED-7D33-42AF-B1E3-881ABD018E0E}"/>
              </a:ext>
            </a:extLst>
          </p:cNvPr>
          <p:cNvCxnSpPr>
            <a:cxnSpLocks/>
          </p:cNvCxnSpPr>
          <p:nvPr/>
        </p:nvCxnSpPr>
        <p:spPr>
          <a:xfrm>
            <a:off x="8391212" y="4668043"/>
            <a:ext cx="0" cy="537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BAB24504-A6B9-4DAA-B02A-0AD7102F2282}"/>
              </a:ext>
            </a:extLst>
          </p:cNvPr>
          <p:cNvCxnSpPr>
            <a:cxnSpLocks/>
          </p:cNvCxnSpPr>
          <p:nvPr/>
        </p:nvCxnSpPr>
        <p:spPr>
          <a:xfrm>
            <a:off x="8183249" y="4667250"/>
            <a:ext cx="207962" cy="538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DA053A6-49A5-4E38-AD53-8733709C4958}"/>
              </a:ext>
            </a:extLst>
          </p:cNvPr>
          <p:cNvCxnSpPr>
            <a:cxnSpLocks/>
          </p:cNvCxnSpPr>
          <p:nvPr/>
        </p:nvCxnSpPr>
        <p:spPr>
          <a:xfrm>
            <a:off x="8183249" y="4668043"/>
            <a:ext cx="0" cy="537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C1DE8DD2-E1C9-4F33-A559-EBCB8C88437F}"/>
              </a:ext>
            </a:extLst>
          </p:cNvPr>
          <p:cNvSpPr/>
          <p:nvPr/>
        </p:nvSpPr>
        <p:spPr>
          <a:xfrm>
            <a:off x="9903451" y="4436742"/>
            <a:ext cx="540391" cy="1033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5FF2A0FD-9B6A-4E48-A87E-9DA50F9C6D60}"/>
              </a:ext>
            </a:extLst>
          </p:cNvPr>
          <p:cNvSpPr/>
          <p:nvPr/>
        </p:nvSpPr>
        <p:spPr>
          <a:xfrm>
            <a:off x="9272837" y="3571141"/>
            <a:ext cx="506256" cy="541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ângulo isósceles 24">
            <a:extLst>
              <a:ext uri="{FF2B5EF4-FFF2-40B4-BE49-F238E27FC236}">
                <a16:creationId xmlns:a16="http://schemas.microsoft.com/office/drawing/2014/main" id="{95E478C0-1FE1-4D25-9F6F-DA7C25995905}"/>
              </a:ext>
            </a:extLst>
          </p:cNvPr>
          <p:cNvSpPr/>
          <p:nvPr/>
        </p:nvSpPr>
        <p:spPr>
          <a:xfrm>
            <a:off x="8743269" y="4572000"/>
            <a:ext cx="812800" cy="704850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63A3BF4-44A6-4D1D-8772-1524F7F17356}"/>
              </a:ext>
            </a:extLst>
          </p:cNvPr>
          <p:cNvSpPr/>
          <p:nvPr/>
        </p:nvSpPr>
        <p:spPr>
          <a:xfrm>
            <a:off x="7474880" y="4845050"/>
            <a:ext cx="1251888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CB15A74D-9EE5-4F5A-9277-4F4B956E0611}"/>
              </a:ext>
            </a:extLst>
          </p:cNvPr>
          <p:cNvCxnSpPr>
            <a:cxnSpLocks/>
          </p:cNvCxnSpPr>
          <p:nvPr/>
        </p:nvCxnSpPr>
        <p:spPr>
          <a:xfrm>
            <a:off x="8692469" y="4679950"/>
            <a:ext cx="0" cy="557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2D2ABA2C-C07A-48C9-A39D-A93945C5E6CE}"/>
              </a:ext>
            </a:extLst>
          </p:cNvPr>
          <p:cNvCxnSpPr>
            <a:cxnSpLocks/>
          </p:cNvCxnSpPr>
          <p:nvPr/>
        </p:nvCxnSpPr>
        <p:spPr>
          <a:xfrm>
            <a:off x="8484507" y="4699000"/>
            <a:ext cx="207962" cy="538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443E8D47-0EAB-486E-A1C4-279271FDDE61}"/>
              </a:ext>
            </a:extLst>
          </p:cNvPr>
          <p:cNvCxnSpPr>
            <a:cxnSpLocks/>
          </p:cNvCxnSpPr>
          <p:nvPr/>
        </p:nvCxnSpPr>
        <p:spPr>
          <a:xfrm>
            <a:off x="8484507" y="4699793"/>
            <a:ext cx="0" cy="537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2067410A-4F18-4565-81B3-80C325C3592E}"/>
              </a:ext>
            </a:extLst>
          </p:cNvPr>
          <p:cNvCxnSpPr>
            <a:cxnSpLocks/>
          </p:cNvCxnSpPr>
          <p:nvPr/>
        </p:nvCxnSpPr>
        <p:spPr>
          <a:xfrm>
            <a:off x="8268294" y="4679950"/>
            <a:ext cx="207962" cy="538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B54E9376-AF7D-454B-8D5D-5F561F701D21}"/>
              </a:ext>
            </a:extLst>
          </p:cNvPr>
          <p:cNvCxnSpPr>
            <a:cxnSpLocks/>
          </p:cNvCxnSpPr>
          <p:nvPr/>
        </p:nvCxnSpPr>
        <p:spPr>
          <a:xfrm>
            <a:off x="8268294" y="4680743"/>
            <a:ext cx="0" cy="537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F8837DF3-77E4-42DF-95EE-2B3F93D9C5E4}"/>
              </a:ext>
            </a:extLst>
          </p:cNvPr>
          <p:cNvCxnSpPr/>
          <p:nvPr/>
        </p:nvCxnSpPr>
        <p:spPr>
          <a:xfrm>
            <a:off x="9556069" y="4234496"/>
            <a:ext cx="0" cy="52980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70EF2220-876D-481E-8E79-9C0D9EB9DC10}"/>
              </a:ext>
            </a:extLst>
          </p:cNvPr>
          <p:cNvSpPr/>
          <p:nvPr/>
        </p:nvSpPr>
        <p:spPr>
          <a:xfrm>
            <a:off x="9374329" y="4688154"/>
            <a:ext cx="506256" cy="541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F615E274-28EC-4906-A025-26F6FBD5CF86}"/>
              </a:ext>
            </a:extLst>
          </p:cNvPr>
          <p:cNvCxnSpPr>
            <a:cxnSpLocks/>
          </p:cNvCxnSpPr>
          <p:nvPr/>
        </p:nvCxnSpPr>
        <p:spPr>
          <a:xfrm flipH="1">
            <a:off x="9087871" y="5175249"/>
            <a:ext cx="290816" cy="399575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12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23" grpId="0" animBg="1"/>
      <p:bldP spid="24" grpId="0" animBg="1"/>
      <p:bldP spid="24" grpId="1" animBg="1"/>
      <p:bldP spid="25" grpId="0" animBg="1"/>
      <p:bldP spid="26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2668D616-F617-4D67-BC6B-5F9C24255B04}"/>
              </a:ext>
            </a:extLst>
          </p:cNvPr>
          <p:cNvSpPr/>
          <p:nvPr/>
        </p:nvSpPr>
        <p:spPr>
          <a:xfrm>
            <a:off x="1762337" y="1884724"/>
            <a:ext cx="693531" cy="42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655E09F-D9F2-46F6-B8AE-3D22B5E8DD34}"/>
              </a:ext>
            </a:extLst>
          </p:cNvPr>
          <p:cNvSpPr/>
          <p:nvPr/>
        </p:nvSpPr>
        <p:spPr>
          <a:xfrm>
            <a:off x="4472649" y="1605908"/>
            <a:ext cx="693531" cy="42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2BD1D1C-F573-4D17-AADC-670CBB0AEEC2}"/>
              </a:ext>
            </a:extLst>
          </p:cNvPr>
          <p:cNvSpPr/>
          <p:nvPr/>
        </p:nvSpPr>
        <p:spPr>
          <a:xfrm>
            <a:off x="5625380" y="1572777"/>
            <a:ext cx="693531" cy="42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971966D-2DCF-4DBF-AC5B-05A9D9ADCCF2}"/>
              </a:ext>
            </a:extLst>
          </p:cNvPr>
          <p:cNvSpPr/>
          <p:nvPr/>
        </p:nvSpPr>
        <p:spPr>
          <a:xfrm>
            <a:off x="6900077" y="1578512"/>
            <a:ext cx="693531" cy="42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48A5F73-A4AF-4E96-8733-20E0C0A49CB8}"/>
              </a:ext>
            </a:extLst>
          </p:cNvPr>
          <p:cNvSpPr/>
          <p:nvPr/>
        </p:nvSpPr>
        <p:spPr>
          <a:xfrm>
            <a:off x="9944362" y="1589342"/>
            <a:ext cx="693531" cy="42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8B18919-A818-4863-9D10-0AF383829EB8}"/>
              </a:ext>
            </a:extLst>
          </p:cNvPr>
          <p:cNvSpPr/>
          <p:nvPr/>
        </p:nvSpPr>
        <p:spPr>
          <a:xfrm>
            <a:off x="6910838" y="2963775"/>
            <a:ext cx="693531" cy="42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EB0CEBB-C9A7-43E3-BF79-71A2D7F2C0D8}"/>
              </a:ext>
            </a:extLst>
          </p:cNvPr>
          <p:cNvSpPr/>
          <p:nvPr/>
        </p:nvSpPr>
        <p:spPr>
          <a:xfrm>
            <a:off x="7859486" y="4301362"/>
            <a:ext cx="693531" cy="42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74F78AA2-24D3-49E8-BAE1-3996A387125E}"/>
              </a:ext>
            </a:extLst>
          </p:cNvPr>
          <p:cNvSpPr/>
          <p:nvPr/>
        </p:nvSpPr>
        <p:spPr>
          <a:xfrm>
            <a:off x="8354091" y="1578512"/>
            <a:ext cx="693531" cy="42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2922CC3-755E-4DAB-971B-D695EB272FD8}"/>
              </a:ext>
            </a:extLst>
          </p:cNvPr>
          <p:cNvSpPr/>
          <p:nvPr/>
        </p:nvSpPr>
        <p:spPr>
          <a:xfrm>
            <a:off x="6058707" y="4263646"/>
            <a:ext cx="693531" cy="42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F00BFB66-C616-409A-8C7F-3F532A4BF303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5166180" y="1787021"/>
            <a:ext cx="459200" cy="3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C72BB1D3-A660-42BC-B474-CF9573814B68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6318911" y="1787021"/>
            <a:ext cx="581166" cy="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D0B631A7-1BFB-46DB-9C34-CB7F87777F3C}"/>
              </a:ext>
            </a:extLst>
          </p:cNvPr>
          <p:cNvCxnSpPr>
            <a:stCxn id="7" idx="6"/>
            <a:endCxn id="12" idx="2"/>
          </p:cNvCxnSpPr>
          <p:nvPr/>
        </p:nvCxnSpPr>
        <p:spPr>
          <a:xfrm>
            <a:off x="7593608" y="1792756"/>
            <a:ext cx="760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C4A9B9BD-A8A4-404F-A645-1D80F518D6C5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9047622" y="1792756"/>
            <a:ext cx="896740" cy="10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9B01D84F-654E-44CE-A6FD-445FD6AB8249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7502804" y="1955079"/>
            <a:ext cx="2543123" cy="107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Curvo 33">
            <a:extLst>
              <a:ext uri="{FF2B5EF4-FFF2-40B4-BE49-F238E27FC236}">
                <a16:creationId xmlns:a16="http://schemas.microsoft.com/office/drawing/2014/main" id="{CC90A69B-EEA6-48CD-9AF9-894C17001EB3}"/>
              </a:ext>
            </a:extLst>
          </p:cNvPr>
          <p:cNvCxnSpPr>
            <a:stCxn id="10" idx="1"/>
            <a:endCxn id="10" idx="0"/>
          </p:cNvCxnSpPr>
          <p:nvPr/>
        </p:nvCxnSpPr>
        <p:spPr>
          <a:xfrm rot="5400000" flipH="1" flipV="1">
            <a:off x="7103628" y="2872550"/>
            <a:ext cx="62750" cy="245201"/>
          </a:xfrm>
          <a:prstGeom prst="curvedConnector3">
            <a:avLst>
              <a:gd name="adj1" fmla="val 4643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289EB2C4-B5E2-4C89-AEFA-D0C6C0D0CACB}"/>
              </a:ext>
            </a:extLst>
          </p:cNvPr>
          <p:cNvCxnSpPr>
            <a:cxnSpLocks/>
            <a:stCxn id="10" idx="2"/>
            <a:endCxn id="4" idx="5"/>
          </p:cNvCxnSpPr>
          <p:nvPr/>
        </p:nvCxnSpPr>
        <p:spPr>
          <a:xfrm flipH="1" flipV="1">
            <a:off x="2354303" y="2250461"/>
            <a:ext cx="4556535" cy="92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D717662C-8CC4-4AD7-9B18-6ED2502A78A5}"/>
              </a:ext>
            </a:extLst>
          </p:cNvPr>
          <p:cNvCxnSpPr>
            <a:stCxn id="10" idx="4"/>
            <a:endCxn id="13" idx="7"/>
          </p:cNvCxnSpPr>
          <p:nvPr/>
        </p:nvCxnSpPr>
        <p:spPr>
          <a:xfrm flipH="1">
            <a:off x="6650673" y="3392262"/>
            <a:ext cx="606931" cy="934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736C2FD2-1BD7-4395-8B7B-0D3B93E7DB01}"/>
              </a:ext>
            </a:extLst>
          </p:cNvPr>
          <p:cNvCxnSpPr>
            <a:stCxn id="13" idx="0"/>
            <a:endCxn id="10" idx="3"/>
          </p:cNvCxnSpPr>
          <p:nvPr/>
        </p:nvCxnSpPr>
        <p:spPr>
          <a:xfrm flipV="1">
            <a:off x="6405473" y="3329512"/>
            <a:ext cx="606930" cy="934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C2189E95-31F7-412C-A734-7EF94F0AF787}"/>
              </a:ext>
            </a:extLst>
          </p:cNvPr>
          <p:cNvCxnSpPr>
            <a:stCxn id="10" idx="4"/>
            <a:endCxn id="11" idx="1"/>
          </p:cNvCxnSpPr>
          <p:nvPr/>
        </p:nvCxnSpPr>
        <p:spPr>
          <a:xfrm>
            <a:off x="7257604" y="3392262"/>
            <a:ext cx="703447" cy="97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A16A23A2-39A8-460B-A855-DC7060F570FD}"/>
              </a:ext>
            </a:extLst>
          </p:cNvPr>
          <p:cNvCxnSpPr>
            <a:stCxn id="11" idx="0"/>
            <a:endCxn id="10" idx="5"/>
          </p:cNvCxnSpPr>
          <p:nvPr/>
        </p:nvCxnSpPr>
        <p:spPr>
          <a:xfrm flipH="1" flipV="1">
            <a:off x="7502804" y="3329512"/>
            <a:ext cx="703448" cy="97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Curvo 48">
            <a:extLst>
              <a:ext uri="{FF2B5EF4-FFF2-40B4-BE49-F238E27FC236}">
                <a16:creationId xmlns:a16="http://schemas.microsoft.com/office/drawing/2014/main" id="{FEA46C2E-EE49-42E4-BB41-C3FF083086F2}"/>
              </a:ext>
            </a:extLst>
          </p:cNvPr>
          <p:cNvCxnSpPr>
            <a:stCxn id="11" idx="7"/>
            <a:endCxn id="11" idx="6"/>
          </p:cNvCxnSpPr>
          <p:nvPr/>
        </p:nvCxnSpPr>
        <p:spPr>
          <a:xfrm rot="16200000" flipH="1">
            <a:off x="8426487" y="4389077"/>
            <a:ext cx="151494" cy="101565"/>
          </a:xfrm>
          <a:prstGeom prst="curvedConnector4">
            <a:avLst>
              <a:gd name="adj1" fmla="val -192318"/>
              <a:gd name="adj2" fmla="val 3250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Curvo 50">
            <a:extLst>
              <a:ext uri="{FF2B5EF4-FFF2-40B4-BE49-F238E27FC236}">
                <a16:creationId xmlns:a16="http://schemas.microsoft.com/office/drawing/2014/main" id="{511F2F49-D379-4C6A-9181-2F58FD8046C4}"/>
              </a:ext>
            </a:extLst>
          </p:cNvPr>
          <p:cNvCxnSpPr>
            <a:stCxn id="13" idx="5"/>
            <a:endCxn id="13" idx="4"/>
          </p:cNvCxnSpPr>
          <p:nvPr/>
        </p:nvCxnSpPr>
        <p:spPr>
          <a:xfrm rot="5400000">
            <a:off x="6496698" y="4538158"/>
            <a:ext cx="62750" cy="245200"/>
          </a:xfrm>
          <a:prstGeom prst="curvedConnector3">
            <a:avLst>
              <a:gd name="adj1" fmla="val 4643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A67BD2A6-4DA2-4DB1-B56F-243A3E333CA4}"/>
              </a:ext>
            </a:extLst>
          </p:cNvPr>
          <p:cNvCxnSpPr>
            <a:endCxn id="4" idx="1"/>
          </p:cNvCxnSpPr>
          <p:nvPr/>
        </p:nvCxnSpPr>
        <p:spPr>
          <a:xfrm>
            <a:off x="1580048" y="1607244"/>
            <a:ext cx="283854" cy="340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Curvo 56">
            <a:extLst>
              <a:ext uri="{FF2B5EF4-FFF2-40B4-BE49-F238E27FC236}">
                <a16:creationId xmlns:a16="http://schemas.microsoft.com/office/drawing/2014/main" id="{FE6C7D07-918F-4C77-B94F-DE65CC41F208}"/>
              </a:ext>
            </a:extLst>
          </p:cNvPr>
          <p:cNvCxnSpPr>
            <a:stCxn id="6" idx="7"/>
            <a:endCxn id="6" idx="0"/>
          </p:cNvCxnSpPr>
          <p:nvPr/>
        </p:nvCxnSpPr>
        <p:spPr>
          <a:xfrm rot="16200000" flipV="1">
            <a:off x="6063371" y="1481552"/>
            <a:ext cx="62750" cy="245200"/>
          </a:xfrm>
          <a:prstGeom prst="curvedConnector3">
            <a:avLst>
              <a:gd name="adj1" fmla="val 4643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: Curvo 58">
            <a:extLst>
              <a:ext uri="{FF2B5EF4-FFF2-40B4-BE49-F238E27FC236}">
                <a16:creationId xmlns:a16="http://schemas.microsoft.com/office/drawing/2014/main" id="{3ECC51D2-CB49-4011-B644-177B687175DE}"/>
              </a:ext>
            </a:extLst>
          </p:cNvPr>
          <p:cNvCxnSpPr>
            <a:stCxn id="12" idx="7"/>
            <a:endCxn id="12" idx="0"/>
          </p:cNvCxnSpPr>
          <p:nvPr/>
        </p:nvCxnSpPr>
        <p:spPr>
          <a:xfrm rot="16200000" flipV="1">
            <a:off x="8792082" y="1487287"/>
            <a:ext cx="62750" cy="245200"/>
          </a:xfrm>
          <a:prstGeom prst="curvedConnector3">
            <a:avLst>
              <a:gd name="adj1" fmla="val 4643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E13B8B91-0554-48E0-910D-7DCDB82319F3}"/>
              </a:ext>
            </a:extLst>
          </p:cNvPr>
          <p:cNvSpPr txBox="1"/>
          <p:nvPr/>
        </p:nvSpPr>
        <p:spPr>
          <a:xfrm>
            <a:off x="1906548" y="1917854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/>
              <a:t>Init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27A8D7E3-D68D-4C63-A818-0E71E80F1E16}"/>
              </a:ext>
            </a:extLst>
          </p:cNvPr>
          <p:cNvSpPr txBox="1"/>
          <p:nvPr/>
        </p:nvSpPr>
        <p:spPr>
          <a:xfrm>
            <a:off x="4496620" y="1609389"/>
            <a:ext cx="6623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Compra</a:t>
            </a:r>
          </a:p>
          <a:p>
            <a:r>
              <a:rPr lang="pt-BR" sz="1100"/>
              <a:t>Ingresso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6828B72C-9A0E-43DC-8238-5E47708E1920}"/>
              </a:ext>
            </a:extLst>
          </p:cNvPr>
          <p:cNvSpPr txBox="1"/>
          <p:nvPr/>
        </p:nvSpPr>
        <p:spPr>
          <a:xfrm>
            <a:off x="5670997" y="1564872"/>
            <a:ext cx="6319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Espera</a:t>
            </a:r>
          </a:p>
          <a:p>
            <a:r>
              <a:rPr lang="pt-BR" sz="1100"/>
              <a:t>Entrada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3045C914-5F13-47E4-B491-2ED55D99D532}"/>
              </a:ext>
            </a:extLst>
          </p:cNvPr>
          <p:cNvSpPr txBox="1"/>
          <p:nvPr/>
        </p:nvSpPr>
        <p:spPr>
          <a:xfrm>
            <a:off x="6933608" y="1559635"/>
            <a:ext cx="6319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Libera</a:t>
            </a:r>
          </a:p>
          <a:p>
            <a:r>
              <a:rPr lang="pt-BR" sz="1100"/>
              <a:t>Entrada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471B6261-1366-49C7-BC35-2B771F6147E8}"/>
              </a:ext>
            </a:extLst>
          </p:cNvPr>
          <p:cNvSpPr txBox="1"/>
          <p:nvPr/>
        </p:nvSpPr>
        <p:spPr>
          <a:xfrm>
            <a:off x="8414651" y="1597263"/>
            <a:ext cx="6206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Espera</a:t>
            </a:r>
          </a:p>
          <a:p>
            <a:r>
              <a:rPr lang="pt-BR" sz="1100"/>
              <a:t>Cadeira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99EE0DE1-E1B7-40C9-8343-8E1442EFAAB6}"/>
              </a:ext>
            </a:extLst>
          </p:cNvPr>
          <p:cNvSpPr txBox="1"/>
          <p:nvPr/>
        </p:nvSpPr>
        <p:spPr>
          <a:xfrm>
            <a:off x="9990174" y="1571576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Destrava</a:t>
            </a:r>
          </a:p>
          <a:p>
            <a:r>
              <a:rPr lang="pt-BR" sz="1100"/>
              <a:t>Cadeira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1292A59E-EB6F-44FA-AE44-2C13403BFB23}"/>
              </a:ext>
            </a:extLst>
          </p:cNvPr>
          <p:cNvSpPr txBox="1"/>
          <p:nvPr/>
        </p:nvSpPr>
        <p:spPr>
          <a:xfrm>
            <a:off x="6946141" y="2962574"/>
            <a:ext cx="5245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Assite</a:t>
            </a:r>
          </a:p>
          <a:p>
            <a:r>
              <a:rPr lang="pt-BR" sz="1100"/>
              <a:t>Filme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C5C78FBC-127E-4DB3-A26E-08C080185FEA}"/>
              </a:ext>
            </a:extLst>
          </p:cNvPr>
          <p:cNvSpPr txBox="1"/>
          <p:nvPr/>
        </p:nvSpPr>
        <p:spPr>
          <a:xfrm>
            <a:off x="7886936" y="4263646"/>
            <a:ext cx="598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Chama</a:t>
            </a:r>
          </a:p>
          <a:p>
            <a:r>
              <a:rPr lang="pt-BR" sz="1100"/>
              <a:t>Serviço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8C3AB0F4-0BDA-4A71-9E61-E811337D2F83}"/>
              </a:ext>
            </a:extLst>
          </p:cNvPr>
          <p:cNvSpPr txBox="1"/>
          <p:nvPr/>
        </p:nvSpPr>
        <p:spPr>
          <a:xfrm>
            <a:off x="6105323" y="4254093"/>
            <a:ext cx="5806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Chama</a:t>
            </a:r>
          </a:p>
          <a:p>
            <a:r>
              <a:rPr lang="pt-BR" sz="1100"/>
              <a:t>Pipoca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4D2C497E-2BD5-48F5-AD9D-63FCC00E4895}"/>
              </a:ext>
            </a:extLst>
          </p:cNvPr>
          <p:cNvSpPr txBox="1"/>
          <p:nvPr/>
        </p:nvSpPr>
        <p:spPr>
          <a:xfrm>
            <a:off x="1413786" y="2296231"/>
            <a:ext cx="12650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Clear_Code</a:t>
            </a:r>
            <a:r>
              <a:rPr lang="pt-BR" sz="1100" dirty="0"/>
              <a:t>:= 1</a:t>
            </a:r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8717CA4F-60D3-491A-914F-FE70699F4736}"/>
              </a:ext>
            </a:extLst>
          </p:cNvPr>
          <p:cNvSpPr txBox="1"/>
          <p:nvPr/>
        </p:nvSpPr>
        <p:spPr>
          <a:xfrm>
            <a:off x="4210971" y="2008918"/>
            <a:ext cx="1085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Write_Code:= 1</a:t>
            </a:r>
            <a:endParaRPr lang="pt-BR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D0096F1-AA78-4DEA-9DF7-34AE8861D7C1}"/>
              </a:ext>
            </a:extLst>
          </p:cNvPr>
          <p:cNvSpPr txBox="1"/>
          <p:nvPr/>
        </p:nvSpPr>
        <p:spPr>
          <a:xfrm>
            <a:off x="5800434" y="1135886"/>
            <a:ext cx="5180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CodV’</a:t>
            </a:r>
            <a:endParaRPr lang="pt-BR"/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CF974AFB-AD42-4052-8546-4AF239561739}"/>
              </a:ext>
            </a:extLst>
          </p:cNvPr>
          <p:cNvSpPr txBox="1"/>
          <p:nvPr/>
        </p:nvSpPr>
        <p:spPr>
          <a:xfrm>
            <a:off x="6349168" y="1567472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CodV</a:t>
            </a:r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DB1B2684-CE3B-40E4-B2C0-9304E5BE5466}"/>
              </a:ext>
            </a:extLst>
          </p:cNvPr>
          <p:cNvSpPr txBox="1"/>
          <p:nvPr/>
        </p:nvSpPr>
        <p:spPr>
          <a:xfrm>
            <a:off x="9114574" y="1578512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CodV</a:t>
            </a:r>
            <a:endParaRPr lang="pt-BR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9714743E-E921-4E2C-A58C-4C409F4208CE}"/>
              </a:ext>
            </a:extLst>
          </p:cNvPr>
          <p:cNvSpPr txBox="1"/>
          <p:nvPr/>
        </p:nvSpPr>
        <p:spPr>
          <a:xfrm>
            <a:off x="8579640" y="1106182"/>
            <a:ext cx="5180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CodV’</a:t>
            </a:r>
            <a:endParaRPr lang="pt-BR"/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0565B074-A0BF-4147-8895-8513E945697D}"/>
              </a:ext>
            </a:extLst>
          </p:cNvPr>
          <p:cNvSpPr txBox="1"/>
          <p:nvPr/>
        </p:nvSpPr>
        <p:spPr>
          <a:xfrm rot="686268">
            <a:off x="4758552" y="2555528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Fim_filme</a:t>
            </a:r>
            <a:r>
              <a:rPr lang="pt-BR" sz="1100" dirty="0"/>
              <a:t> Peso’</a:t>
            </a:r>
            <a:endParaRPr lang="pt-BR" dirty="0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08AD6AF0-F779-4635-906F-51EFDA0B1C21}"/>
              </a:ext>
            </a:extLst>
          </p:cNvPr>
          <p:cNvSpPr txBox="1"/>
          <p:nvPr/>
        </p:nvSpPr>
        <p:spPr>
          <a:xfrm rot="3546327">
            <a:off x="5784792" y="2537651"/>
            <a:ext cx="1159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Fim_filme’ Peso’ </a:t>
            </a:r>
            <a:endParaRPr lang="pt-BR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F869C4C9-EABE-4C02-97D0-E45781F70232}"/>
              </a:ext>
            </a:extLst>
          </p:cNvPr>
          <p:cNvSpPr txBox="1"/>
          <p:nvPr/>
        </p:nvSpPr>
        <p:spPr>
          <a:xfrm rot="20549122">
            <a:off x="6725927" y="2523047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pip’ serv’</a:t>
            </a:r>
            <a:endParaRPr lang="pt-BR" sz="1400"/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13E3307B-3553-4746-BDAE-95FB56D8A712}"/>
              </a:ext>
            </a:extLst>
          </p:cNvPr>
          <p:cNvSpPr txBox="1"/>
          <p:nvPr/>
        </p:nvSpPr>
        <p:spPr>
          <a:xfrm rot="19690853">
            <a:off x="8583011" y="2468640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Peso</a:t>
            </a:r>
            <a:endParaRPr lang="pt-BR"/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FE6844F5-4CC2-47A2-8A35-94C6C92E0814}"/>
              </a:ext>
            </a:extLst>
          </p:cNvPr>
          <p:cNvSpPr txBox="1"/>
          <p:nvPr/>
        </p:nvSpPr>
        <p:spPr>
          <a:xfrm rot="18315124">
            <a:off x="6811092" y="3812464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pip</a:t>
            </a:r>
            <a:endParaRPr lang="pt-BR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F68B7DBD-E5F0-41C9-A281-51FE58C3FF67}"/>
              </a:ext>
            </a:extLst>
          </p:cNvPr>
          <p:cNvSpPr txBox="1"/>
          <p:nvPr/>
        </p:nvSpPr>
        <p:spPr>
          <a:xfrm>
            <a:off x="6109976" y="4857162"/>
            <a:ext cx="16001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pip_vendida</a:t>
            </a:r>
            <a:r>
              <a:rPr lang="pt-BR" sz="1100" dirty="0"/>
              <a:t>’ </a:t>
            </a:r>
            <a:r>
              <a:rPr lang="pt-BR" sz="1100" dirty="0" err="1"/>
              <a:t>cancel_pip</a:t>
            </a:r>
            <a:r>
              <a:rPr lang="pt-BR" sz="1100" dirty="0"/>
              <a:t>’</a:t>
            </a:r>
            <a:endParaRPr lang="pt-BR" dirty="0"/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4E1E3805-25CF-4125-8087-8A71F71CA7E6}"/>
              </a:ext>
            </a:extLst>
          </p:cNvPr>
          <p:cNvSpPr txBox="1"/>
          <p:nvPr/>
        </p:nvSpPr>
        <p:spPr>
          <a:xfrm rot="3298839">
            <a:off x="7347032" y="3802172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serv</a:t>
            </a:r>
            <a:endParaRPr lang="pt-BR"/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16B04D3D-3B48-48A4-9625-B09F3DAD19BA}"/>
              </a:ext>
            </a:extLst>
          </p:cNvPr>
          <p:cNvSpPr txBox="1"/>
          <p:nvPr/>
        </p:nvSpPr>
        <p:spPr>
          <a:xfrm rot="20702776">
            <a:off x="7669052" y="3291419"/>
            <a:ext cx="18421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serv_completo + cancel_serv</a:t>
            </a:r>
            <a:endParaRPr lang="pt-BR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298E851C-E8C8-44C0-87B0-63BCD2439562}"/>
              </a:ext>
            </a:extLst>
          </p:cNvPr>
          <p:cNvSpPr txBox="1"/>
          <p:nvPr/>
        </p:nvSpPr>
        <p:spPr>
          <a:xfrm>
            <a:off x="8693874" y="3980677"/>
            <a:ext cx="18053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serv_completo</a:t>
            </a:r>
            <a:r>
              <a:rPr lang="pt-BR" sz="1100" dirty="0"/>
              <a:t>’ </a:t>
            </a:r>
            <a:r>
              <a:rPr lang="pt-BR" sz="1100" dirty="0" err="1"/>
              <a:t>cancel_serv</a:t>
            </a:r>
            <a:r>
              <a:rPr lang="pt-BR" sz="1100" dirty="0"/>
              <a:t>’</a:t>
            </a:r>
            <a:endParaRPr lang="pt-BR" dirty="0"/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2B2F96DB-72DF-4631-90A1-FD91569FE446}"/>
              </a:ext>
            </a:extLst>
          </p:cNvPr>
          <p:cNvSpPr txBox="1"/>
          <p:nvPr/>
        </p:nvSpPr>
        <p:spPr>
          <a:xfrm>
            <a:off x="5151973" y="3588259"/>
            <a:ext cx="1636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pip_vendida + cancel_pip</a:t>
            </a:r>
            <a:endParaRPr lang="pt-BR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D0A70B85-E9BC-4D4C-ADD7-F03C028C0B09}"/>
              </a:ext>
            </a:extLst>
          </p:cNvPr>
          <p:cNvSpPr txBox="1"/>
          <p:nvPr/>
        </p:nvSpPr>
        <p:spPr>
          <a:xfrm>
            <a:off x="164883" y="4566728"/>
            <a:ext cx="527734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Entradas:</a:t>
            </a:r>
          </a:p>
          <a:p>
            <a:r>
              <a:rPr lang="pt-BR" sz="1200" dirty="0"/>
              <a:t>- comprou: indica que pagamento do </a:t>
            </a:r>
            <a:r>
              <a:rPr lang="pt-BR" sz="1200" dirty="0" err="1"/>
              <a:t>ingressofoi</a:t>
            </a:r>
            <a:r>
              <a:rPr lang="pt-BR" sz="1200" dirty="0"/>
              <a:t> realizado</a:t>
            </a:r>
          </a:p>
          <a:p>
            <a:r>
              <a:rPr lang="pt-BR" sz="1200" dirty="0"/>
              <a:t> - </a:t>
            </a:r>
            <a:r>
              <a:rPr lang="pt-BR" sz="1200" dirty="0" err="1"/>
              <a:t>CodV</a:t>
            </a:r>
            <a:r>
              <a:rPr lang="pt-BR" sz="1200" dirty="0"/>
              <a:t>: bit que indica se o Código corresponde aquela sala/cadeira</a:t>
            </a:r>
          </a:p>
          <a:p>
            <a:r>
              <a:rPr lang="pt-BR" sz="1200" dirty="0"/>
              <a:t>- Peso: sinal da célula de carga na cadeira</a:t>
            </a:r>
          </a:p>
          <a:p>
            <a:r>
              <a:rPr lang="pt-BR" sz="1200" dirty="0"/>
              <a:t>- </a:t>
            </a:r>
            <a:r>
              <a:rPr lang="pt-BR" sz="1200" dirty="0" err="1"/>
              <a:t>pip</a:t>
            </a:r>
            <a:r>
              <a:rPr lang="pt-BR" sz="1200" dirty="0"/>
              <a:t>: acionado por botão na cadeira para comprar pipoca</a:t>
            </a:r>
          </a:p>
          <a:p>
            <a:r>
              <a:rPr lang="pt-BR" sz="1200" dirty="0"/>
              <a:t>- </a:t>
            </a:r>
            <a:r>
              <a:rPr lang="pt-BR" sz="1200" dirty="0" err="1"/>
              <a:t>cancel_pip</a:t>
            </a:r>
            <a:r>
              <a:rPr lang="pt-BR" sz="1200" dirty="0"/>
              <a:t>: acionado por botão na cadeira para cancelar compra de pipoca</a:t>
            </a:r>
          </a:p>
          <a:p>
            <a:r>
              <a:rPr lang="pt-BR" sz="1200" dirty="0"/>
              <a:t>- </a:t>
            </a:r>
            <a:r>
              <a:rPr lang="pt-BR" sz="1200" dirty="0" err="1"/>
              <a:t>pip_vendida</a:t>
            </a:r>
            <a:r>
              <a:rPr lang="pt-BR" sz="1200" dirty="0"/>
              <a:t>: sinal emitido por dispositivo de funcionário após vender pipoca</a:t>
            </a:r>
          </a:p>
          <a:p>
            <a:r>
              <a:rPr lang="pt-BR" sz="1200" dirty="0"/>
              <a:t>- </a:t>
            </a:r>
            <a:r>
              <a:rPr lang="pt-BR" sz="1200" dirty="0" err="1"/>
              <a:t>serv</a:t>
            </a:r>
            <a:r>
              <a:rPr lang="pt-BR" sz="1200" dirty="0"/>
              <a:t>: acionado por botão na cadeira para </a:t>
            </a:r>
            <a:r>
              <a:rPr lang="pt-BR" sz="1200" dirty="0" err="1"/>
              <a:t>solicitor</a:t>
            </a:r>
            <a:r>
              <a:rPr lang="pt-BR" sz="1200" dirty="0"/>
              <a:t> serviço</a:t>
            </a:r>
          </a:p>
          <a:p>
            <a:r>
              <a:rPr lang="pt-BR" sz="1200" dirty="0"/>
              <a:t>- </a:t>
            </a:r>
            <a:r>
              <a:rPr lang="pt-BR" sz="1200" dirty="0" err="1"/>
              <a:t>cancel_serv</a:t>
            </a:r>
            <a:r>
              <a:rPr lang="pt-BR" sz="1200" dirty="0"/>
              <a:t>: acionado por botão na cadeira para cancelar chamada de serviço</a:t>
            </a:r>
          </a:p>
          <a:p>
            <a:r>
              <a:rPr lang="pt-BR" sz="1200" dirty="0"/>
              <a:t>- </a:t>
            </a:r>
            <a:r>
              <a:rPr lang="pt-BR" sz="1200" dirty="0" err="1"/>
              <a:t>serv_completo</a:t>
            </a:r>
            <a:r>
              <a:rPr lang="pt-BR" sz="1200" dirty="0"/>
              <a:t>: sinal emitido por dispositivo de funcionário após realizar serviço</a:t>
            </a:r>
          </a:p>
          <a:p>
            <a:r>
              <a:rPr lang="pt-BR" sz="1200" dirty="0"/>
              <a:t>- </a:t>
            </a:r>
            <a:r>
              <a:rPr lang="pt-BR" sz="1200" dirty="0" err="1"/>
              <a:t>fim_filme</a:t>
            </a:r>
            <a:r>
              <a:rPr lang="pt-BR" sz="1200" dirty="0"/>
              <a:t>: indica se o filme correspondente ainda está em horário de exibição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9D7FB5E2-8A33-493E-A62D-96A24744F7CD}"/>
              </a:ext>
            </a:extLst>
          </p:cNvPr>
          <p:cNvSpPr txBox="1"/>
          <p:nvPr/>
        </p:nvSpPr>
        <p:spPr>
          <a:xfrm>
            <a:off x="5606449" y="4588399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Cpip:=1</a:t>
            </a:r>
            <a:endParaRPr lang="pt-BR"/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2D5AF10B-CC79-421E-A412-80EAFB6F712C}"/>
              </a:ext>
            </a:extLst>
          </p:cNvPr>
          <p:cNvSpPr txBox="1"/>
          <p:nvPr/>
        </p:nvSpPr>
        <p:spPr>
          <a:xfrm>
            <a:off x="7917910" y="4693765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Cserv:=1</a:t>
            </a:r>
            <a:endParaRPr lang="pt-BR"/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1A84E7E3-4051-4F7B-ACA5-440021DD912C}"/>
              </a:ext>
            </a:extLst>
          </p:cNvPr>
          <p:cNvSpPr txBox="1"/>
          <p:nvPr/>
        </p:nvSpPr>
        <p:spPr>
          <a:xfrm>
            <a:off x="6702806" y="5164012"/>
            <a:ext cx="549862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Saídas:</a:t>
            </a:r>
          </a:p>
          <a:p>
            <a:r>
              <a:rPr lang="pt-BR" sz="1200" dirty="0"/>
              <a:t>- </a:t>
            </a:r>
            <a:r>
              <a:rPr lang="pt-BR" sz="1200" dirty="0" err="1"/>
              <a:t>Write_Code</a:t>
            </a:r>
            <a:r>
              <a:rPr lang="pt-BR" sz="1200" dirty="0"/>
              <a:t>: sinal que habilita a escrita de Código na memória</a:t>
            </a:r>
          </a:p>
          <a:p>
            <a:r>
              <a:rPr lang="pt-BR" sz="1200" dirty="0"/>
              <a:t>- </a:t>
            </a:r>
            <a:r>
              <a:rPr lang="pt-BR" sz="1200" dirty="0" err="1"/>
              <a:t>Clear_Code</a:t>
            </a:r>
            <a:r>
              <a:rPr lang="pt-BR" sz="1200" dirty="0"/>
              <a:t>: sinal que apaga Código da memória</a:t>
            </a:r>
          </a:p>
          <a:p>
            <a:r>
              <a:rPr lang="pt-BR" sz="1200" dirty="0"/>
              <a:t>- </a:t>
            </a:r>
            <a:r>
              <a:rPr lang="pt-BR" sz="1200" dirty="0" err="1"/>
              <a:t>Cpip</a:t>
            </a:r>
            <a:r>
              <a:rPr lang="pt-BR" sz="1200" dirty="0"/>
              <a:t>: sinal que aciona dispositivo de </a:t>
            </a:r>
            <a:r>
              <a:rPr lang="pt-BR" sz="1200" dirty="0" err="1"/>
              <a:t>fincionário</a:t>
            </a:r>
            <a:r>
              <a:rPr lang="pt-BR" sz="1200" dirty="0"/>
              <a:t> p/ comprar pipoca</a:t>
            </a:r>
          </a:p>
          <a:p>
            <a:r>
              <a:rPr lang="pt-BR" sz="1200" dirty="0"/>
              <a:t>- </a:t>
            </a:r>
            <a:r>
              <a:rPr lang="pt-BR" sz="1200" dirty="0" err="1"/>
              <a:t>Cser</a:t>
            </a:r>
            <a:r>
              <a:rPr lang="pt-BR" sz="1200" dirty="0"/>
              <a:t>: sinal que aciona dispositivo de </a:t>
            </a:r>
            <a:r>
              <a:rPr lang="pt-BR" sz="1200" dirty="0" err="1"/>
              <a:t>fincionário</a:t>
            </a:r>
            <a:r>
              <a:rPr lang="pt-BR" sz="1200" dirty="0"/>
              <a:t> para prestar serviço</a:t>
            </a:r>
          </a:p>
          <a:p>
            <a:r>
              <a:rPr lang="pt-BR" sz="1200" dirty="0"/>
              <a:t>- </a:t>
            </a:r>
            <a:r>
              <a:rPr lang="pt-BR" sz="1200" dirty="0" err="1"/>
              <a:t>LibSala</a:t>
            </a:r>
            <a:r>
              <a:rPr lang="pt-BR" sz="1200" dirty="0"/>
              <a:t>: sinal para abrir porta da sala</a:t>
            </a:r>
          </a:p>
          <a:p>
            <a:r>
              <a:rPr lang="pt-BR" sz="1200" dirty="0"/>
              <a:t>- </a:t>
            </a:r>
            <a:r>
              <a:rPr lang="pt-BR" sz="1200" dirty="0" err="1"/>
              <a:t>LibCadeira</a:t>
            </a:r>
            <a:r>
              <a:rPr lang="pt-BR" sz="1200" dirty="0"/>
              <a:t>: sinal para destravar cadeira</a:t>
            </a:r>
          </a:p>
          <a:p>
            <a:r>
              <a:rPr lang="en-US" sz="1400" dirty="0"/>
              <a:t> 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F65D3D4E-FA04-440D-9CE0-EBB05329FCB6}"/>
              </a:ext>
            </a:extLst>
          </p:cNvPr>
          <p:cNvSpPr txBox="1"/>
          <p:nvPr/>
        </p:nvSpPr>
        <p:spPr>
          <a:xfrm>
            <a:off x="6895316" y="1983814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LibSala:= 1</a:t>
            </a:r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C43103F7-7A5F-4E5D-AF3F-81409D9305A0}"/>
              </a:ext>
            </a:extLst>
          </p:cNvPr>
          <p:cNvSpPr txBox="1"/>
          <p:nvPr/>
        </p:nvSpPr>
        <p:spPr>
          <a:xfrm>
            <a:off x="10031569" y="1997123"/>
            <a:ext cx="9989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LibCadeira:= 1</a:t>
            </a:r>
            <a:endParaRPr lang="pt-BR"/>
          </a:p>
        </p:txBody>
      </p:sp>
      <p:cxnSp>
        <p:nvCxnSpPr>
          <p:cNvPr id="97" name="Conector: Curvo 96">
            <a:extLst>
              <a:ext uri="{FF2B5EF4-FFF2-40B4-BE49-F238E27FC236}">
                <a16:creationId xmlns:a16="http://schemas.microsoft.com/office/drawing/2014/main" id="{353E31CF-E115-4E5F-B1CE-CDC5D3A8D495}"/>
              </a:ext>
            </a:extLst>
          </p:cNvPr>
          <p:cNvCxnSpPr>
            <a:cxnSpLocks/>
            <a:stCxn id="67" idx="3"/>
            <a:endCxn id="67" idx="0"/>
          </p:cNvCxnSpPr>
          <p:nvPr/>
        </p:nvCxnSpPr>
        <p:spPr>
          <a:xfrm flipH="1" flipV="1">
            <a:off x="10335782" y="1571576"/>
            <a:ext cx="345607" cy="215444"/>
          </a:xfrm>
          <a:prstGeom prst="curvedConnector4">
            <a:avLst>
              <a:gd name="adj1" fmla="val -66144"/>
              <a:gd name="adj2" fmla="val 2061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87B6A5D2-A559-4A45-963A-3EF6BC208F5B}"/>
              </a:ext>
            </a:extLst>
          </p:cNvPr>
          <p:cNvSpPr txBox="1"/>
          <p:nvPr/>
        </p:nvSpPr>
        <p:spPr>
          <a:xfrm rot="21237563">
            <a:off x="10435968" y="1141556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Peso’</a:t>
            </a:r>
            <a:endParaRPr lang="pt-BR"/>
          </a:p>
        </p:txBody>
      </p:sp>
      <p:cxnSp>
        <p:nvCxnSpPr>
          <p:cNvPr id="16" name="Conector: Curvo 15">
            <a:extLst>
              <a:ext uri="{FF2B5EF4-FFF2-40B4-BE49-F238E27FC236}">
                <a16:creationId xmlns:a16="http://schemas.microsoft.com/office/drawing/2014/main" id="{E754A473-BCF9-4800-AB3B-FDCBEB08140B}"/>
              </a:ext>
            </a:extLst>
          </p:cNvPr>
          <p:cNvCxnSpPr>
            <a:cxnSpLocks/>
            <a:stCxn id="10" idx="2"/>
            <a:endCxn id="64" idx="2"/>
          </p:cNvCxnSpPr>
          <p:nvPr/>
        </p:nvCxnSpPr>
        <p:spPr>
          <a:xfrm rot="10800000">
            <a:off x="5986950" y="1995759"/>
            <a:ext cx="923889" cy="11822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Elipse 98">
            <a:extLst>
              <a:ext uri="{FF2B5EF4-FFF2-40B4-BE49-F238E27FC236}">
                <a16:creationId xmlns:a16="http://schemas.microsoft.com/office/drawing/2014/main" id="{2BED4455-76C9-4C32-BA55-3D20A1D17BDD}"/>
              </a:ext>
            </a:extLst>
          </p:cNvPr>
          <p:cNvSpPr/>
          <p:nvPr/>
        </p:nvSpPr>
        <p:spPr>
          <a:xfrm>
            <a:off x="3133930" y="1575323"/>
            <a:ext cx="693531" cy="42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6D24E97A-F3B2-40BD-BE4E-A18022A13116}"/>
              </a:ext>
            </a:extLst>
          </p:cNvPr>
          <p:cNvSpPr txBox="1"/>
          <p:nvPr/>
        </p:nvSpPr>
        <p:spPr>
          <a:xfrm>
            <a:off x="3203539" y="1564505"/>
            <a:ext cx="6367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Espera</a:t>
            </a:r>
          </a:p>
          <a:p>
            <a:r>
              <a:rPr lang="pt-BR" sz="1100"/>
              <a:t>Compra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BFED6CDF-A722-494F-9751-DD670661F85B}"/>
              </a:ext>
            </a:extLst>
          </p:cNvPr>
          <p:cNvCxnSpPr>
            <a:stCxn id="4" idx="6"/>
            <a:endCxn id="99" idx="2"/>
          </p:cNvCxnSpPr>
          <p:nvPr/>
        </p:nvCxnSpPr>
        <p:spPr>
          <a:xfrm flipV="1">
            <a:off x="2455868" y="1789567"/>
            <a:ext cx="678062" cy="309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08D95B9C-19E7-4F5D-BADE-2DCE3C4D1ED4}"/>
              </a:ext>
            </a:extLst>
          </p:cNvPr>
          <p:cNvCxnSpPr>
            <a:cxnSpLocks/>
            <a:stCxn id="99" idx="6"/>
            <a:endCxn id="5" idx="2"/>
          </p:cNvCxnSpPr>
          <p:nvPr/>
        </p:nvCxnSpPr>
        <p:spPr>
          <a:xfrm>
            <a:off x="3827461" y="1789567"/>
            <a:ext cx="645188" cy="30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: Curvo 101">
            <a:extLst>
              <a:ext uri="{FF2B5EF4-FFF2-40B4-BE49-F238E27FC236}">
                <a16:creationId xmlns:a16="http://schemas.microsoft.com/office/drawing/2014/main" id="{85A992AA-6C68-42DF-B50A-8C1050343E46}"/>
              </a:ext>
            </a:extLst>
          </p:cNvPr>
          <p:cNvCxnSpPr>
            <a:cxnSpLocks/>
            <a:stCxn id="99" idx="7"/>
            <a:endCxn id="99" idx="1"/>
          </p:cNvCxnSpPr>
          <p:nvPr/>
        </p:nvCxnSpPr>
        <p:spPr>
          <a:xfrm rot="16200000" flipV="1">
            <a:off x="3480696" y="1392872"/>
            <a:ext cx="12700" cy="490401"/>
          </a:xfrm>
          <a:prstGeom prst="curvedConnector3">
            <a:avLst>
              <a:gd name="adj1" fmla="val 2294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7C604564-9F3E-441D-A684-49FDE877A78A}"/>
              </a:ext>
            </a:extLst>
          </p:cNvPr>
          <p:cNvSpPr txBox="1"/>
          <p:nvPr/>
        </p:nvSpPr>
        <p:spPr>
          <a:xfrm>
            <a:off x="3104153" y="1092747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comprou’</a:t>
            </a:r>
            <a:endParaRPr lang="pt-BR"/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BCEAB035-549D-47CF-A889-8D6DA4F3DDD9}"/>
              </a:ext>
            </a:extLst>
          </p:cNvPr>
          <p:cNvSpPr txBox="1"/>
          <p:nvPr/>
        </p:nvSpPr>
        <p:spPr>
          <a:xfrm rot="192764">
            <a:off x="3794023" y="1572480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comprou</a:t>
            </a:r>
            <a:endParaRPr lang="pt-BR"/>
          </a:p>
        </p:txBody>
      </p:sp>
      <p:sp>
        <p:nvSpPr>
          <p:cNvPr id="105" name="Título 1">
            <a:extLst>
              <a:ext uri="{FF2B5EF4-FFF2-40B4-BE49-F238E27FC236}">
                <a16:creationId xmlns:a16="http://schemas.microsoft.com/office/drawing/2014/main" id="{431BCA15-7A7C-45AE-9733-01E7A302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63" y="269135"/>
            <a:ext cx="9404723" cy="1400530"/>
          </a:xfrm>
        </p:spPr>
        <p:txBody>
          <a:bodyPr/>
          <a:lstStyle/>
          <a:p>
            <a:r>
              <a:rPr lang="en-US" dirty="0" err="1"/>
              <a:t>Máquina</a:t>
            </a:r>
            <a:r>
              <a:rPr lang="en-US" dirty="0"/>
              <a:t> de </a:t>
            </a:r>
            <a:r>
              <a:rPr lang="en-US" dirty="0" err="1"/>
              <a:t>estados</a:t>
            </a:r>
            <a:r>
              <a:rPr lang="en-US" dirty="0"/>
              <a:t> </a:t>
            </a:r>
            <a:r>
              <a:rPr lang="en-US" dirty="0" err="1"/>
              <a:t>finitos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8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871BD-3BE6-4E66-8FC6-50F023F6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VHDL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3E5ADDF-C32C-47E7-9D77-BC78D46C8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128" y="2735751"/>
            <a:ext cx="10859744" cy="1300221"/>
          </a:xfrm>
        </p:spPr>
      </p:pic>
    </p:spTree>
    <p:extLst>
      <p:ext uri="{BB962C8B-B14F-4D97-AF65-F5344CB8AC3E}">
        <p14:creationId xmlns:p14="http://schemas.microsoft.com/office/powerpoint/2010/main" val="174088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193B9-4557-4C0B-870C-D17880FD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VHDL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733D883-9A35-4D72-A05D-5A2671C8F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666" y="1692283"/>
            <a:ext cx="6357214" cy="4195762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0A2BBBF-76E7-4AAA-B5FC-18EA520DB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712" y="1446394"/>
            <a:ext cx="4167021" cy="506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32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9E2FF-0F11-4BED-9C74-C4CCB01D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VHDL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2AABF19-6337-489A-8326-22C3566EB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0646" y="1728319"/>
            <a:ext cx="3715190" cy="4195762"/>
          </a:xfrm>
        </p:spPr>
      </p:pic>
    </p:spTree>
    <p:extLst>
      <p:ext uri="{BB962C8B-B14F-4D97-AF65-F5344CB8AC3E}">
        <p14:creationId xmlns:p14="http://schemas.microsoft.com/office/powerpoint/2010/main" val="242199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BF927-D17B-41FE-BCA6-F7DD5F87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Simulação</a:t>
            </a:r>
            <a:endParaRPr lang="en-US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4CCEC21-5197-4373-B978-C879BA230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460" y="1453782"/>
            <a:ext cx="11801348" cy="2291250"/>
          </a:xfrm>
        </p:spPr>
      </p:pic>
    </p:spTree>
    <p:extLst>
      <p:ext uri="{BB962C8B-B14F-4D97-AF65-F5344CB8AC3E}">
        <p14:creationId xmlns:p14="http://schemas.microsoft.com/office/powerpoint/2010/main" val="1191851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589DA-D712-4118-B59E-607B71CA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Simulação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9C6639-0531-438C-984C-F6F5D3F21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B990C7B5-8E2C-4A35-BAB2-C744E10431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20"/>
          <a:stretch/>
        </p:blipFill>
        <p:spPr>
          <a:xfrm>
            <a:off x="92695" y="1268349"/>
            <a:ext cx="7844297" cy="3799896"/>
          </a:xfrm>
          <a:prstGeom prst="rect">
            <a:avLst/>
          </a:prstGeom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C2C0B0A-2DC4-42CF-81D3-5144D0478C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26"/>
          <a:stretch/>
        </p:blipFill>
        <p:spPr>
          <a:xfrm>
            <a:off x="814644" y="1268349"/>
            <a:ext cx="11894569" cy="379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6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320</TotalTime>
  <Words>407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Íon</vt:lpstr>
      <vt:lpstr>Controle de Fluxo em um cinema</vt:lpstr>
      <vt:lpstr>Proposta</vt:lpstr>
      <vt:lpstr>Considerações </vt:lpstr>
      <vt:lpstr>Máquina de estados finitos</vt:lpstr>
      <vt:lpstr>Implementação em VHDL</vt:lpstr>
      <vt:lpstr>Implementação em VHDL</vt:lpstr>
      <vt:lpstr>Implementação em VHDL</vt:lpstr>
      <vt:lpstr>Simulação</vt:lpstr>
      <vt:lpstr>Simulação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Nogueira da Silva Dantas</dc:creator>
  <cp:lastModifiedBy>Gabriel Nogueira da Silva Dantas</cp:lastModifiedBy>
  <cp:revision>18</cp:revision>
  <dcterms:created xsi:type="dcterms:W3CDTF">2021-04-22T12:30:22Z</dcterms:created>
  <dcterms:modified xsi:type="dcterms:W3CDTF">2021-04-23T06:23:43Z</dcterms:modified>
</cp:coreProperties>
</file>