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Slab SemiBold"/>
      <p:regular r:id="rId19"/>
      <p:bold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SemiBold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SemiBold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2edfa1518_0_5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2edfa1518_0_5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2edfa1518_0_5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2edfa1518_0_5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2edfa1518_0_5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2edfa1518_0_5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2edfa1518_0_5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2edfa1518_0_5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2edfa1518_0_5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2edfa1518_0_5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2edfa1518_0_9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2edfa1518_0_9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2edfa1518_0_9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2edfa1518_0_9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2edfa1518_0_9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2edfa1518_0_9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4D5E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rgbClr val="4D5EA9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4D5EA9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4D5E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igma.com/proto/TStMfo7F7nPbQIEfGJirlz/Wireframe-Unity-Desk?type=design&amp;node-id=1-133&amp;t=AUUet2x2ahCWNSOT-0&amp;scaling=min-zoom&amp;page-id=0%3A1&amp;starting-point-node-id=1%3A133&amp;show-proto-sidebar=1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5EA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D5EA9"/>
                </a:solidFill>
              </a:rPr>
              <a:t>Unity Desk</a:t>
            </a:r>
            <a:endParaRPr b="1">
              <a:solidFill>
                <a:srgbClr val="4D5EA9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9138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Gabriel Neves, Judith Civico, Adria del Olmo, Kenny Cordido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INDEX</a:t>
            </a:r>
            <a:endParaRPr b="1" u="sng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94050" y="1804050"/>
            <a:ext cx="3774300" cy="28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712"/>
              <a:t>-</a:t>
            </a:r>
            <a:r>
              <a:rPr b="1" lang="es" sz="1712"/>
              <a:t>Idea Web</a:t>
            </a:r>
            <a:endParaRPr b="1"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712"/>
              <a:t>-Estética</a:t>
            </a:r>
            <a:endParaRPr b="1"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712"/>
              <a:t>-Figma(Wireframe)</a:t>
            </a:r>
            <a:endParaRPr b="1"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712"/>
              <a:t>-Sprint 1</a:t>
            </a:r>
            <a:endParaRPr b="1"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712"/>
              <a:t>-Sprint 2</a:t>
            </a:r>
            <a:endParaRPr b="1"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712"/>
              <a:t>-Sprint 3</a:t>
            </a:r>
            <a:endParaRPr b="1"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s" sz="1712"/>
              <a:t>-Página web</a:t>
            </a:r>
            <a:endParaRPr b="1" sz="1712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39417" l="31028" r="32907" t="20328"/>
          <a:stretch/>
        </p:blipFill>
        <p:spPr>
          <a:xfrm>
            <a:off x="8685050" y="4680200"/>
            <a:ext cx="337675" cy="3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IDEA WEB</a:t>
            </a:r>
            <a:endParaRPr b="1" u="sng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72500" y="2018700"/>
            <a:ext cx="40413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90">
                <a:solidFill>
                  <a:schemeClr val="lt1"/>
                </a:solidFill>
              </a:rPr>
              <a:t>-</a:t>
            </a:r>
            <a:r>
              <a:rPr b="1" lang="es" sz="1390">
                <a:solidFill>
                  <a:schemeClr val="lt1"/>
                </a:solidFill>
              </a:rPr>
              <a:t>WEB DE ALQUILER DE OFICINAS</a:t>
            </a:r>
            <a:endParaRPr b="1" sz="139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90">
                <a:solidFill>
                  <a:schemeClr val="lt1"/>
                </a:solidFill>
              </a:rPr>
              <a:t>-</a:t>
            </a:r>
            <a:r>
              <a:rPr b="1" lang="es" sz="1390">
                <a:solidFill>
                  <a:schemeClr val="lt1"/>
                </a:solidFill>
              </a:rPr>
              <a:t>COWORKING/PRIVADA</a:t>
            </a:r>
            <a:endParaRPr b="1" sz="139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90">
                <a:solidFill>
                  <a:schemeClr val="lt1"/>
                </a:solidFill>
              </a:rPr>
              <a:t>-PÚBLICO OBJETIVO DE LA PAGINA: Gente que al trabajar desde casa y no se concentra y gente que quiere cambiar su actual lugar de trabajo.</a:t>
            </a:r>
            <a:endParaRPr b="1" sz="139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450" y="2056400"/>
            <a:ext cx="3034225" cy="2122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0" name="Google Shape;80;p15"/>
          <p:cNvSpPr txBox="1"/>
          <p:nvPr/>
        </p:nvSpPr>
        <p:spPr>
          <a:xfrm>
            <a:off x="4884000" y="1477750"/>
            <a:ext cx="427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39417" l="31028" r="32907" t="20328"/>
          <a:stretch/>
        </p:blipFill>
        <p:spPr>
          <a:xfrm>
            <a:off x="8685050" y="4680200"/>
            <a:ext cx="337675" cy="3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ESTÉTICA</a:t>
            </a:r>
            <a:endParaRPr b="1" u="sng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25" y="1976250"/>
            <a:ext cx="21819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lt1"/>
                </a:solidFill>
              </a:rPr>
              <a:t>Elección de color: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000" y="2029362"/>
            <a:ext cx="1018575" cy="2650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25" y="2633521"/>
            <a:ext cx="21819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b="1" lang="es" sz="1500">
                <a:solidFill>
                  <a:schemeClr val="lt1"/>
                </a:solidFill>
              </a:rPr>
              <a:t>Profesional</a:t>
            </a:r>
            <a:endParaRPr b="1" sz="15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b="1" lang="es" sz="1500">
                <a:solidFill>
                  <a:schemeClr val="lt1"/>
                </a:solidFill>
              </a:rPr>
              <a:t>Confiable</a:t>
            </a:r>
            <a:endParaRPr b="1" sz="15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b="1" lang="es" sz="1500">
                <a:solidFill>
                  <a:schemeClr val="lt1"/>
                </a:solidFill>
              </a:rPr>
              <a:t>Serio</a:t>
            </a:r>
            <a:endParaRPr b="1" sz="1000">
              <a:solidFill>
                <a:schemeClr val="lt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39417" l="31028" r="32907" t="20328"/>
          <a:stretch/>
        </p:blipFill>
        <p:spPr>
          <a:xfrm>
            <a:off x="8685050" y="4680200"/>
            <a:ext cx="337675" cy="3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975" y="2208400"/>
            <a:ext cx="2292774" cy="22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359800"/>
            <a:ext cx="14679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FIGMA</a:t>
            </a:r>
            <a:endParaRPr b="1" u="sng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98150" y="2392425"/>
            <a:ext cx="13695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s" sz="1305" u="sng">
                <a:solidFill>
                  <a:srgbClr val="4D5EA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Prototipo Web</a:t>
            </a:r>
            <a:endParaRPr b="1" sz="1305" u="sng">
              <a:solidFill>
                <a:srgbClr val="4D5EA9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48850"/>
            <a:ext cx="3874024" cy="20813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19050">
              <a:srgbClr val="000000">
                <a:alpha val="81000"/>
              </a:srgbClr>
            </a:outerShdw>
          </a:effectLst>
        </p:spPr>
      </p:pic>
      <p:sp>
        <p:nvSpPr>
          <p:cNvPr id="99" name="Google Shape;99;p17"/>
          <p:cNvSpPr txBox="1"/>
          <p:nvPr/>
        </p:nvSpPr>
        <p:spPr>
          <a:xfrm>
            <a:off x="311725" y="1065425"/>
            <a:ext cx="21402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WIREFRAME: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-Navegación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-Interactivo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5">
            <a:alphaModFix/>
          </a:blip>
          <a:srcRect b="2847" l="3873" r="0" t="4396"/>
          <a:stretch/>
        </p:blipFill>
        <p:spPr>
          <a:xfrm>
            <a:off x="311725" y="2957100"/>
            <a:ext cx="3791950" cy="201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25" y="2392413"/>
            <a:ext cx="13695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u="sng">
                <a:solidFill>
                  <a:schemeClr val="lt1"/>
                </a:solidFill>
              </a:rPr>
              <a:t>Prototipo Papel</a:t>
            </a:r>
            <a:endParaRPr b="1" u="sng">
              <a:solidFill>
                <a:schemeClr val="lt1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6">
            <a:alphaModFix/>
          </a:blip>
          <a:srcRect b="39417" l="31028" r="32907" t="20328"/>
          <a:stretch/>
        </p:blipFill>
        <p:spPr>
          <a:xfrm>
            <a:off x="8685050" y="4680200"/>
            <a:ext cx="337675" cy="3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SPRINT-1</a:t>
            </a:r>
            <a:endParaRPr b="1" u="sng"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729325" y="2078875"/>
            <a:ext cx="37743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Objetivos:</a:t>
            </a:r>
            <a:endParaRPr b="1" sz="17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498850"/>
            <a:ext cx="3239050" cy="232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818850" y="2078875"/>
            <a:ext cx="37743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Distribución</a:t>
            </a:r>
            <a:r>
              <a:rPr b="1" lang="es" sz="1700"/>
              <a:t>:</a:t>
            </a:r>
            <a:endParaRPr b="1" sz="17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575" y="2498850"/>
            <a:ext cx="3366835" cy="232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5">
            <a:alphaModFix/>
          </a:blip>
          <a:srcRect b="39417" l="31028" r="32907" t="20328"/>
          <a:stretch/>
        </p:blipFill>
        <p:spPr>
          <a:xfrm>
            <a:off x="8685050" y="4680200"/>
            <a:ext cx="337675" cy="3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SPRINT-2</a:t>
            </a:r>
            <a:endParaRPr b="1" u="sng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729325" y="2078875"/>
            <a:ext cx="37743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Objetivos:</a:t>
            </a:r>
            <a:endParaRPr b="1" sz="1700"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818850" y="2078875"/>
            <a:ext cx="37743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Distribución:</a:t>
            </a:r>
            <a:endParaRPr b="1" sz="17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07575"/>
            <a:ext cx="3774301" cy="22016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850" y="2571750"/>
            <a:ext cx="3425991" cy="2237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5">
            <a:alphaModFix/>
          </a:blip>
          <a:srcRect b="39417" l="31028" r="32907" t="20328"/>
          <a:stretch/>
        </p:blipFill>
        <p:spPr>
          <a:xfrm>
            <a:off x="8685050" y="4680200"/>
            <a:ext cx="337675" cy="3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SPRINT-3</a:t>
            </a:r>
            <a:endParaRPr b="1" u="sng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24525" y="2078875"/>
            <a:ext cx="37743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Objetivos:</a:t>
            </a:r>
            <a:endParaRPr b="1" sz="17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818850" y="2078875"/>
            <a:ext cx="37743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Distribución:</a:t>
            </a:r>
            <a:endParaRPr b="1" sz="17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25" y="2586275"/>
            <a:ext cx="4249649" cy="2196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775" y="2586275"/>
            <a:ext cx="3865955" cy="2196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5">
            <a:alphaModFix/>
          </a:blip>
          <a:srcRect b="39417" l="31028" r="32907" t="20328"/>
          <a:stretch/>
        </p:blipFill>
        <p:spPr>
          <a:xfrm>
            <a:off x="8685050" y="4756400"/>
            <a:ext cx="337675" cy="3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WEB FINAL</a:t>
            </a:r>
            <a:endParaRPr b="1" u="sng"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39417" l="31028" r="32907" t="20328"/>
          <a:stretch/>
        </p:blipFill>
        <p:spPr>
          <a:xfrm>
            <a:off x="8685050" y="4680200"/>
            <a:ext cx="337675" cy="3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2824925"/>
            <a:ext cx="4001024" cy="2022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274" y="1457625"/>
            <a:ext cx="4526451" cy="23013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