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userDrawn="1">
          <p15:clr>
            <a:srgbClr val="A4A3A4"/>
          </p15:clr>
        </p15:guide>
        <p15:guide id="2" orient="horz" pos="384" userDrawn="1">
          <p15:clr>
            <a:srgbClr val="A4A3A4"/>
          </p15:clr>
        </p15:guide>
        <p15:guide id="3" orient="horz" pos="26880" userDrawn="1">
          <p15:clr>
            <a:srgbClr val="A4A3A4"/>
          </p15:clr>
        </p15:guide>
        <p15:guide id="4" orient="horz" userDrawn="1">
          <p15:clr>
            <a:srgbClr val="A4A3A4"/>
          </p15:clr>
        </p15:guide>
        <p15:guide id="5" pos="436" userDrawn="1">
          <p15:clr>
            <a:srgbClr val="A4A3A4"/>
          </p15:clr>
        </p15:guide>
        <p15:guide id="6" pos="203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50" d="100"/>
          <a:sy n="50" d="100"/>
        </p:scale>
        <p:origin x="-941" y="-3953"/>
      </p:cViewPr>
      <p:guideLst>
        <p:guide orient="horz" pos="4424"/>
        <p:guide orient="horz" pos="384"/>
        <p:guide orient="horz" pos="26880"/>
        <p:guide orient="horz"/>
        <p:guide pos="436"/>
        <p:guide pos="203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8/7/2017</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2" y="7834424"/>
            <a:ext cx="15547545"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7" y="7020987"/>
            <a:ext cx="15535273"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8950019"/>
            <a:ext cx="1553906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93755" y="7020987"/>
            <a:ext cx="155350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93755" y="7834424"/>
            <a:ext cx="15535072"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93754" y="18973169"/>
            <a:ext cx="15530804"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687800" y="19786603"/>
            <a:ext cx="1553675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705797" y="34239203"/>
            <a:ext cx="155230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93754" y="35073145"/>
            <a:ext cx="1553080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2" y="19821103"/>
            <a:ext cx="1554888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4371975" y="4702646"/>
            <a:ext cx="2417445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2" name="Text Placeholder 76"/>
          <p:cNvSpPr>
            <a:spLocks noGrp="1"/>
          </p:cNvSpPr>
          <p:nvPr>
            <p:ph type="body" sz="quarter" idx="151" hasCustomPrompt="1"/>
          </p:nvPr>
        </p:nvSpPr>
        <p:spPr>
          <a:xfrm>
            <a:off x="4371975" y="2850986"/>
            <a:ext cx="2417445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8" name="Text Placeholder 76"/>
          <p:cNvSpPr>
            <a:spLocks noGrp="1"/>
          </p:cNvSpPr>
          <p:nvPr>
            <p:ph type="body" sz="quarter" idx="153" hasCustomPrompt="1"/>
          </p:nvPr>
        </p:nvSpPr>
        <p:spPr>
          <a:xfrm>
            <a:off x="4371975" y="584364"/>
            <a:ext cx="2417445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777274"/>
            <a:ext cx="1019345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7020987"/>
            <a:ext cx="1017984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3826027"/>
            <a:ext cx="101946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2990633"/>
            <a:ext cx="1017984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8176914"/>
            <a:ext cx="1017865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7431211"/>
            <a:ext cx="10178651"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787858"/>
            <a:ext cx="1017865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0" y="7020987"/>
            <a:ext cx="10184606"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7" y="7020987"/>
            <a:ext cx="1018202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7" y="7777274"/>
            <a:ext cx="10182022"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7" y="22947823"/>
            <a:ext cx="1018202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23704107"/>
            <a:ext cx="10185796"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7" y="34239203"/>
            <a:ext cx="1018202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8" y="34995490"/>
            <a:ext cx="10185796"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371975" y="4702646"/>
            <a:ext cx="2417445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371975" y="2850986"/>
            <a:ext cx="2417445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371975" y="584364"/>
            <a:ext cx="2417445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2" y="7834424"/>
            <a:ext cx="754261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7" y="6713211"/>
            <a:ext cx="7536656" cy="1415764"/>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9720644"/>
            <a:ext cx="75438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8950019"/>
            <a:ext cx="753784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823840"/>
            <a:ext cx="15540036"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7020987"/>
            <a:ext cx="15540038"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8913097"/>
            <a:ext cx="155400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8099663"/>
            <a:ext cx="155400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93562" y="7020987"/>
            <a:ext cx="7535264"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93562" y="7834424"/>
            <a:ext cx="753526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89294" y="19030319"/>
            <a:ext cx="7535264"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737617" y="19843753"/>
            <a:ext cx="748057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93562" y="33918726"/>
            <a:ext cx="7535264" cy="2031317"/>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5649083"/>
            <a:ext cx="75390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4371975" y="4702646"/>
            <a:ext cx="2417445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91" name="Text Placeholder 76"/>
          <p:cNvSpPr>
            <a:spLocks noGrp="1"/>
          </p:cNvSpPr>
          <p:nvPr>
            <p:ph type="body" sz="quarter" idx="151" hasCustomPrompt="1"/>
          </p:nvPr>
        </p:nvSpPr>
        <p:spPr>
          <a:xfrm>
            <a:off x="4371975" y="2850986"/>
            <a:ext cx="2417445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92" name="Text Placeholder 76"/>
          <p:cNvSpPr>
            <a:spLocks noGrp="1"/>
          </p:cNvSpPr>
          <p:nvPr>
            <p:ph type="body" sz="quarter" idx="178" hasCustomPrompt="1"/>
          </p:nvPr>
        </p:nvSpPr>
        <p:spPr>
          <a:xfrm>
            <a:off x="4371975" y="584364"/>
            <a:ext cx="2417445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a:off x="0" y="6407151"/>
            <a:ext cx="329184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sz="8600" dirty="0"/>
          </a:p>
        </p:txBody>
      </p:sp>
      <p:sp>
        <p:nvSpPr>
          <p:cNvPr id="10" name="Text Box 14"/>
          <p:cNvSpPr txBox="1">
            <a:spLocks noChangeArrowheads="1"/>
          </p:cNvSpPr>
          <p:nvPr/>
        </p:nvSpPr>
        <p:spPr bwMode="auto">
          <a:xfrm>
            <a:off x="1475186" y="43031611"/>
            <a:ext cx="1885950" cy="536874"/>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91753" y="7010400"/>
            <a:ext cx="15538847"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sz="8600" dirty="0"/>
          </a:p>
        </p:txBody>
      </p:sp>
      <p:sp>
        <p:nvSpPr>
          <p:cNvPr id="21" name="Rectangle 33"/>
          <p:cNvSpPr>
            <a:spLocks noChangeArrowheads="1"/>
          </p:cNvSpPr>
          <p:nvPr userDrawn="1"/>
        </p:nvSpPr>
        <p:spPr bwMode="auto">
          <a:xfrm>
            <a:off x="16690182" y="7010400"/>
            <a:ext cx="15538847"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sz="8600" dirty="0"/>
          </a:p>
        </p:txBody>
      </p:sp>
      <p:grpSp>
        <p:nvGrpSpPr>
          <p:cNvPr id="2" name="Group 1"/>
          <p:cNvGrpSpPr/>
          <p:nvPr userDrawn="1"/>
        </p:nvGrpSpPr>
        <p:grpSpPr>
          <a:xfrm>
            <a:off x="-10483970" y="0"/>
            <a:ext cx="10100627"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8"/>
              <a:ext cx="9204778" cy="3098937"/>
              <a:chOff x="-4440600" y="12356268"/>
              <a:chExt cx="3470785" cy="1164914"/>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03333" y="12400488"/>
                <a:ext cx="1033518" cy="992111"/>
                <a:chOff x="-2880749" y="13041046"/>
                <a:chExt cx="1420279" cy="1363379"/>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413377"/>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404934"/>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37" name="Group 36"/>
            <p:cNvGrpSpPr/>
            <p:nvPr userDrawn="1"/>
          </p:nvGrpSpPr>
          <p:grpSpPr>
            <a:xfrm>
              <a:off x="-12987396" y="38908539"/>
              <a:ext cx="11432411" cy="2998418"/>
              <a:chOff x="-4762088" y="14609970"/>
              <a:chExt cx="4310743"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83667"/>
                <a:ext cx="1117601" cy="170208"/>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093194"/>
                <a:ext cx="1117601" cy="170208"/>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3" name="Group 2"/>
          <p:cNvGrpSpPr/>
          <p:nvPr userDrawn="1"/>
        </p:nvGrpSpPr>
        <p:grpSpPr>
          <a:xfrm>
            <a:off x="33301744" y="-5404"/>
            <a:ext cx="10137215"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58607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804763" y="41810385"/>
              <a:ext cx="8394380" cy="1399638"/>
            </a:xfrm>
            <a:prstGeom prst="rect">
              <a:avLst/>
            </a:prstGeom>
            <a:noFill/>
          </p:spPr>
          <p:txBody>
            <a:bodyPr wrap="square" lIns="65304" tIns="32651" rIns="65304" bIns="32651" rtlCol="0">
              <a:spAutoFit/>
            </a:bodyPr>
            <a:lstStyle/>
            <a:p>
              <a:pPr marL="396875" indent="-396875">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687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a:off x="0" y="6407151"/>
            <a:ext cx="329184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sz="8600" dirty="0"/>
          </a:p>
        </p:txBody>
      </p:sp>
      <p:sp>
        <p:nvSpPr>
          <p:cNvPr id="8" name="Rectangle 33"/>
          <p:cNvSpPr>
            <a:spLocks noChangeArrowheads="1"/>
          </p:cNvSpPr>
          <p:nvPr/>
        </p:nvSpPr>
        <p:spPr bwMode="auto">
          <a:xfrm>
            <a:off x="700650" y="7010400"/>
            <a:ext cx="10189028"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sz="8600" dirty="0"/>
          </a:p>
        </p:txBody>
      </p:sp>
      <p:sp>
        <p:nvSpPr>
          <p:cNvPr id="27" name="Rectangle 33"/>
          <p:cNvSpPr>
            <a:spLocks noChangeArrowheads="1"/>
          </p:cNvSpPr>
          <p:nvPr userDrawn="1"/>
        </p:nvSpPr>
        <p:spPr bwMode="auto">
          <a:xfrm>
            <a:off x="11364687" y="7010400"/>
            <a:ext cx="10189028"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sz="8600" dirty="0"/>
          </a:p>
        </p:txBody>
      </p:sp>
      <p:sp>
        <p:nvSpPr>
          <p:cNvPr id="28" name="Rectangle 33"/>
          <p:cNvSpPr>
            <a:spLocks noChangeArrowheads="1"/>
          </p:cNvSpPr>
          <p:nvPr userDrawn="1"/>
        </p:nvSpPr>
        <p:spPr bwMode="auto">
          <a:xfrm>
            <a:off x="22028724" y="7010400"/>
            <a:ext cx="10189028"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sz="8600" dirty="0"/>
          </a:p>
        </p:txBody>
      </p:sp>
      <p:grpSp>
        <p:nvGrpSpPr>
          <p:cNvPr id="37" name="Group 36"/>
          <p:cNvGrpSpPr/>
          <p:nvPr userDrawn="1"/>
        </p:nvGrpSpPr>
        <p:grpSpPr>
          <a:xfrm>
            <a:off x="-10483970" y="0"/>
            <a:ext cx="10100627"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8"/>
              <a:ext cx="9204778" cy="3098937"/>
              <a:chOff x="-4440600" y="12356268"/>
              <a:chExt cx="3470785" cy="1164914"/>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73" name="Group 72"/>
              <p:cNvGrpSpPr/>
              <p:nvPr userDrawn="1"/>
            </p:nvGrpSpPr>
            <p:grpSpPr>
              <a:xfrm>
                <a:off x="-2003333" y="12400488"/>
                <a:ext cx="1033518" cy="992111"/>
                <a:chOff x="-2880749" y="13041046"/>
                <a:chExt cx="1420279" cy="1363379"/>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413377"/>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404934"/>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67" name="Group 66"/>
            <p:cNvGrpSpPr/>
            <p:nvPr userDrawn="1"/>
          </p:nvGrpSpPr>
          <p:grpSpPr>
            <a:xfrm>
              <a:off x="-12987396" y="38908539"/>
              <a:ext cx="11432411" cy="2998418"/>
              <a:chOff x="-4762088" y="14609970"/>
              <a:chExt cx="4310743"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83667"/>
                <a:ext cx="1117601" cy="170208"/>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093194"/>
                <a:ext cx="1117601" cy="170208"/>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81" name="Group 80"/>
          <p:cNvGrpSpPr/>
          <p:nvPr userDrawn="1"/>
        </p:nvGrpSpPr>
        <p:grpSpPr>
          <a:xfrm>
            <a:off x="33301744" y="-5404"/>
            <a:ext cx="10137215"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58607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33603572" y="41810385"/>
            <a:ext cx="6295785" cy="1399638"/>
          </a:xfrm>
          <a:prstGeom prst="rect">
            <a:avLst/>
          </a:prstGeom>
          <a:noFill/>
        </p:spPr>
        <p:txBody>
          <a:bodyPr wrap="square" lIns="65304" tIns="32651" rIns="65304" bIns="32651" rtlCol="0">
            <a:spAutoFit/>
          </a:bodyPr>
          <a:lstStyle/>
          <a:p>
            <a:pPr marL="396875" indent="-396875">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687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2" name="Text Box 14"/>
          <p:cNvSpPr txBox="1">
            <a:spLocks noChangeArrowheads="1"/>
          </p:cNvSpPr>
          <p:nvPr userDrawn="1"/>
        </p:nvSpPr>
        <p:spPr bwMode="auto">
          <a:xfrm>
            <a:off x="1475186" y="43031611"/>
            <a:ext cx="1885950" cy="536874"/>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sz="8600" dirty="0"/>
          </a:p>
        </p:txBody>
      </p:sp>
      <p:sp>
        <p:nvSpPr>
          <p:cNvPr id="8" name="Rectangle 33"/>
          <p:cNvSpPr>
            <a:spLocks noChangeArrowheads="1"/>
          </p:cNvSpPr>
          <p:nvPr/>
        </p:nvSpPr>
        <p:spPr bwMode="auto">
          <a:xfrm>
            <a:off x="685800" y="7010400"/>
            <a:ext cx="31543229"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a:off x="0" y="6407151"/>
            <a:ext cx="329184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sz="8600" dirty="0"/>
          </a:p>
        </p:txBody>
      </p:sp>
      <p:grpSp>
        <p:nvGrpSpPr>
          <p:cNvPr id="35" name="Group 34"/>
          <p:cNvGrpSpPr/>
          <p:nvPr userDrawn="1"/>
        </p:nvGrpSpPr>
        <p:grpSpPr>
          <a:xfrm>
            <a:off x="-10483970" y="0"/>
            <a:ext cx="10100627"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8"/>
              <a:ext cx="9204778" cy="3098937"/>
              <a:chOff x="-4440600" y="12356268"/>
              <a:chExt cx="3470785" cy="1164914"/>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71" name="Group 70"/>
              <p:cNvGrpSpPr/>
              <p:nvPr userDrawn="1"/>
            </p:nvGrpSpPr>
            <p:grpSpPr>
              <a:xfrm>
                <a:off x="-2003333" y="12400488"/>
                <a:ext cx="1033518" cy="992111"/>
                <a:chOff x="-2880749" y="13041046"/>
                <a:chExt cx="1420279" cy="1363379"/>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413377"/>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404934"/>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46" name="Group 45"/>
            <p:cNvGrpSpPr/>
            <p:nvPr userDrawn="1"/>
          </p:nvGrpSpPr>
          <p:grpSpPr>
            <a:xfrm>
              <a:off x="-12987396" y="38908539"/>
              <a:ext cx="11432411" cy="2998418"/>
              <a:chOff x="-4762088" y="14609970"/>
              <a:chExt cx="4310743"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83667"/>
                <a:ext cx="1117601" cy="170208"/>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093194"/>
                <a:ext cx="1117601" cy="170208"/>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78" name="Group 77"/>
          <p:cNvGrpSpPr/>
          <p:nvPr userDrawn="1"/>
        </p:nvGrpSpPr>
        <p:grpSpPr>
          <a:xfrm>
            <a:off x="33301744" y="-5404"/>
            <a:ext cx="10137215"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58607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33603572" y="41810385"/>
            <a:ext cx="6295785" cy="1399638"/>
          </a:xfrm>
          <a:prstGeom prst="rect">
            <a:avLst/>
          </a:prstGeom>
          <a:noFill/>
        </p:spPr>
        <p:txBody>
          <a:bodyPr wrap="square" lIns="65304" tIns="32651" rIns="65304" bIns="32651" rtlCol="0">
            <a:spAutoFit/>
          </a:bodyPr>
          <a:lstStyle/>
          <a:p>
            <a:pPr marL="396875" indent="-396875">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687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2" name="Text Box 14"/>
          <p:cNvSpPr txBox="1">
            <a:spLocks noChangeArrowheads="1"/>
          </p:cNvSpPr>
          <p:nvPr userDrawn="1"/>
        </p:nvSpPr>
        <p:spPr bwMode="auto">
          <a:xfrm>
            <a:off x="1475186" y="43031611"/>
            <a:ext cx="1885950" cy="536874"/>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png"/><Relationship Id="rId18" Type="http://schemas.openxmlformats.org/officeDocument/2006/relationships/image" Target="../media/image24.png"/><Relationship Id="rId26" Type="http://schemas.openxmlformats.org/officeDocument/2006/relationships/image" Target="../media/image33.png"/><Relationship Id="rId39" Type="http://schemas.openxmlformats.org/officeDocument/2006/relationships/image" Target="../media/image43.emf"/><Relationship Id="rId3" Type="http://schemas.openxmlformats.org/officeDocument/2006/relationships/image" Target="../media/image11.jpg"/><Relationship Id="rId21" Type="http://schemas.openxmlformats.org/officeDocument/2006/relationships/image" Target="../media/image28.png"/><Relationship Id="rId34" Type="http://schemas.openxmlformats.org/officeDocument/2006/relationships/image" Target="../media/image38.emf"/><Relationship Id="rId42" Type="http://schemas.openxmlformats.org/officeDocument/2006/relationships/image" Target="../media/image46.tmp"/><Relationship Id="rId7" Type="http://schemas.openxmlformats.org/officeDocument/2006/relationships/image" Target="../media/image15.emf"/><Relationship Id="rId12" Type="http://schemas.openxmlformats.org/officeDocument/2006/relationships/image" Target="../media/image20.png"/><Relationship Id="rId17" Type="http://schemas.openxmlformats.org/officeDocument/2006/relationships/image" Target="../media/image23.png"/><Relationship Id="rId25" Type="http://schemas.openxmlformats.org/officeDocument/2006/relationships/image" Target="../media/image32.png"/><Relationship Id="rId33" Type="http://schemas.openxmlformats.org/officeDocument/2006/relationships/image" Target="../media/image37.emf"/><Relationship Id="rId38" Type="http://schemas.openxmlformats.org/officeDocument/2006/relationships/image" Target="../media/image42.emf"/><Relationship Id="rId2" Type="http://schemas.openxmlformats.org/officeDocument/2006/relationships/notesSlide" Target="../notesSlides/notesSlide1.xml"/><Relationship Id="rId16" Type="http://schemas.openxmlformats.org/officeDocument/2006/relationships/image" Target="../media/image22.png"/><Relationship Id="rId20" Type="http://schemas.openxmlformats.org/officeDocument/2006/relationships/image" Target="../media/image27.png"/><Relationship Id="rId29" Type="http://schemas.openxmlformats.org/officeDocument/2006/relationships/image" Target="../media/image31.png"/><Relationship Id="rId4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png"/><Relationship Id="rId24" Type="http://schemas.openxmlformats.org/officeDocument/2006/relationships/image" Target="../media/image24.emf"/><Relationship Id="rId32" Type="http://schemas.openxmlformats.org/officeDocument/2006/relationships/image" Target="../media/image36.emf"/><Relationship Id="rId37" Type="http://schemas.openxmlformats.org/officeDocument/2006/relationships/image" Target="../media/image41.emf"/><Relationship Id="rId40" Type="http://schemas.openxmlformats.org/officeDocument/2006/relationships/image" Target="../media/image44.emf"/><Relationship Id="rId5" Type="http://schemas.openxmlformats.org/officeDocument/2006/relationships/image" Target="../media/image13.emf"/><Relationship Id="rId15" Type="http://schemas.openxmlformats.org/officeDocument/2006/relationships/image" Target="../media/image60.png"/><Relationship Id="rId23" Type="http://schemas.openxmlformats.org/officeDocument/2006/relationships/image" Target="../media/image23.emf"/><Relationship Id="rId28" Type="http://schemas.openxmlformats.org/officeDocument/2006/relationships/image" Target="../media/image30.png"/><Relationship Id="rId36" Type="http://schemas.openxmlformats.org/officeDocument/2006/relationships/image" Target="../media/image40.emf"/><Relationship Id="rId10" Type="http://schemas.openxmlformats.org/officeDocument/2006/relationships/image" Target="../media/image18.png"/><Relationship Id="rId19" Type="http://schemas.openxmlformats.org/officeDocument/2006/relationships/image" Target="../media/image25.png"/><Relationship Id="rId31" Type="http://schemas.openxmlformats.org/officeDocument/2006/relationships/image" Target="../media/image35.pn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6.png"/><Relationship Id="rId22" Type="http://schemas.openxmlformats.org/officeDocument/2006/relationships/image" Target="../media/image22.emf"/><Relationship Id="rId27" Type="http://schemas.openxmlformats.org/officeDocument/2006/relationships/image" Target="../media/image29.png"/><Relationship Id="rId30" Type="http://schemas.openxmlformats.org/officeDocument/2006/relationships/image" Target="../media/image34.png"/><Relationship Id="rId35" Type="http://schemas.openxmlformats.org/officeDocument/2006/relationships/image" Target="../media/image39.emf"/><Relationship Id="rId43" Type="http://schemas.openxmlformats.org/officeDocument/2006/relationships/image" Target="../media/image4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 Placeholder 403"/>
          <p:cNvSpPr>
            <a:spLocks noGrp="1"/>
          </p:cNvSpPr>
          <p:nvPr>
            <p:ph type="body" sz="quarter" idx="150"/>
          </p:nvPr>
        </p:nvSpPr>
        <p:spPr>
          <a:xfrm>
            <a:off x="4367807" y="4533911"/>
            <a:ext cx="24174450" cy="1280160"/>
          </a:xfrm>
        </p:spPr>
        <p:txBody>
          <a:bodyPr>
            <a:noAutofit/>
          </a:bodyPr>
          <a:lstStyle/>
          <a:p>
            <a:r>
              <a:rPr lang="en-US" sz="5400" dirty="0"/>
              <a:t>School of EECS</a:t>
            </a:r>
          </a:p>
          <a:p>
            <a:r>
              <a:rPr lang="en-US" sz="5400" dirty="0"/>
              <a:t>Oregon State University</a:t>
            </a:r>
          </a:p>
        </p:txBody>
      </p:sp>
      <p:sp>
        <p:nvSpPr>
          <p:cNvPr id="405" name="Text Placeholder 404"/>
          <p:cNvSpPr>
            <a:spLocks noGrp="1"/>
          </p:cNvSpPr>
          <p:nvPr>
            <p:ph type="body" sz="quarter" idx="151"/>
          </p:nvPr>
        </p:nvSpPr>
        <p:spPr>
          <a:xfrm>
            <a:off x="4371975" y="2438028"/>
            <a:ext cx="24174450" cy="1851660"/>
          </a:xfrm>
        </p:spPr>
        <p:txBody>
          <a:bodyPr>
            <a:noAutofit/>
          </a:bodyPr>
          <a:lstStyle/>
          <a:p>
            <a:r>
              <a:rPr lang="en-US" sz="6000" dirty="0" err="1"/>
              <a:t>Shubhomoy</a:t>
            </a:r>
            <a:r>
              <a:rPr lang="en-US" sz="6000" dirty="0"/>
              <a:t> Das, </a:t>
            </a:r>
            <a:r>
              <a:rPr lang="en-US" sz="6000" dirty="0" err="1"/>
              <a:t>Weng</a:t>
            </a:r>
            <a:r>
              <a:rPr lang="en-US" sz="6000" dirty="0"/>
              <a:t>-Keen Wong, Alan Fern, </a:t>
            </a:r>
          </a:p>
          <a:p>
            <a:r>
              <a:rPr lang="en-US" sz="6000" dirty="0"/>
              <a:t>Thomas G. </a:t>
            </a:r>
            <a:r>
              <a:rPr lang="en-US" sz="6000" dirty="0" err="1"/>
              <a:t>Dietterich</a:t>
            </a:r>
            <a:r>
              <a:rPr lang="en-US" sz="6000" dirty="0"/>
              <a:t> and </a:t>
            </a:r>
            <a:r>
              <a:rPr lang="en-US" sz="6000" dirty="0" err="1"/>
              <a:t>Md</a:t>
            </a:r>
            <a:r>
              <a:rPr lang="en-US" sz="6000" dirty="0"/>
              <a:t> Amran Siddiqui</a:t>
            </a:r>
          </a:p>
        </p:txBody>
      </p:sp>
      <p:sp>
        <p:nvSpPr>
          <p:cNvPr id="406" name="Text Placeholder 405"/>
          <p:cNvSpPr>
            <a:spLocks noGrp="1"/>
          </p:cNvSpPr>
          <p:nvPr>
            <p:ph type="body" sz="quarter" idx="153"/>
          </p:nvPr>
        </p:nvSpPr>
        <p:spPr>
          <a:xfrm>
            <a:off x="1150375" y="584364"/>
            <a:ext cx="30617651" cy="2266623"/>
          </a:xfrm>
        </p:spPr>
        <p:txBody>
          <a:bodyPr>
            <a:noAutofit/>
          </a:bodyPr>
          <a:lstStyle/>
          <a:p>
            <a:r>
              <a:rPr lang="en-US" sz="9600" dirty="0"/>
              <a:t>Incorporating Feedback into Tree-based Anomaly Detection</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6161" y="42730513"/>
            <a:ext cx="2709740" cy="1133782"/>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03761" y="42730513"/>
            <a:ext cx="2709740" cy="1133782"/>
          </a:xfrm>
          <a:prstGeom prst="rect">
            <a:avLst/>
          </a:prstGeom>
        </p:spPr>
      </p:pic>
      <p:sp>
        <p:nvSpPr>
          <p:cNvPr id="21" name="TextBox 11"/>
          <p:cNvSpPr txBox="1"/>
          <p:nvPr/>
        </p:nvSpPr>
        <p:spPr>
          <a:xfrm>
            <a:off x="1316160" y="12962294"/>
            <a:ext cx="9034339" cy="2646006"/>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ANOMALY DETECTION</a:t>
            </a:r>
            <a:endParaRPr lang="en-US" sz="3200" b="1" dirty="0">
              <a:solidFill>
                <a:srgbClr val="FF6600"/>
              </a:solidFill>
              <a:latin typeface="Trebuchet MS"/>
            </a:endParaRPr>
          </a:p>
          <a:p>
            <a:pPr algn="just">
              <a:spcAft>
                <a:spcPts val="1643"/>
              </a:spcAft>
            </a:pPr>
            <a:r>
              <a:rPr lang="en-US" sz="3200" dirty="0">
                <a:latin typeface="Trebuchet MS"/>
              </a:rPr>
              <a:t>Anomalies are those points that are generated by a process that is distinct from the process generating “normal” points</a:t>
            </a:r>
          </a:p>
        </p:txBody>
      </p:sp>
      <p:grpSp>
        <p:nvGrpSpPr>
          <p:cNvPr id="22" name="Group 21"/>
          <p:cNvGrpSpPr>
            <a:grpSpLocks noChangeAspect="1"/>
          </p:cNvGrpSpPr>
          <p:nvPr/>
        </p:nvGrpSpPr>
        <p:grpSpPr>
          <a:xfrm>
            <a:off x="1638300" y="7957543"/>
            <a:ext cx="8229600" cy="4629150"/>
            <a:chOff x="1040364" y="2007247"/>
            <a:chExt cx="6941975" cy="3904861"/>
          </a:xfrm>
        </p:grpSpPr>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364" y="2007247"/>
              <a:ext cx="6941975" cy="3904861"/>
            </a:xfrm>
            <a:prstGeom prst="rect">
              <a:avLst/>
            </a:prstGeom>
          </p:spPr>
        </p:pic>
        <p:sp>
          <p:nvSpPr>
            <p:cNvPr id="25" name="Oval 24"/>
            <p:cNvSpPr/>
            <p:nvPr/>
          </p:nvSpPr>
          <p:spPr>
            <a:xfrm>
              <a:off x="3349689" y="3256382"/>
              <a:ext cx="1768152" cy="1357609"/>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27945" rtl="0" eaLnBrk="1" latinLnBrk="0" hangingPunct="1">
                <a:defRPr sz="8400" kern="1200">
                  <a:solidFill>
                    <a:schemeClr val="lt1"/>
                  </a:solidFill>
                  <a:latin typeface="+mn-lt"/>
                  <a:ea typeface="+mn-ea"/>
                  <a:cs typeface="+mn-cs"/>
                </a:defRPr>
              </a:lvl1pPr>
              <a:lvl2pPr marL="2127945" algn="l" defTabSz="2127945" rtl="0" eaLnBrk="1" latinLnBrk="0" hangingPunct="1">
                <a:defRPr sz="8400" kern="1200">
                  <a:solidFill>
                    <a:schemeClr val="lt1"/>
                  </a:solidFill>
                  <a:latin typeface="+mn-lt"/>
                  <a:ea typeface="+mn-ea"/>
                  <a:cs typeface="+mn-cs"/>
                </a:defRPr>
              </a:lvl2pPr>
              <a:lvl3pPr marL="4255891" algn="l" defTabSz="2127945" rtl="0" eaLnBrk="1" latinLnBrk="0" hangingPunct="1">
                <a:defRPr sz="8400" kern="1200">
                  <a:solidFill>
                    <a:schemeClr val="lt1"/>
                  </a:solidFill>
                  <a:latin typeface="+mn-lt"/>
                  <a:ea typeface="+mn-ea"/>
                  <a:cs typeface="+mn-cs"/>
                </a:defRPr>
              </a:lvl3pPr>
              <a:lvl4pPr marL="6383832" algn="l" defTabSz="2127945" rtl="0" eaLnBrk="1" latinLnBrk="0" hangingPunct="1">
                <a:defRPr sz="8400" kern="1200">
                  <a:solidFill>
                    <a:schemeClr val="lt1"/>
                  </a:solidFill>
                  <a:latin typeface="+mn-lt"/>
                  <a:ea typeface="+mn-ea"/>
                  <a:cs typeface="+mn-cs"/>
                </a:defRPr>
              </a:lvl4pPr>
              <a:lvl5pPr marL="8511763" algn="l" defTabSz="2127945" rtl="0" eaLnBrk="1" latinLnBrk="0" hangingPunct="1">
                <a:defRPr sz="8400" kern="1200">
                  <a:solidFill>
                    <a:schemeClr val="lt1"/>
                  </a:solidFill>
                  <a:latin typeface="+mn-lt"/>
                  <a:ea typeface="+mn-ea"/>
                  <a:cs typeface="+mn-cs"/>
                </a:defRPr>
              </a:lvl5pPr>
              <a:lvl6pPr marL="10639704" algn="l" defTabSz="2127945" rtl="0" eaLnBrk="1" latinLnBrk="0" hangingPunct="1">
                <a:defRPr sz="8400" kern="1200">
                  <a:solidFill>
                    <a:schemeClr val="lt1"/>
                  </a:solidFill>
                  <a:latin typeface="+mn-lt"/>
                  <a:ea typeface="+mn-ea"/>
                  <a:cs typeface="+mn-cs"/>
                </a:defRPr>
              </a:lvl6pPr>
              <a:lvl7pPr marL="12767649" algn="l" defTabSz="2127945" rtl="0" eaLnBrk="1" latinLnBrk="0" hangingPunct="1">
                <a:defRPr sz="8400" kern="1200">
                  <a:solidFill>
                    <a:schemeClr val="lt1"/>
                  </a:solidFill>
                  <a:latin typeface="+mn-lt"/>
                  <a:ea typeface="+mn-ea"/>
                  <a:cs typeface="+mn-cs"/>
                </a:defRPr>
              </a:lvl7pPr>
              <a:lvl8pPr marL="14895595" algn="l" defTabSz="2127945" rtl="0" eaLnBrk="1" latinLnBrk="0" hangingPunct="1">
                <a:defRPr sz="8400" kern="1200">
                  <a:solidFill>
                    <a:schemeClr val="lt1"/>
                  </a:solidFill>
                  <a:latin typeface="+mn-lt"/>
                  <a:ea typeface="+mn-ea"/>
                  <a:cs typeface="+mn-cs"/>
                </a:defRPr>
              </a:lvl8pPr>
              <a:lvl9pPr marL="17023540" algn="l" defTabSz="2127945" rtl="0" eaLnBrk="1" latinLnBrk="0" hangingPunct="1">
                <a:defRPr sz="8400" kern="1200">
                  <a:solidFill>
                    <a:schemeClr val="lt1"/>
                  </a:solidFill>
                  <a:latin typeface="+mn-lt"/>
                  <a:ea typeface="+mn-ea"/>
                  <a:cs typeface="+mn-cs"/>
                </a:defRPr>
              </a:lvl9pPr>
            </a:lstStyle>
            <a:p>
              <a:pPr algn="ctr"/>
              <a:endParaRPr lang="en-US" sz="8000"/>
            </a:p>
          </p:txBody>
        </p:sp>
      </p:grpSp>
      <p:sp>
        <p:nvSpPr>
          <p:cNvPr id="26" name="TextBox 11"/>
          <p:cNvSpPr txBox="1"/>
          <p:nvPr/>
        </p:nvSpPr>
        <p:spPr>
          <a:xfrm>
            <a:off x="1443977" y="18935589"/>
            <a:ext cx="9034339" cy="4855806"/>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TREE-BASED ANOMALY DETECTORS</a:t>
            </a:r>
            <a:endParaRPr lang="en-US" sz="3200" dirty="0">
              <a:latin typeface="Trebuchet MS"/>
            </a:endParaRPr>
          </a:p>
          <a:p>
            <a:pPr marL="457200" indent="-457200" algn="just">
              <a:spcAft>
                <a:spcPts val="1643"/>
              </a:spcAft>
              <a:buFont typeface="Arial" panose="020B0604020202020204" pitchFamily="34" charset="0"/>
              <a:buChar char="•"/>
            </a:pPr>
            <a:r>
              <a:rPr lang="en-US" sz="2800" dirty="0">
                <a:latin typeface="Trebuchet MS"/>
              </a:rPr>
              <a:t>Isolation Forest</a:t>
            </a:r>
          </a:p>
          <a:p>
            <a:pPr marL="457200" indent="-457200" algn="just">
              <a:spcAft>
                <a:spcPts val="1643"/>
              </a:spcAft>
              <a:buFont typeface="Arial" panose="020B0604020202020204" pitchFamily="34" charset="0"/>
              <a:buChar char="•"/>
            </a:pPr>
            <a:r>
              <a:rPr lang="en-US" sz="2800" dirty="0">
                <a:latin typeface="Trebuchet MS"/>
              </a:rPr>
              <a:t>HS-Trees</a:t>
            </a:r>
          </a:p>
          <a:p>
            <a:pPr marL="457200" indent="-457200" algn="just">
              <a:spcAft>
                <a:spcPts val="1643"/>
              </a:spcAft>
              <a:buFont typeface="Arial" panose="020B0604020202020204" pitchFamily="34" charset="0"/>
              <a:buChar char="•"/>
            </a:pPr>
            <a:r>
              <a:rPr lang="en-US" sz="2800" dirty="0">
                <a:latin typeface="Trebuchet MS"/>
              </a:rPr>
              <a:t>RS-Forest</a:t>
            </a:r>
          </a:p>
          <a:p>
            <a:pPr marL="457200" indent="-457200" algn="just">
              <a:spcAft>
                <a:spcPts val="1643"/>
              </a:spcAft>
              <a:buFont typeface="Arial" panose="020B0604020202020204" pitchFamily="34" charset="0"/>
              <a:buChar char="•"/>
            </a:pPr>
            <a:r>
              <a:rPr lang="en-US" sz="2800" dirty="0">
                <a:latin typeface="Trebuchet MS"/>
              </a:rPr>
              <a:t>RPAD</a:t>
            </a:r>
          </a:p>
          <a:p>
            <a:pPr marL="457200" indent="-457200" algn="just">
              <a:spcAft>
                <a:spcPts val="1643"/>
              </a:spcAft>
              <a:buFont typeface="Arial" panose="020B0604020202020204" pitchFamily="34" charset="0"/>
              <a:buChar char="•"/>
            </a:pPr>
            <a:r>
              <a:rPr lang="en-US" sz="2800" dirty="0">
                <a:latin typeface="Trebuchet MS"/>
              </a:rPr>
              <a:t>Random Projection Forest</a:t>
            </a:r>
          </a:p>
          <a:p>
            <a:pPr marL="457200" indent="-457200" algn="just">
              <a:spcAft>
                <a:spcPts val="1643"/>
              </a:spcAft>
              <a:buFont typeface="Arial" panose="020B0604020202020204" pitchFamily="34" charset="0"/>
              <a:buChar char="•"/>
            </a:pPr>
            <a:r>
              <a:rPr lang="en-US" sz="2800" dirty="0">
                <a:latin typeface="Trebuchet MS"/>
              </a:rPr>
              <a:t>…</a:t>
            </a:r>
          </a:p>
          <a:p>
            <a:pPr algn="just">
              <a:spcAft>
                <a:spcPts val="1643"/>
              </a:spcAft>
            </a:pPr>
            <a:endParaRPr lang="en-US" sz="3200" dirty="0">
              <a:latin typeface="Trebuchet MS"/>
            </a:endParaRPr>
          </a:p>
          <a:p>
            <a:pPr algn="just">
              <a:spcAft>
                <a:spcPts val="1643"/>
              </a:spcAft>
            </a:pPr>
            <a:endParaRPr lang="en-US" sz="3200" dirty="0">
              <a:latin typeface="Trebuchet MS"/>
            </a:endParaRPr>
          </a:p>
        </p:txBody>
      </p:sp>
      <p:sp>
        <p:nvSpPr>
          <p:cNvPr id="27" name="TextBox 11"/>
          <p:cNvSpPr txBox="1"/>
          <p:nvPr/>
        </p:nvSpPr>
        <p:spPr>
          <a:xfrm>
            <a:off x="1278060" y="23566794"/>
            <a:ext cx="9034339" cy="943129"/>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ISOLATION FOREST</a:t>
            </a:r>
            <a:endParaRPr lang="en-US" sz="3200" b="1" dirty="0">
              <a:solidFill>
                <a:srgbClr val="FF6600"/>
              </a:solidFill>
              <a:latin typeface="Trebuchet MS"/>
            </a:endParaRPr>
          </a:p>
        </p:txBody>
      </p:sp>
      <p:grpSp>
        <p:nvGrpSpPr>
          <p:cNvPr id="28" name="Group 27"/>
          <p:cNvGrpSpPr>
            <a:grpSpLocks noChangeAspect="1"/>
          </p:cNvGrpSpPr>
          <p:nvPr/>
        </p:nvGrpSpPr>
        <p:grpSpPr>
          <a:xfrm>
            <a:off x="1293507" y="24784135"/>
            <a:ext cx="9113884" cy="5995911"/>
            <a:chOff x="442609" y="984339"/>
            <a:chExt cx="3778154" cy="2354992"/>
          </a:xfrm>
        </p:grpSpPr>
        <p:grpSp>
          <p:nvGrpSpPr>
            <p:cNvPr id="29" name="Group 28"/>
            <p:cNvGrpSpPr/>
            <p:nvPr/>
          </p:nvGrpSpPr>
          <p:grpSpPr>
            <a:xfrm>
              <a:off x="442609" y="984339"/>
              <a:ext cx="1672559" cy="1277080"/>
              <a:chOff x="113193" y="1221089"/>
              <a:chExt cx="1672559" cy="1277080"/>
            </a:xfrm>
          </p:grpSpPr>
          <p:sp>
            <p:nvSpPr>
              <p:cNvPr id="62" name="TextBox 78"/>
              <p:cNvSpPr txBox="1"/>
              <p:nvPr/>
            </p:nvSpPr>
            <p:spPr>
              <a:xfrm>
                <a:off x="113193" y="1221089"/>
                <a:ext cx="1458323" cy="3747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Random feature and random split point</a:t>
                </a:r>
              </a:p>
            </p:txBody>
          </p:sp>
          <p:cxnSp>
            <p:nvCxnSpPr>
              <p:cNvPr id="63" name="Straight Arrow Connector 62"/>
              <p:cNvCxnSpPr/>
              <p:nvPr/>
            </p:nvCxnSpPr>
            <p:spPr>
              <a:xfrm>
                <a:off x="1114578" y="1637766"/>
                <a:ext cx="223725" cy="37020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2"/>
              </p:cNvCxnSpPr>
              <p:nvPr/>
            </p:nvCxnSpPr>
            <p:spPr>
              <a:xfrm>
                <a:off x="842354" y="1595830"/>
                <a:ext cx="149040" cy="90233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505660" y="1553597"/>
                <a:ext cx="280092" cy="137091"/>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73858" y="2838813"/>
              <a:ext cx="1476064" cy="500518"/>
              <a:chOff x="144442" y="3075563"/>
              <a:chExt cx="1476064" cy="500518"/>
            </a:xfrm>
          </p:grpSpPr>
          <p:sp>
            <p:nvSpPr>
              <p:cNvPr id="59" name="TextBox 95"/>
              <p:cNvSpPr txBox="1"/>
              <p:nvPr/>
            </p:nvSpPr>
            <p:spPr>
              <a:xfrm>
                <a:off x="144442" y="3370578"/>
                <a:ext cx="1476064" cy="2055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Leaf instances</a:t>
                </a:r>
              </a:p>
            </p:txBody>
          </p:sp>
          <p:cxnSp>
            <p:nvCxnSpPr>
              <p:cNvPr id="60" name="Straight Arrow Connector 59"/>
              <p:cNvCxnSpPr/>
              <p:nvPr/>
            </p:nvCxnSpPr>
            <p:spPr>
              <a:xfrm flipV="1">
                <a:off x="744818" y="3075563"/>
                <a:ext cx="56175" cy="29501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929136" y="3075563"/>
                <a:ext cx="277668" cy="30899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907660" y="1163571"/>
              <a:ext cx="1313103" cy="2006851"/>
              <a:chOff x="2578244" y="1400321"/>
              <a:chExt cx="1313103" cy="2006851"/>
            </a:xfrm>
          </p:grpSpPr>
          <p:sp>
            <p:nvSpPr>
              <p:cNvPr id="57" name="TextBox 106"/>
              <p:cNvSpPr txBox="1"/>
              <p:nvPr/>
            </p:nvSpPr>
            <p:spPr>
              <a:xfrm>
                <a:off x="2911312" y="1989403"/>
                <a:ext cx="980035" cy="5439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FF0000"/>
                    </a:solidFill>
                  </a:rPr>
                  <a:t>Isolation tree in an Isolation Forest</a:t>
                </a:r>
              </a:p>
            </p:txBody>
          </p:sp>
          <p:sp>
            <p:nvSpPr>
              <p:cNvPr id="58" name="Right Brace 57"/>
              <p:cNvSpPr/>
              <p:nvPr/>
            </p:nvSpPr>
            <p:spPr>
              <a:xfrm>
                <a:off x="2578244" y="1400321"/>
                <a:ext cx="306375" cy="200685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grpSp>
          <p:nvGrpSpPr>
            <p:cNvPr id="32" name="Group 31"/>
            <p:cNvGrpSpPr/>
            <p:nvPr/>
          </p:nvGrpSpPr>
          <p:grpSpPr>
            <a:xfrm>
              <a:off x="1078604" y="1395575"/>
              <a:ext cx="1875677" cy="1716972"/>
              <a:chOff x="749188" y="1632325"/>
              <a:chExt cx="1875677" cy="1716972"/>
            </a:xfrm>
          </p:grpSpPr>
          <p:grpSp>
            <p:nvGrpSpPr>
              <p:cNvPr id="33" name="Group 32"/>
              <p:cNvGrpSpPr/>
              <p:nvPr/>
            </p:nvGrpSpPr>
            <p:grpSpPr>
              <a:xfrm>
                <a:off x="749188" y="1679113"/>
                <a:ext cx="1875677" cy="1670184"/>
                <a:chOff x="471394" y="1690688"/>
                <a:chExt cx="1875677" cy="1670184"/>
              </a:xfrm>
            </p:grpSpPr>
            <p:sp>
              <p:nvSpPr>
                <p:cNvPr id="36" name="Oval 35"/>
                <p:cNvSpPr/>
                <p:nvPr/>
              </p:nvSpPr>
              <p:spPr>
                <a:xfrm>
                  <a:off x="471394" y="2857717"/>
                  <a:ext cx="192505" cy="176463"/>
                </a:xfrm>
                <a:prstGeom prst="ellipse">
                  <a:avLst/>
                </a:prstGeom>
                <a:solidFill>
                  <a:srgbClr val="1E7B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Diamond 36"/>
                <p:cNvSpPr/>
                <p:nvPr/>
              </p:nvSpPr>
              <p:spPr>
                <a:xfrm>
                  <a:off x="1507958" y="1690688"/>
                  <a:ext cx="240631" cy="250407"/>
                </a:xfrm>
                <a:prstGeom prst="diamon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Diamond 37"/>
                <p:cNvSpPr/>
                <p:nvPr/>
              </p:nvSpPr>
              <p:spPr>
                <a:xfrm>
                  <a:off x="1894812" y="1993032"/>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Diamond 38"/>
                <p:cNvSpPr/>
                <p:nvPr/>
              </p:nvSpPr>
              <p:spPr>
                <a:xfrm>
                  <a:off x="1060509" y="2019550"/>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Diamond 39"/>
                <p:cNvSpPr/>
                <p:nvPr/>
              </p:nvSpPr>
              <p:spPr>
                <a:xfrm>
                  <a:off x="694185" y="2509744"/>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Diamond 40"/>
                <p:cNvSpPr/>
                <p:nvPr/>
              </p:nvSpPr>
              <p:spPr>
                <a:xfrm>
                  <a:off x="1415261" y="2489235"/>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Oval 41"/>
                <p:cNvSpPr/>
                <p:nvPr/>
              </p:nvSpPr>
              <p:spPr>
                <a:xfrm>
                  <a:off x="2154566" y="2363369"/>
                  <a:ext cx="192505" cy="1764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Oval 42"/>
                <p:cNvSpPr/>
                <p:nvPr/>
              </p:nvSpPr>
              <p:spPr>
                <a:xfrm>
                  <a:off x="929010" y="2880445"/>
                  <a:ext cx="192505" cy="176463"/>
                </a:xfrm>
                <a:prstGeom prst="ellipse">
                  <a:avLst/>
                </a:prstGeom>
                <a:solidFill>
                  <a:srgbClr val="1E7B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Diamond 43"/>
                <p:cNvSpPr/>
                <p:nvPr/>
              </p:nvSpPr>
              <p:spPr>
                <a:xfrm>
                  <a:off x="1680372" y="2834557"/>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5" name="Straight Connector 44"/>
                <p:cNvCxnSpPr>
                  <a:stCxn id="37" idx="1"/>
                  <a:endCxn id="39" idx="0"/>
                </p:cNvCxnSpPr>
                <p:nvPr/>
              </p:nvCxnSpPr>
              <p:spPr>
                <a:xfrm flipH="1">
                  <a:off x="1180825" y="1815892"/>
                  <a:ext cx="327133" cy="2036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3"/>
                  <a:endCxn id="38" idx="0"/>
                </p:cNvCxnSpPr>
                <p:nvPr/>
              </p:nvCxnSpPr>
              <p:spPr>
                <a:xfrm>
                  <a:off x="1748589" y="1815892"/>
                  <a:ext cx="266539" cy="177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9" idx="1"/>
                  <a:endCxn id="40" idx="0"/>
                </p:cNvCxnSpPr>
                <p:nvPr/>
              </p:nvCxnSpPr>
              <p:spPr>
                <a:xfrm flipH="1">
                  <a:off x="814501" y="2144754"/>
                  <a:ext cx="246008" cy="3649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41" idx="0"/>
                </p:cNvCxnSpPr>
                <p:nvPr/>
              </p:nvCxnSpPr>
              <p:spPr>
                <a:xfrm>
                  <a:off x="1301140" y="2144754"/>
                  <a:ext cx="234437" cy="3444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1"/>
                  <a:endCxn id="36" idx="0"/>
                </p:cNvCxnSpPr>
                <p:nvPr/>
              </p:nvCxnSpPr>
              <p:spPr>
                <a:xfrm flipH="1">
                  <a:off x="567647" y="2634948"/>
                  <a:ext cx="126538" cy="222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3"/>
                  <a:endCxn id="43" idx="0"/>
                </p:cNvCxnSpPr>
                <p:nvPr/>
              </p:nvCxnSpPr>
              <p:spPr>
                <a:xfrm>
                  <a:off x="934816" y="2634948"/>
                  <a:ext cx="90447" cy="24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3"/>
                  <a:endCxn id="44" idx="0"/>
                </p:cNvCxnSpPr>
                <p:nvPr/>
              </p:nvCxnSpPr>
              <p:spPr>
                <a:xfrm>
                  <a:off x="1655892" y="2614439"/>
                  <a:ext cx="144796" cy="220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1"/>
                </p:cNvCxnSpPr>
                <p:nvPr/>
              </p:nvCxnSpPr>
              <p:spPr>
                <a:xfrm flipH="1">
                  <a:off x="1308214" y="2614439"/>
                  <a:ext cx="107047" cy="5088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8" idx="3"/>
                  <a:endCxn id="42" idx="0"/>
                </p:cNvCxnSpPr>
                <p:nvPr/>
              </p:nvCxnSpPr>
              <p:spPr>
                <a:xfrm>
                  <a:off x="2135443" y="2118236"/>
                  <a:ext cx="115376" cy="24513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p:cNvCxnSpPr>
                <p:nvPr/>
              </p:nvCxnSpPr>
              <p:spPr>
                <a:xfrm flipH="1">
                  <a:off x="1533499" y="2959761"/>
                  <a:ext cx="146873" cy="4011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a:off x="1921003" y="2959761"/>
                  <a:ext cx="94124" cy="3453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8" idx="1"/>
                </p:cNvCxnSpPr>
                <p:nvPr/>
              </p:nvCxnSpPr>
              <p:spPr>
                <a:xfrm flipH="1">
                  <a:off x="1827545" y="2118236"/>
                  <a:ext cx="67267" cy="5167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110"/>
              <p:cNvSpPr txBox="1"/>
              <p:nvPr/>
            </p:nvSpPr>
            <p:spPr>
              <a:xfrm>
                <a:off x="1613545" y="1632325"/>
                <a:ext cx="258682" cy="2296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FF0000"/>
                    </a:solidFill>
                  </a:rPr>
                  <a:t>&lt;</a:t>
                </a:r>
                <a:endParaRPr lang="en-US" b="1" dirty="0">
                  <a:solidFill>
                    <a:srgbClr val="FF0000"/>
                  </a:solidFill>
                </a:endParaRPr>
              </a:p>
            </p:txBody>
          </p:sp>
          <p:sp>
            <p:nvSpPr>
              <p:cNvPr id="35" name="TextBox 111"/>
              <p:cNvSpPr txBox="1"/>
              <p:nvPr/>
            </p:nvSpPr>
            <p:spPr>
              <a:xfrm>
                <a:off x="2076013" y="1645749"/>
                <a:ext cx="258682" cy="2055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a:t>
                </a:r>
              </a:p>
            </p:txBody>
          </p:sp>
        </p:grpSp>
      </p:gr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259" y="32100777"/>
            <a:ext cx="4876800" cy="3657600"/>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3329" y="32100777"/>
            <a:ext cx="4876800" cy="3657600"/>
          </a:xfrm>
          <a:prstGeom prst="rect">
            <a:avLst/>
          </a:prstGeom>
        </p:spPr>
      </p:pic>
      <p:sp>
        <p:nvSpPr>
          <p:cNvPr id="71" name="TextBox 12"/>
          <p:cNvSpPr txBox="1"/>
          <p:nvPr/>
        </p:nvSpPr>
        <p:spPr>
          <a:xfrm>
            <a:off x="6293114" y="30868925"/>
            <a:ext cx="398118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A node’s score is a function of path length</a:t>
            </a:r>
          </a:p>
        </p:txBody>
      </p:sp>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3329" y="36863302"/>
            <a:ext cx="4876800" cy="3657600"/>
          </a:xfrm>
          <a:prstGeom prst="rect">
            <a:avLst/>
          </a:prstGeom>
        </p:spPr>
      </p:pic>
      <p:pic>
        <p:nvPicPr>
          <p:cNvPr id="79" name="Picture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259" y="36863302"/>
            <a:ext cx="4876800" cy="3657600"/>
          </a:xfrm>
          <a:prstGeom prst="rect">
            <a:avLst/>
          </a:prstGeom>
        </p:spPr>
      </p:pic>
      <p:sp>
        <p:nvSpPr>
          <p:cNvPr id="76" name="TextBox 7"/>
          <p:cNvSpPr txBox="1"/>
          <p:nvPr/>
        </p:nvSpPr>
        <p:spPr>
          <a:xfrm>
            <a:off x="990601" y="40713706"/>
            <a:ext cx="951229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Average of 10 trees. Typically 100 trees in practice</a:t>
            </a:r>
          </a:p>
        </p:txBody>
      </p:sp>
      <p:sp>
        <p:nvSpPr>
          <p:cNvPr id="80" name="TextBox 11"/>
          <p:cNvSpPr txBox="1"/>
          <p:nvPr/>
        </p:nvSpPr>
        <p:spPr>
          <a:xfrm>
            <a:off x="1399058" y="15752965"/>
            <a:ext cx="9034339" cy="3039121"/>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CHALLANGES</a:t>
            </a:r>
            <a:endParaRPr lang="en-US" sz="3200" b="1" dirty="0">
              <a:solidFill>
                <a:srgbClr val="FF6600"/>
              </a:solidFill>
              <a:latin typeface="Trebuchet MS"/>
            </a:endParaRPr>
          </a:p>
          <a:p>
            <a:pPr marL="457200" indent="-457200" algn="just">
              <a:spcAft>
                <a:spcPts val="1643"/>
              </a:spcAft>
              <a:buFont typeface="Arial" panose="020B0604020202020204" pitchFamily="34" charset="0"/>
              <a:buChar char="•"/>
            </a:pPr>
            <a:r>
              <a:rPr lang="en-US" sz="3200" dirty="0">
                <a:latin typeface="Trebuchet MS"/>
              </a:rPr>
              <a:t>Too many false positives </a:t>
            </a:r>
            <a:r>
              <a:rPr lang="en-US" sz="3200" dirty="0">
                <a:latin typeface="Trebuchet MS"/>
                <a:sym typeface="Wingdings" panose="05000000000000000000" pitchFamily="2" charset="2"/>
              </a:rPr>
              <a:t></a:t>
            </a:r>
            <a:endParaRPr lang="en-US" sz="3200" b="1" dirty="0">
              <a:latin typeface="Trebuchet MS"/>
            </a:endParaRPr>
          </a:p>
          <a:p>
            <a:pPr marL="457200" indent="-457200" algn="just">
              <a:spcAft>
                <a:spcPts val="1643"/>
              </a:spcAft>
              <a:buFont typeface="Arial" panose="020B0604020202020204" pitchFamily="34" charset="0"/>
              <a:buChar char="•"/>
            </a:pPr>
            <a:r>
              <a:rPr lang="en-US" sz="3200" b="1" dirty="0">
                <a:latin typeface="Trebuchet MS"/>
              </a:rPr>
              <a:t>Solution: </a:t>
            </a:r>
            <a:r>
              <a:rPr lang="en-US" sz="3200" dirty="0">
                <a:latin typeface="Trebuchet MS"/>
              </a:rPr>
              <a:t>Incorporate analyst feedback into anomaly detector</a:t>
            </a:r>
          </a:p>
        </p:txBody>
      </p:sp>
      <p:sp>
        <p:nvSpPr>
          <p:cNvPr id="81" name="TextBox 11"/>
          <p:cNvSpPr txBox="1"/>
          <p:nvPr/>
        </p:nvSpPr>
        <p:spPr>
          <a:xfrm>
            <a:off x="11949846" y="7470801"/>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ACTIVE ANOMALY DISCOVERY (AAD)</a:t>
            </a:r>
            <a:endParaRPr lang="en-US" sz="3200" b="1" dirty="0">
              <a:solidFill>
                <a:srgbClr val="FF6600"/>
              </a:solidFill>
              <a:latin typeface="Trebuchet MS"/>
            </a:endParaRPr>
          </a:p>
        </p:txBody>
      </p:sp>
      <p:grpSp>
        <p:nvGrpSpPr>
          <p:cNvPr id="3" name="Group 2"/>
          <p:cNvGrpSpPr/>
          <p:nvPr/>
        </p:nvGrpSpPr>
        <p:grpSpPr>
          <a:xfrm>
            <a:off x="11905495" y="8495058"/>
            <a:ext cx="9309975" cy="4722855"/>
            <a:chOff x="11175562" y="19571472"/>
            <a:chExt cx="9309975" cy="4722855"/>
          </a:xfrm>
        </p:grpSpPr>
        <p:grpSp>
          <p:nvGrpSpPr>
            <p:cNvPr id="83" name="Group 82"/>
            <p:cNvGrpSpPr/>
            <p:nvPr/>
          </p:nvGrpSpPr>
          <p:grpSpPr>
            <a:xfrm>
              <a:off x="12195587" y="21638731"/>
              <a:ext cx="1629654" cy="870503"/>
              <a:chOff x="3653606" y="3476722"/>
              <a:chExt cx="1629654" cy="870503"/>
            </a:xfrm>
          </p:grpSpPr>
          <p:cxnSp>
            <p:nvCxnSpPr>
              <p:cNvPr id="105" name="Straight Arrow Connector 104"/>
              <p:cNvCxnSpPr/>
              <p:nvPr/>
            </p:nvCxnSpPr>
            <p:spPr>
              <a:xfrm flipV="1">
                <a:off x="3771638" y="3476722"/>
                <a:ext cx="0" cy="87050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24"/>
              <p:cNvSpPr txBox="1"/>
              <p:nvPr/>
            </p:nvSpPr>
            <p:spPr>
              <a:xfrm>
                <a:off x="3653606" y="3777446"/>
                <a:ext cx="162965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latin typeface="Trebuchet MS" panose="020B0603020202020204" pitchFamily="34" charset="0"/>
                  </a:rPr>
                  <a:t>&lt;</a:t>
                </a:r>
                <a:r>
                  <a:rPr lang="en-US" sz="2400" dirty="0" err="1">
                    <a:latin typeface="Trebuchet MS" panose="020B0603020202020204" pitchFamily="34" charset="0"/>
                  </a:rPr>
                  <a:t>x,</a:t>
                </a:r>
                <a:r>
                  <a:rPr lang="en-US" sz="2400" dirty="0" err="1">
                    <a:solidFill>
                      <a:srgbClr val="FF0000"/>
                    </a:solidFill>
                    <a:latin typeface="Trebuchet MS" panose="020B0603020202020204" pitchFamily="34" charset="0"/>
                  </a:rPr>
                  <a:t>y</a:t>
                </a:r>
                <a:r>
                  <a:rPr lang="en-US" sz="2400" dirty="0">
                    <a:solidFill>
                      <a:srgbClr val="FF0000"/>
                    </a:solidFill>
                    <a:latin typeface="Trebuchet MS" panose="020B0603020202020204" pitchFamily="34" charset="0"/>
                  </a:rPr>
                  <a:t>=A/N</a:t>
                </a:r>
                <a:r>
                  <a:rPr lang="en-US" sz="2400" dirty="0">
                    <a:latin typeface="Trebuchet MS" panose="020B0603020202020204" pitchFamily="34" charset="0"/>
                  </a:rPr>
                  <a:t>&gt;</a:t>
                </a:r>
              </a:p>
            </p:txBody>
          </p:sp>
        </p:grpSp>
        <p:grpSp>
          <p:nvGrpSpPr>
            <p:cNvPr id="84" name="Group 83"/>
            <p:cNvGrpSpPr/>
            <p:nvPr/>
          </p:nvGrpSpPr>
          <p:grpSpPr>
            <a:xfrm>
              <a:off x="15338850" y="21638731"/>
              <a:ext cx="3545898" cy="2059369"/>
              <a:chOff x="6456218" y="3597843"/>
              <a:chExt cx="3545898" cy="2059369"/>
            </a:xfrm>
          </p:grpSpPr>
          <p:grpSp>
            <p:nvGrpSpPr>
              <p:cNvPr id="100" name="Group 99"/>
              <p:cNvGrpSpPr/>
              <p:nvPr/>
            </p:nvGrpSpPr>
            <p:grpSpPr>
              <a:xfrm>
                <a:off x="6456218" y="4983080"/>
                <a:ext cx="969818" cy="674132"/>
                <a:chOff x="5763491" y="4294909"/>
                <a:chExt cx="969818" cy="674132"/>
              </a:xfrm>
            </p:grpSpPr>
            <p:sp>
              <p:nvSpPr>
                <p:cNvPr id="103" name="Connector 6"/>
                <p:cNvSpPr/>
                <p:nvPr/>
              </p:nvSpPr>
              <p:spPr>
                <a:xfrm>
                  <a:off x="6096000" y="4294909"/>
                  <a:ext cx="277091" cy="3048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 name="TextBox 7"/>
                <p:cNvSpPr txBox="1"/>
                <p:nvPr/>
              </p:nvSpPr>
              <p:spPr>
                <a:xfrm>
                  <a:off x="5763491" y="4599709"/>
                  <a:ext cx="9698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rebuchet MS" panose="020B0603020202020204" pitchFamily="34" charset="0"/>
                    </a:rPr>
                    <a:t>query</a:t>
                  </a:r>
                </a:p>
              </p:txBody>
            </p:sp>
          </p:grpSp>
          <p:cxnSp>
            <p:nvCxnSpPr>
              <p:cNvPr id="101" name="Straight Arrow Connector 100"/>
              <p:cNvCxnSpPr/>
              <p:nvPr/>
            </p:nvCxnSpPr>
            <p:spPr>
              <a:xfrm flipH="1">
                <a:off x="7065818" y="3597843"/>
                <a:ext cx="803564" cy="132063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25"/>
                  <p:cNvSpPr txBox="1"/>
                  <p:nvPr/>
                </p:nvSpPr>
                <p:spPr>
                  <a:xfrm>
                    <a:off x="7591425" y="3924799"/>
                    <a:ext cx="241069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rebuchet MS" panose="020B0603020202020204" pitchFamily="34" charset="0"/>
                      </a:rPr>
                      <a:t>Select query instance from </a:t>
                    </a:r>
                    <a14:m>
                      <m:oMath xmlns:m="http://schemas.openxmlformats.org/officeDocument/2006/math">
                        <m:r>
                          <a:rPr lang="en-US" i="1" smtClean="0">
                            <a:latin typeface="Cambria Math" charset="0"/>
                            <a:ea typeface="Cambria Math" charset="0"/>
                            <a:cs typeface="Cambria Math" charset="0"/>
                          </a:rPr>
                          <m:t>𝒰</m:t>
                        </m:r>
                      </m:oMath>
                    </a14:m>
                    <a:endParaRPr lang="en-US" dirty="0">
                      <a:latin typeface="Trebuchet MS" panose="020B0603020202020204" pitchFamily="34" charset="0"/>
                    </a:endParaRPr>
                  </a:p>
                </p:txBody>
              </p:sp>
            </mc:Choice>
            <mc:Fallback xmlns="">
              <p:sp>
                <p:nvSpPr>
                  <p:cNvPr id="102" name="TextBox 25"/>
                  <p:cNvSpPr txBox="1">
                    <a:spLocks noRot="1" noChangeAspect="1" noMove="1" noResize="1" noEditPoints="1" noAdjustHandles="1" noChangeArrowheads="1" noChangeShapeType="1" noTextEdit="1"/>
                  </p:cNvSpPr>
                  <p:nvPr/>
                </p:nvSpPr>
                <p:spPr>
                  <a:xfrm>
                    <a:off x="7591425" y="3924799"/>
                    <a:ext cx="2410691" cy="646331"/>
                  </a:xfrm>
                  <a:prstGeom prst="rect">
                    <a:avLst/>
                  </a:prstGeom>
                  <a:blipFill>
                    <a:blip r:embed="rId9"/>
                    <a:stretch>
                      <a:fillRect l="-2020" t="-5660" r="-4040" b="-13208"/>
                    </a:stretch>
                  </a:blipFill>
                </p:spPr>
                <p:txBody>
                  <a:bodyPr/>
                  <a:lstStyle/>
                  <a:p>
                    <a:r>
                      <a:rPr lang="en-US">
                        <a:noFill/>
                      </a:rPr>
                      <a:t> </a:t>
                    </a:r>
                  </a:p>
                </p:txBody>
              </p:sp>
            </mc:Fallback>
          </mc:AlternateContent>
        </p:grpSp>
        <p:grpSp>
          <p:nvGrpSpPr>
            <p:cNvPr id="85" name="Group 84"/>
            <p:cNvGrpSpPr/>
            <p:nvPr/>
          </p:nvGrpSpPr>
          <p:grpSpPr>
            <a:xfrm>
              <a:off x="11175562" y="19571472"/>
              <a:ext cx="2410691" cy="1947124"/>
              <a:chOff x="2292930" y="1530584"/>
              <a:chExt cx="2410691" cy="1947124"/>
            </a:xfrm>
          </p:grpSpPr>
          <mc:AlternateContent xmlns:mc="http://schemas.openxmlformats.org/markup-compatibility/2006" xmlns:a14="http://schemas.microsoft.com/office/drawing/2010/main">
            <mc:Choice Requires="a14">
              <p:sp>
                <p:nvSpPr>
                  <p:cNvPr id="98" name="Magnetic Disk 4"/>
                  <p:cNvSpPr/>
                  <p:nvPr/>
                </p:nvSpPr>
                <p:spPr>
                  <a:xfrm>
                    <a:off x="2347280" y="2141277"/>
                    <a:ext cx="2233246" cy="1336431"/>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charset="0"/>
                                  <a:ea typeface="Cambria Math" charset="0"/>
                                  <a:cs typeface="Cambria Math" charset="0"/>
                                </a:rPr>
                                <m:t>ℒ</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𝒰</m:t>
                              </m:r>
                            </m:e>
                          </m:d>
                        </m:oMath>
                      </m:oMathPara>
                    </a14:m>
                    <a:endParaRPr lang="en-US" dirty="0"/>
                  </a:p>
                </p:txBody>
              </p:sp>
            </mc:Choice>
            <mc:Fallback xmlns="">
              <p:sp>
                <p:nvSpPr>
                  <p:cNvPr id="98" name="Magnetic Disk 4"/>
                  <p:cNvSpPr>
                    <a:spLocks noRot="1" noChangeAspect="1" noMove="1" noResize="1" noEditPoints="1" noAdjustHandles="1" noChangeArrowheads="1" noChangeShapeType="1" noTextEdit="1"/>
                  </p:cNvSpPr>
                  <p:nvPr/>
                </p:nvSpPr>
                <p:spPr>
                  <a:xfrm>
                    <a:off x="2347280" y="2141277"/>
                    <a:ext cx="2233246" cy="1336431"/>
                  </a:xfrm>
                  <a:prstGeom prst="flowChartMagneticDisk">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26"/>
                  <p:cNvSpPr txBox="1"/>
                  <p:nvPr/>
                </p:nvSpPr>
                <p:spPr>
                  <a:xfrm>
                    <a:off x="2292930" y="1530584"/>
                    <a:ext cx="241069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rebuchet MS" panose="020B0603020202020204" pitchFamily="34" charset="0"/>
                      </a:rPr>
                      <a:t>Labeled data </a:t>
                    </a:r>
                    <a14:m>
                      <m:oMath xmlns:m="http://schemas.openxmlformats.org/officeDocument/2006/math">
                        <m:r>
                          <a:rPr lang="en-US" i="1" smtClean="0">
                            <a:latin typeface="Cambria Math" charset="0"/>
                            <a:ea typeface="Cambria Math" charset="0"/>
                            <a:cs typeface="Cambria Math" charset="0"/>
                          </a:rPr>
                          <m:t>ℒ</m:t>
                        </m:r>
                      </m:oMath>
                    </a14:m>
                    <a:r>
                      <a:rPr lang="en-US" dirty="0">
                        <a:latin typeface="Trebuchet MS" panose="020B0603020202020204" pitchFamily="34" charset="0"/>
                      </a:rPr>
                      <a:t> and unlabeled data </a:t>
                    </a:r>
                    <a14:m>
                      <m:oMath xmlns:m="http://schemas.openxmlformats.org/officeDocument/2006/math">
                        <m:r>
                          <a:rPr lang="en-US" i="1" smtClean="0">
                            <a:latin typeface="Cambria Math" charset="0"/>
                            <a:ea typeface="Cambria Math" charset="0"/>
                            <a:cs typeface="Cambria Math" charset="0"/>
                          </a:rPr>
                          <m:t>𝒰</m:t>
                        </m:r>
                      </m:oMath>
                    </a14:m>
                    <a:endParaRPr lang="en-US" dirty="0">
                      <a:latin typeface="Trebuchet MS" panose="020B0603020202020204" pitchFamily="34" charset="0"/>
                    </a:endParaRPr>
                  </a:p>
                </p:txBody>
              </p:sp>
            </mc:Choice>
            <mc:Fallback xmlns="">
              <p:sp>
                <p:nvSpPr>
                  <p:cNvPr id="99" name="TextBox 26"/>
                  <p:cNvSpPr txBox="1">
                    <a:spLocks noRot="1" noChangeAspect="1" noMove="1" noResize="1" noEditPoints="1" noAdjustHandles="1" noChangeArrowheads="1" noChangeShapeType="1" noTextEdit="1"/>
                  </p:cNvSpPr>
                  <p:nvPr/>
                </p:nvSpPr>
                <p:spPr>
                  <a:xfrm>
                    <a:off x="2292930" y="1530584"/>
                    <a:ext cx="2410691" cy="646331"/>
                  </a:xfrm>
                  <a:prstGeom prst="rect">
                    <a:avLst/>
                  </a:prstGeom>
                  <a:blipFill>
                    <a:blip r:embed="rId11"/>
                    <a:stretch>
                      <a:fillRect t="-5660" b="-13208"/>
                    </a:stretch>
                  </a:blipFill>
                </p:spPr>
                <p:txBody>
                  <a:bodyPr/>
                  <a:lstStyle/>
                  <a:p>
                    <a:r>
                      <a:rPr lang="en-US">
                        <a:noFill/>
                      </a:rPr>
                      <a:t> </a:t>
                    </a:r>
                  </a:p>
                </p:txBody>
              </p:sp>
            </mc:Fallback>
          </mc:AlternateContent>
        </p:grpSp>
        <p:grpSp>
          <p:nvGrpSpPr>
            <p:cNvPr id="86" name="Group 85"/>
            <p:cNvGrpSpPr/>
            <p:nvPr/>
          </p:nvGrpSpPr>
          <p:grpSpPr>
            <a:xfrm>
              <a:off x="13537758" y="20361988"/>
              <a:ext cx="4655128" cy="1004209"/>
              <a:chOff x="4655126" y="2321100"/>
              <a:chExt cx="4655128" cy="1004209"/>
            </a:xfrm>
          </p:grpSpPr>
          <p:sp>
            <p:nvSpPr>
              <p:cNvPr id="94" name="Process 5"/>
              <p:cNvSpPr/>
              <p:nvPr/>
            </p:nvSpPr>
            <p:spPr>
              <a:xfrm>
                <a:off x="7065818" y="2577163"/>
                <a:ext cx="2244436" cy="748146"/>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Trebuchet MS" panose="020B0603020202020204" pitchFamily="34" charset="0"/>
                  </a:rPr>
                  <a:t>Tree-based detector</a:t>
                </a:r>
              </a:p>
            </p:txBody>
          </p:sp>
          <p:grpSp>
            <p:nvGrpSpPr>
              <p:cNvPr id="95" name="Group 94"/>
              <p:cNvGrpSpPr/>
              <p:nvPr/>
            </p:nvGrpSpPr>
            <p:grpSpPr>
              <a:xfrm>
                <a:off x="4655126" y="2321100"/>
                <a:ext cx="2410691" cy="630136"/>
                <a:chOff x="4655126" y="2321100"/>
                <a:chExt cx="2410691" cy="630136"/>
              </a:xfrm>
            </p:grpSpPr>
            <p:cxnSp>
              <p:nvCxnSpPr>
                <p:cNvPr id="96" name="Straight Arrow Connector 95"/>
                <p:cNvCxnSpPr/>
                <p:nvPr/>
              </p:nvCxnSpPr>
              <p:spPr>
                <a:xfrm>
                  <a:off x="4793673" y="2951236"/>
                  <a:ext cx="213359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28"/>
                    <p:cNvSpPr txBox="1"/>
                    <p:nvPr/>
                  </p:nvSpPr>
                  <p:spPr>
                    <a:xfrm>
                      <a:off x="4655126" y="2321100"/>
                      <a:ext cx="24106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rebuchet MS" panose="020B0603020202020204" pitchFamily="34" charset="0"/>
                        </a:rPr>
                        <a:t>Train with </a:t>
                      </a:r>
                      <a14:m>
                        <m:oMath xmlns:m="http://schemas.openxmlformats.org/officeDocument/2006/math">
                          <m:d>
                            <m:dPr>
                              <m:begChr m:val="{"/>
                              <m:endChr m:val="}"/>
                              <m:ctrlPr>
                                <a:rPr lang="en-US" b="0" i="1" smtClean="0">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ℒ</m:t>
                              </m:r>
                              <m:r>
                                <a:rPr lang="en-US" i="1">
                                  <a:latin typeface="Cambria Math" charset="0"/>
                                  <a:ea typeface="Cambria Math" charset="0"/>
                                  <a:cs typeface="Cambria Math" charset="0"/>
                                </a:rPr>
                                <m:t>,</m:t>
                              </m:r>
                              <m:r>
                                <a:rPr lang="en-US" i="1" smtClean="0">
                                  <a:latin typeface="Cambria Math" charset="0"/>
                                  <a:ea typeface="Cambria Math" charset="0"/>
                                  <a:cs typeface="Cambria Math" charset="0"/>
                                </a:rPr>
                                <m:t>𝒰</m:t>
                              </m:r>
                            </m:e>
                          </m:d>
                        </m:oMath>
                      </a14:m>
                      <a:endParaRPr lang="en-US" dirty="0">
                        <a:latin typeface="Trebuchet MS" panose="020B0603020202020204" pitchFamily="34" charset="0"/>
                      </a:endParaRPr>
                    </a:p>
                  </p:txBody>
                </p:sp>
              </mc:Choice>
              <mc:Fallback xmlns="">
                <p:sp>
                  <p:nvSpPr>
                    <p:cNvPr id="97" name="TextBox 28"/>
                    <p:cNvSpPr txBox="1">
                      <a:spLocks noRot="1" noChangeAspect="1" noMove="1" noResize="1" noEditPoints="1" noAdjustHandles="1" noChangeArrowheads="1" noChangeShapeType="1" noTextEdit="1"/>
                    </p:cNvSpPr>
                    <p:nvPr/>
                  </p:nvSpPr>
                  <p:spPr>
                    <a:xfrm>
                      <a:off x="4655126" y="2321100"/>
                      <a:ext cx="2410691" cy="369332"/>
                    </a:xfrm>
                    <a:prstGeom prst="rect">
                      <a:avLst/>
                    </a:prstGeom>
                    <a:blipFill>
                      <a:blip r:embed="rId12"/>
                      <a:stretch>
                        <a:fillRect t="-9836" b="-22951"/>
                      </a:stretch>
                    </a:blipFill>
                  </p:spPr>
                  <p:txBody>
                    <a:bodyPr/>
                    <a:lstStyle/>
                    <a:p>
                      <a:r>
                        <a:rPr lang="en-US">
                          <a:noFill/>
                        </a:rPr>
                        <a:t> </a:t>
                      </a:r>
                    </a:p>
                  </p:txBody>
                </p:sp>
              </mc:Fallback>
            </mc:AlternateContent>
          </p:grpSp>
        </p:grpSp>
        <p:grpSp>
          <p:nvGrpSpPr>
            <p:cNvPr id="87" name="Group 86"/>
            <p:cNvGrpSpPr/>
            <p:nvPr/>
          </p:nvGrpSpPr>
          <p:grpSpPr>
            <a:xfrm>
              <a:off x="11654385" y="22503207"/>
              <a:ext cx="3684465" cy="1791120"/>
              <a:chOff x="2771753" y="4462319"/>
              <a:chExt cx="3684465" cy="1791120"/>
            </a:xfrm>
          </p:grpSpPr>
          <p:pic>
            <p:nvPicPr>
              <p:cNvPr id="90" name="Picture 8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71753" y="4462319"/>
                <a:ext cx="1384300" cy="1549400"/>
              </a:xfrm>
              <a:prstGeom prst="rect">
                <a:avLst/>
              </a:prstGeom>
            </p:spPr>
          </p:pic>
          <p:cxnSp>
            <p:nvCxnSpPr>
              <p:cNvPr id="91" name="Straight Arrow Connector 90"/>
              <p:cNvCxnSpPr/>
              <p:nvPr/>
            </p:nvCxnSpPr>
            <p:spPr>
              <a:xfrm flipH="1">
                <a:off x="4156053" y="5287880"/>
                <a:ext cx="2300165"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TextBox 23"/>
              <p:cNvSpPr txBox="1"/>
              <p:nvPr/>
            </p:nvSpPr>
            <p:spPr>
              <a:xfrm>
                <a:off x="4793673" y="5238171"/>
                <a:ext cx="106679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latin typeface="Trebuchet MS" panose="020B0603020202020204" pitchFamily="34" charset="0"/>
                  </a:rPr>
                  <a:t>&lt;x,</a:t>
                </a:r>
                <a:r>
                  <a:rPr lang="en-US" sz="2400" dirty="0">
                    <a:solidFill>
                      <a:srgbClr val="FF0000"/>
                    </a:solidFill>
                    <a:latin typeface="Trebuchet MS" panose="020B0603020202020204" pitchFamily="34" charset="0"/>
                  </a:rPr>
                  <a:t>?</a:t>
                </a:r>
                <a:r>
                  <a:rPr lang="en-US" sz="2400" dirty="0">
                    <a:latin typeface="Trebuchet MS" panose="020B0603020202020204" pitchFamily="34" charset="0"/>
                  </a:rPr>
                  <a:t>&gt;</a:t>
                </a:r>
              </a:p>
            </p:txBody>
          </p:sp>
          <p:sp>
            <p:nvSpPr>
              <p:cNvPr id="93" name="TextBox 29"/>
              <p:cNvSpPr txBox="1"/>
              <p:nvPr/>
            </p:nvSpPr>
            <p:spPr>
              <a:xfrm>
                <a:off x="2930503" y="5884107"/>
                <a:ext cx="9698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analyst</a:t>
                </a:r>
              </a:p>
            </p:txBody>
          </p:sp>
        </p:grpSp>
        <p:sp>
          <p:nvSpPr>
            <p:cNvPr id="88" name="TextBox 31"/>
            <p:cNvSpPr txBox="1"/>
            <p:nvPr/>
          </p:nvSpPr>
          <p:spPr>
            <a:xfrm>
              <a:off x="13586253" y="21723039"/>
              <a:ext cx="241069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rebuchet MS" panose="020B0603020202020204" pitchFamily="34" charset="0"/>
                </a:rPr>
                <a:t>Continue loop until budget expires</a:t>
              </a:r>
            </a:p>
          </p:txBody>
        </p:sp>
        <p:sp>
          <p:nvSpPr>
            <p:cNvPr id="89" name="TextBox 37"/>
            <p:cNvSpPr txBox="1"/>
            <p:nvPr/>
          </p:nvSpPr>
          <p:spPr>
            <a:xfrm>
              <a:off x="17236923" y="23031789"/>
              <a:ext cx="324861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rebuchet MS" panose="020B0603020202020204" pitchFamily="34" charset="0"/>
                </a:rPr>
                <a:t>Maximize the number of true anomalies presented to the user</a:t>
              </a:r>
              <a:endParaRPr lang="en-US" sz="2400" b="1" dirty="0">
                <a:latin typeface="Trebuchet MS" panose="020B0603020202020204" pitchFamily="34" charset="0"/>
              </a:endParaRPr>
            </a:p>
          </p:txBody>
        </p:sp>
      </p:grpSp>
      <p:sp>
        <p:nvSpPr>
          <p:cNvPr id="108" name="TextBox 11"/>
          <p:cNvSpPr txBox="1"/>
          <p:nvPr/>
        </p:nvSpPr>
        <p:spPr>
          <a:xfrm>
            <a:off x="22605299" y="17774166"/>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EFFECTS OF FEEDBACK</a:t>
            </a:r>
            <a:endParaRPr lang="en-US" sz="2800" b="1" dirty="0">
              <a:solidFill>
                <a:srgbClr val="FF6600"/>
              </a:solidFill>
              <a:latin typeface="Trebuchet MS"/>
            </a:endParaRPr>
          </a:p>
        </p:txBody>
      </p:sp>
      <p:grpSp>
        <p:nvGrpSpPr>
          <p:cNvPr id="110" name="Group 109"/>
          <p:cNvGrpSpPr/>
          <p:nvPr/>
        </p:nvGrpSpPr>
        <p:grpSpPr>
          <a:xfrm>
            <a:off x="12593837" y="14422068"/>
            <a:ext cx="7919709" cy="2344118"/>
            <a:chOff x="6367990" y="4627417"/>
            <a:chExt cx="6078301" cy="1692955"/>
          </a:xfrm>
        </p:grpSpPr>
        <p:cxnSp>
          <p:nvCxnSpPr>
            <p:cNvPr id="111" name="Straight Connector 110"/>
            <p:cNvCxnSpPr/>
            <p:nvPr/>
          </p:nvCxnSpPr>
          <p:spPr>
            <a:xfrm>
              <a:off x="8035635" y="5274092"/>
              <a:ext cx="399010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513793" y="5046637"/>
              <a:ext cx="1807809" cy="11667"/>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287455" y="4728570"/>
              <a:ext cx="3158836" cy="400110"/>
            </a:xfrm>
            <a:prstGeom prst="rect">
              <a:avLst/>
            </a:prstGeom>
            <a:noFill/>
          </p:spPr>
          <p:txBody>
            <a:bodyPr wrap="square" rtlCol="0">
              <a:spAutoFit/>
            </a:bodyPr>
            <a:lstStyle/>
            <a:p>
              <a:r>
                <a:rPr lang="en-US" sz="2000" dirty="0">
                  <a:solidFill>
                    <a:srgbClr val="FF0000"/>
                  </a:solidFill>
                </a:rPr>
                <a:t>decreasing anomaly scores</a:t>
              </a:r>
            </a:p>
          </p:txBody>
        </p:sp>
        <p:cxnSp>
          <p:nvCxnSpPr>
            <p:cNvPr id="114" name="Straight Connector 113"/>
            <p:cNvCxnSpPr/>
            <p:nvPr/>
          </p:nvCxnSpPr>
          <p:spPr>
            <a:xfrm>
              <a:off x="8839200" y="5015345"/>
              <a:ext cx="0" cy="65034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8562109" y="4627417"/>
                  <a:ext cx="59982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b="0" i="1" smtClean="0">
                                <a:solidFill>
                                  <a:srgbClr val="FF0000"/>
                                </a:solidFill>
                                <a:latin typeface="Cambria Math" charset="0"/>
                              </a:rPr>
                              <m:t>𝑞</m:t>
                            </m:r>
                          </m:e>
                          <m:sub>
                            <m:r>
                              <a:rPr lang="en-US" sz="2200" i="1" smtClean="0">
                                <a:solidFill>
                                  <a:srgbClr val="FF0000"/>
                                </a:solidFill>
                                <a:latin typeface="Cambria Math" charset="0"/>
                                <a:ea typeface="Cambria Math" charset="0"/>
                                <a:cs typeface="Cambria Math" charset="0"/>
                              </a:rPr>
                              <m:t>𝜏</m:t>
                            </m:r>
                          </m:sub>
                        </m:sSub>
                      </m:oMath>
                    </m:oMathPara>
                  </a14:m>
                  <a:endParaRPr lang="en-US" sz="2200"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562109" y="4627417"/>
                  <a:ext cx="599820" cy="430887"/>
                </a:xfrm>
                <a:prstGeom prst="rect">
                  <a:avLst/>
                </a:prstGeom>
                <a:blipFill rotWithShape="0">
                  <a:blip r:embed="rId14"/>
                  <a:stretch>
                    <a:fillRect b="-8451"/>
                  </a:stretch>
                </a:blipFill>
              </p:spPr>
              <p:txBody>
                <a:bodyPr/>
                <a:lstStyle/>
                <a:p>
                  <a:r>
                    <a:rPr lang="en-US">
                      <a:noFill/>
                    </a:rPr>
                    <a:t> </a:t>
                  </a:r>
                </a:p>
              </p:txBody>
            </p:sp>
          </mc:Fallback>
        </mc:AlternateContent>
        <p:sp>
          <p:nvSpPr>
            <p:cNvPr id="116" name="Left Brace 115"/>
            <p:cNvSpPr/>
            <p:nvPr/>
          </p:nvSpPr>
          <p:spPr>
            <a:xfrm rot="16200000">
              <a:off x="8220678" y="5226382"/>
              <a:ext cx="401288" cy="699653"/>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116"/>
                <p:cNvSpPr txBox="1"/>
                <p:nvPr/>
              </p:nvSpPr>
              <p:spPr>
                <a:xfrm>
                  <a:off x="8063343" y="5716223"/>
                  <a:ext cx="1291321" cy="555701"/>
                </a:xfrm>
                <a:prstGeom prst="rect">
                  <a:avLst/>
                </a:prstGeom>
                <a:noFill/>
              </p:spPr>
              <p:txBody>
                <a:bodyPr wrap="square" rtlCol="0">
                  <a:spAutoFit/>
                </a:bodyPr>
                <a:lstStyle/>
                <a:p>
                  <a14:m>
                    <m:oMath xmlns:m="http://schemas.openxmlformats.org/officeDocument/2006/math">
                      <m:r>
                        <a:rPr lang="en-US" sz="2400" i="1" smtClean="0">
                          <a:solidFill>
                            <a:srgbClr val="FF0000"/>
                          </a:solidFill>
                          <a:latin typeface="Cambria Math" charset="0"/>
                          <a:ea typeface="Cambria Math" charset="0"/>
                          <a:cs typeface="Cambria Math" charset="0"/>
                        </a:rPr>
                        <m:t>𝜏</m:t>
                      </m:r>
                    </m:oMath>
                  </a14:m>
                  <a:r>
                    <a:rPr lang="en-US" sz="2400" dirty="0">
                      <a:solidFill>
                        <a:srgbClr val="FF0000"/>
                      </a:solidFill>
                    </a:rPr>
                    <a:t> </a:t>
                  </a:r>
                  <a:r>
                    <a:rPr lang="en-US" sz="2000" dirty="0">
                      <a:solidFill>
                        <a:srgbClr val="FF0000"/>
                      </a:solidFill>
                    </a:rPr>
                    <a:t>fraction of instances</a:t>
                  </a:r>
                </a:p>
              </p:txBody>
            </p:sp>
          </mc:Choice>
          <mc:Fallback xmlns="">
            <p:sp>
              <p:nvSpPr>
                <p:cNvPr id="17" name="TextBox 16"/>
                <p:cNvSpPr txBox="1">
                  <a:spLocks noRot="1" noChangeAspect="1" noMove="1" noResize="1" noEditPoints="1" noAdjustHandles="1" noChangeArrowheads="1" noChangeShapeType="1" noTextEdit="1"/>
                </p:cNvSpPr>
                <p:nvPr/>
              </p:nvSpPr>
              <p:spPr>
                <a:xfrm>
                  <a:off x="8063343" y="5716223"/>
                  <a:ext cx="1291321" cy="555701"/>
                </a:xfrm>
                <a:prstGeom prst="rect">
                  <a:avLst/>
                </a:prstGeom>
                <a:blipFill rotWithShape="0">
                  <a:blip r:embed="rId15"/>
                  <a:stretch>
                    <a:fillRect l="-3623" b="-13492"/>
                  </a:stretch>
                </a:blipFill>
              </p:spPr>
              <p:txBody>
                <a:bodyPr/>
                <a:lstStyle/>
                <a:p>
                  <a:r>
                    <a:rPr lang="en-US">
                      <a:noFill/>
                    </a:rPr>
                    <a:t> </a:t>
                  </a:r>
                </a:p>
              </p:txBody>
            </p:sp>
          </mc:Fallback>
        </mc:AlternateContent>
        <p:grpSp>
          <p:nvGrpSpPr>
            <p:cNvPr id="118" name="Group 117"/>
            <p:cNvGrpSpPr/>
            <p:nvPr/>
          </p:nvGrpSpPr>
          <p:grpSpPr>
            <a:xfrm>
              <a:off x="8130170" y="5182811"/>
              <a:ext cx="3295341" cy="178833"/>
              <a:chOff x="7251633" y="6348218"/>
              <a:chExt cx="3295341" cy="178833"/>
            </a:xfrm>
          </p:grpSpPr>
          <p:sp>
            <p:nvSpPr>
              <p:cNvPr id="123" name="Oval 122"/>
              <p:cNvSpPr/>
              <p:nvPr/>
            </p:nvSpPr>
            <p:spPr>
              <a:xfrm>
                <a:off x="7251633"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493678" y="6348218"/>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906051"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121209"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372219"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668054"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9026643"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421088"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9904368"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0443065"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p:cNvSpPr txBox="1"/>
            <p:nvPr/>
          </p:nvSpPr>
          <p:spPr>
            <a:xfrm>
              <a:off x="6367990" y="5805374"/>
              <a:ext cx="1543365" cy="511245"/>
            </a:xfrm>
            <a:prstGeom prst="rect">
              <a:avLst/>
            </a:prstGeom>
            <a:noFill/>
          </p:spPr>
          <p:txBody>
            <a:bodyPr wrap="square" rtlCol="0">
              <a:spAutoFit/>
            </a:bodyPr>
            <a:lstStyle/>
            <a:p>
              <a:pPr algn="ctr"/>
              <a:r>
                <a:rPr lang="en-US" sz="2000" dirty="0">
                  <a:solidFill>
                    <a:srgbClr val="FF0000"/>
                  </a:solidFill>
                </a:rPr>
                <a:t>anomalies on this side</a:t>
              </a:r>
            </a:p>
          </p:txBody>
        </p:sp>
        <p:sp>
          <p:nvSpPr>
            <p:cNvPr id="120" name="TextBox 119"/>
            <p:cNvSpPr txBox="1"/>
            <p:nvPr/>
          </p:nvSpPr>
          <p:spPr>
            <a:xfrm>
              <a:off x="9693085" y="5809127"/>
              <a:ext cx="1373021" cy="511245"/>
            </a:xfrm>
            <a:prstGeom prst="rect">
              <a:avLst/>
            </a:prstGeom>
            <a:noFill/>
          </p:spPr>
          <p:txBody>
            <a:bodyPr wrap="square" rtlCol="0">
              <a:spAutoFit/>
            </a:bodyPr>
            <a:lstStyle/>
            <a:p>
              <a:pPr algn="ctr"/>
              <a:r>
                <a:rPr lang="en-US" sz="2000" dirty="0">
                  <a:solidFill>
                    <a:srgbClr val="FF0000"/>
                  </a:solidFill>
                </a:rPr>
                <a:t>nominals on this side</a:t>
              </a:r>
            </a:p>
          </p:txBody>
        </p:sp>
        <p:cxnSp>
          <p:nvCxnSpPr>
            <p:cNvPr id="121" name="Straight Arrow Connector 120"/>
            <p:cNvCxnSpPr/>
            <p:nvPr/>
          </p:nvCxnSpPr>
          <p:spPr>
            <a:xfrm flipV="1">
              <a:off x="7712909" y="5665695"/>
              <a:ext cx="521170" cy="236732"/>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9354664" y="5665694"/>
              <a:ext cx="363076" cy="236733"/>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133" name="TextBox 11"/>
          <p:cNvSpPr txBox="1"/>
          <p:nvPr/>
        </p:nvSpPr>
        <p:spPr>
          <a:xfrm>
            <a:off x="22653837" y="40311963"/>
            <a:ext cx="9034339" cy="1702102"/>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marL="571500" indent="-571500">
              <a:buFont typeface="Arial" panose="020B0604020202020204" pitchFamily="34" charset="0"/>
              <a:buChar char="•"/>
            </a:pPr>
            <a:r>
              <a:rPr lang="en-US" sz="3200" dirty="0">
                <a:latin typeface="Trebuchet MS" panose="020B0603020202020204" pitchFamily="34" charset="0"/>
              </a:rPr>
              <a:t>Human feedback is essential and improves the unsupervised learner </a:t>
            </a:r>
            <a:r>
              <a:rPr lang="en-US" sz="3200" dirty="0">
                <a:latin typeface="Trebuchet MS" panose="020B0603020202020204" pitchFamily="34" charset="0"/>
                <a:sym typeface="Wingdings" panose="05000000000000000000" pitchFamily="2" charset="2"/>
              </a:rPr>
              <a:t></a:t>
            </a:r>
            <a:endParaRPr lang="en-US" sz="3200" dirty="0">
              <a:latin typeface="Trebuchet MS" panose="020B0603020202020204" pitchFamily="34" charset="0"/>
            </a:endParaRPr>
          </a:p>
          <a:p>
            <a:pPr marL="571500" indent="-571500">
              <a:buFont typeface="Arial" panose="020B0604020202020204" pitchFamily="34" charset="0"/>
              <a:buChar char="•"/>
            </a:pPr>
            <a:r>
              <a:rPr lang="en-US" sz="3200" dirty="0">
                <a:latin typeface="Trebuchet MS" panose="020B0603020202020204" pitchFamily="34" charset="0"/>
              </a:rPr>
              <a:t>Extend to other types of anomaly detectors</a:t>
            </a:r>
          </a:p>
          <a:p>
            <a:pPr marL="571500" indent="-571500">
              <a:buFont typeface="Arial" panose="020B0604020202020204" pitchFamily="34" charset="0"/>
              <a:buChar char="•"/>
            </a:pPr>
            <a:r>
              <a:rPr lang="en-US" sz="3200" dirty="0">
                <a:latin typeface="Trebuchet MS" panose="020B0603020202020204" pitchFamily="34" charset="0"/>
              </a:rPr>
              <a:t>Explanation based feedback</a:t>
            </a:r>
          </a:p>
        </p:txBody>
      </p:sp>
      <p:grpSp>
        <p:nvGrpSpPr>
          <p:cNvPr id="4" name="Group 3"/>
          <p:cNvGrpSpPr/>
          <p:nvPr/>
        </p:nvGrpSpPr>
        <p:grpSpPr>
          <a:xfrm>
            <a:off x="11713750" y="25263043"/>
            <a:ext cx="9952450" cy="6213181"/>
            <a:chOff x="11967750" y="25199541"/>
            <a:chExt cx="9809121" cy="6072335"/>
          </a:xfrm>
        </p:grpSpPr>
        <p:grpSp>
          <p:nvGrpSpPr>
            <p:cNvPr id="134" name="Group 133"/>
            <p:cNvGrpSpPr/>
            <p:nvPr/>
          </p:nvGrpSpPr>
          <p:grpSpPr>
            <a:xfrm>
              <a:off x="12284852" y="25769661"/>
              <a:ext cx="1239631" cy="4826734"/>
              <a:chOff x="5684362" y="1512792"/>
              <a:chExt cx="1239631" cy="4826734"/>
            </a:xfrm>
          </p:grpSpPr>
          <p:sp>
            <p:nvSpPr>
              <p:cNvPr id="135" name="Arrow: Down 134"/>
              <p:cNvSpPr/>
              <p:nvPr/>
            </p:nvSpPr>
            <p:spPr>
              <a:xfrm flipH="1">
                <a:off x="6053705" y="1550710"/>
                <a:ext cx="91440" cy="4788816"/>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lowchart: Connector 135"/>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p:cNvSpPr/>
              <p:nvPr/>
            </p:nvSpPr>
            <p:spPr>
              <a:xfrm>
                <a:off x="6015481" y="2300609"/>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p:cNvSpPr/>
              <p:nvPr/>
            </p:nvSpPr>
            <p:spPr>
              <a:xfrm>
                <a:off x="6015481" y="151279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lowchart: Connector 141"/>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p:cNvSpPr/>
              <p:nvPr/>
            </p:nvSpPr>
            <p:spPr>
              <a:xfrm>
                <a:off x="6007625" y="40585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0" name="TextBox 149"/>
                  <p:cNvSpPr txBox="1"/>
                  <p:nvPr/>
                </p:nvSpPr>
                <p:spPr>
                  <a:xfrm>
                    <a:off x="6466793" y="3181546"/>
                    <a:ext cx="457200"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i="1" dirty="0" smtClean="0">
                                  <a:latin typeface="Cambria Math" panose="02040503050406030204" pitchFamily="18" charset="0"/>
                                </a:rPr>
                                <m:t>𝑞</m:t>
                              </m:r>
                            </m:e>
                            <m:sub>
                              <m:r>
                                <a:rPr lang="en-US" sz="2800" i="1" dirty="0">
                                  <a:latin typeface="Cambria Math" panose="02040503050406030204" pitchFamily="18" charset="0"/>
                                </a:rPr>
                                <m:t>𝜏</m:t>
                              </m:r>
                            </m:sub>
                            <m:sup>
                              <m:r>
                                <a:rPr lang="en-US" sz="2800" b="0" i="1" dirty="0" smtClean="0">
                                  <a:latin typeface="Cambria Math" panose="02040503050406030204" pitchFamily="18" charset="0"/>
                                </a:rPr>
                                <m:t>𝑡</m:t>
                              </m:r>
                            </m:sup>
                          </m:sSubSup>
                        </m:oMath>
                      </m:oMathPara>
                    </a14:m>
                    <a:endParaRPr lang="en-US" sz="2800" dirty="0"/>
                  </a:p>
                </p:txBody>
              </p:sp>
            </mc:Choice>
            <mc:Fallback xmlns="">
              <p:sp>
                <p:nvSpPr>
                  <p:cNvPr id="150" name="TextBox 149"/>
                  <p:cNvSpPr txBox="1">
                    <a:spLocks noRot="1" noChangeAspect="1" noMove="1" noResize="1" noEditPoints="1" noAdjustHandles="1" noChangeArrowheads="1" noChangeShapeType="1" noTextEdit="1"/>
                  </p:cNvSpPr>
                  <p:nvPr/>
                </p:nvSpPr>
                <p:spPr>
                  <a:xfrm>
                    <a:off x="6466793" y="3181546"/>
                    <a:ext cx="457200" cy="511359"/>
                  </a:xfrm>
                  <a:prstGeom prst="rect">
                    <a:avLst/>
                  </a:prstGeom>
                  <a:blipFill>
                    <a:blip r:embed="rId16"/>
                    <a:stretch>
                      <a:fillRect/>
                    </a:stretch>
                  </a:blipFill>
                </p:spPr>
                <p:txBody>
                  <a:bodyPr/>
                  <a:lstStyle/>
                  <a:p>
                    <a:r>
                      <a:rPr lang="en-US">
                        <a:noFill/>
                      </a:rPr>
                      <a:t> </a:t>
                    </a:r>
                  </a:p>
                </p:txBody>
              </p:sp>
            </mc:Fallback>
          </mc:AlternateContent>
        </p:grpSp>
        <p:grpSp>
          <p:nvGrpSpPr>
            <p:cNvPr id="151" name="Group 150"/>
            <p:cNvGrpSpPr/>
            <p:nvPr/>
          </p:nvGrpSpPr>
          <p:grpSpPr>
            <a:xfrm>
              <a:off x="15114459" y="25769661"/>
              <a:ext cx="1239631" cy="4826734"/>
              <a:chOff x="5684362" y="1512792"/>
              <a:chExt cx="1239631" cy="4826734"/>
            </a:xfrm>
          </p:grpSpPr>
          <p:sp>
            <p:nvSpPr>
              <p:cNvPr id="152" name="Arrow: Down 151"/>
              <p:cNvSpPr/>
              <p:nvPr/>
            </p:nvSpPr>
            <p:spPr>
              <a:xfrm flipH="1">
                <a:off x="6049594" y="1550710"/>
                <a:ext cx="91440" cy="4788816"/>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lowchart: Connector 152"/>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lowchart: Connector 153"/>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p:cNvSpPr/>
              <p:nvPr/>
            </p:nvSpPr>
            <p:spPr>
              <a:xfrm>
                <a:off x="6015481" y="2300609"/>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Connector 156"/>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Connector 157"/>
              <p:cNvSpPr/>
              <p:nvPr/>
            </p:nvSpPr>
            <p:spPr>
              <a:xfrm>
                <a:off x="6015481" y="151279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Connector 158"/>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159"/>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lowchart: Connector 160"/>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Connector 161"/>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lowchart: Connector 163"/>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6466793" y="3181546"/>
                    <a:ext cx="457200"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i="1" dirty="0" smtClean="0">
                                  <a:latin typeface="Cambria Math" panose="02040503050406030204" pitchFamily="18" charset="0"/>
                                </a:rPr>
                                <m:t>𝑞</m:t>
                              </m:r>
                            </m:e>
                            <m:sub>
                              <m:r>
                                <a:rPr lang="en-US" sz="2800" i="1" dirty="0">
                                  <a:latin typeface="Cambria Math" panose="02040503050406030204" pitchFamily="18" charset="0"/>
                                </a:rPr>
                                <m:t>𝜏</m:t>
                              </m:r>
                            </m:sub>
                            <m:sup>
                              <m:r>
                                <a:rPr lang="en-US" sz="2800" b="0" i="1" dirty="0" smtClean="0">
                                  <a:latin typeface="Cambria Math" panose="02040503050406030204" pitchFamily="18" charset="0"/>
                                </a:rPr>
                                <m:t>𝑡</m:t>
                              </m:r>
                              <m:r>
                                <a:rPr lang="en-US" sz="2800" b="0" i="1" dirty="0" smtClean="0">
                                  <a:latin typeface="Cambria Math" panose="02040503050406030204" pitchFamily="18" charset="0"/>
                                </a:rPr>
                                <m:t>+1</m:t>
                              </m:r>
                            </m:sup>
                          </m:sSubSup>
                        </m:oMath>
                      </m:oMathPara>
                    </a14:m>
                    <a:endParaRPr lang="en-US" sz="28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6466793" y="3181546"/>
                    <a:ext cx="457200" cy="511359"/>
                  </a:xfrm>
                  <a:prstGeom prst="rect">
                    <a:avLst/>
                  </a:prstGeom>
                  <a:blipFill>
                    <a:blip r:embed="rId17"/>
                    <a:stretch>
                      <a:fillRect r="-57895"/>
                    </a:stretch>
                  </a:blipFill>
                </p:spPr>
                <p:txBody>
                  <a:bodyPr/>
                  <a:lstStyle/>
                  <a:p>
                    <a:r>
                      <a:rPr lang="en-US">
                        <a:noFill/>
                      </a:rPr>
                      <a:t> </a:t>
                    </a:r>
                  </a:p>
                </p:txBody>
              </p:sp>
            </mc:Fallback>
          </mc:AlternateContent>
        </p:grpSp>
        <p:cxnSp>
          <p:nvCxnSpPr>
            <p:cNvPr id="168" name="Straight Arrow Connector 167"/>
            <p:cNvCxnSpPr>
              <a:stCxn id="141" idx="5"/>
              <a:endCxn id="163" idx="1"/>
            </p:cNvCxnSpPr>
            <p:nvPr/>
          </p:nvCxnSpPr>
          <p:spPr>
            <a:xfrm>
              <a:off x="12752758" y="25914494"/>
              <a:ext cx="2708433" cy="24257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9" name="Group 168"/>
            <p:cNvGrpSpPr/>
            <p:nvPr/>
          </p:nvGrpSpPr>
          <p:grpSpPr>
            <a:xfrm>
              <a:off x="18043048" y="25769661"/>
              <a:ext cx="1239631" cy="4826734"/>
              <a:chOff x="5684362" y="1512792"/>
              <a:chExt cx="1239631" cy="4826734"/>
            </a:xfrm>
          </p:grpSpPr>
          <p:sp>
            <p:nvSpPr>
              <p:cNvPr id="170" name="Arrow: Down 169"/>
              <p:cNvSpPr/>
              <p:nvPr/>
            </p:nvSpPr>
            <p:spPr>
              <a:xfrm flipH="1">
                <a:off x="6047085" y="1550710"/>
                <a:ext cx="91440" cy="4788816"/>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lowchart: Connector 170"/>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p:cNvSpPr/>
              <p:nvPr/>
            </p:nvSpPr>
            <p:spPr>
              <a:xfrm>
                <a:off x="6015481" y="2300609"/>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Connector 174"/>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p:cNvSpPr/>
              <p:nvPr/>
            </p:nvSpPr>
            <p:spPr>
              <a:xfrm>
                <a:off x="6015481" y="151279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Connector 181"/>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p:cNvSpPr txBox="1"/>
                  <p:nvPr/>
                </p:nvSpPr>
                <p:spPr>
                  <a:xfrm>
                    <a:off x="6466793" y="3181546"/>
                    <a:ext cx="457200"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i="1" dirty="0" smtClean="0">
                                  <a:latin typeface="Cambria Math" panose="02040503050406030204" pitchFamily="18" charset="0"/>
                                </a:rPr>
                                <m:t>𝑞</m:t>
                              </m:r>
                            </m:e>
                            <m:sub>
                              <m:r>
                                <a:rPr lang="en-US" sz="2800" i="1" dirty="0">
                                  <a:latin typeface="Cambria Math" panose="02040503050406030204" pitchFamily="18" charset="0"/>
                                </a:rPr>
                                <m:t>𝜏</m:t>
                              </m:r>
                            </m:sub>
                            <m:sup>
                              <m:r>
                                <a:rPr lang="en-US" sz="2800" b="0" i="1" dirty="0" smtClean="0">
                                  <a:latin typeface="Cambria Math" panose="02040503050406030204" pitchFamily="18" charset="0"/>
                                </a:rPr>
                                <m:t>𝑡</m:t>
                              </m:r>
                              <m:r>
                                <a:rPr lang="en-US" sz="2800" b="0" i="1" dirty="0" smtClean="0">
                                  <a:latin typeface="Cambria Math" panose="02040503050406030204" pitchFamily="18" charset="0"/>
                                </a:rPr>
                                <m:t>+2</m:t>
                              </m:r>
                            </m:sup>
                          </m:sSubSup>
                        </m:oMath>
                      </m:oMathPara>
                    </a14:m>
                    <a:endParaRPr lang="en-US" sz="2800" dirty="0"/>
                  </a:p>
                </p:txBody>
              </p:sp>
            </mc:Choice>
            <mc:Fallback xmlns="">
              <p:sp>
                <p:nvSpPr>
                  <p:cNvPr id="185" name="TextBox 184"/>
                  <p:cNvSpPr txBox="1">
                    <a:spLocks noRot="1" noChangeAspect="1" noMove="1" noResize="1" noEditPoints="1" noAdjustHandles="1" noChangeArrowheads="1" noChangeShapeType="1" noTextEdit="1"/>
                  </p:cNvSpPr>
                  <p:nvPr/>
                </p:nvSpPr>
                <p:spPr>
                  <a:xfrm>
                    <a:off x="6466793" y="3181546"/>
                    <a:ext cx="457200" cy="511359"/>
                  </a:xfrm>
                  <a:prstGeom prst="rect">
                    <a:avLst/>
                  </a:prstGeom>
                  <a:blipFill>
                    <a:blip r:embed="rId18"/>
                    <a:stretch>
                      <a:fillRect r="-57895"/>
                    </a:stretch>
                  </a:blipFill>
                </p:spPr>
                <p:txBody>
                  <a:bodyPr/>
                  <a:lstStyle/>
                  <a:p>
                    <a:r>
                      <a:rPr lang="en-US">
                        <a:noFill/>
                      </a:rPr>
                      <a:t> </a:t>
                    </a:r>
                  </a:p>
                </p:txBody>
              </p:sp>
            </mc:Fallback>
          </mc:AlternateContent>
        </p:grpSp>
        <p:cxnSp>
          <p:nvCxnSpPr>
            <p:cNvPr id="186" name="Straight Arrow Connector 185"/>
            <p:cNvCxnSpPr>
              <a:stCxn id="158" idx="6"/>
              <a:endCxn id="174" idx="2"/>
            </p:cNvCxnSpPr>
            <p:nvPr/>
          </p:nvCxnSpPr>
          <p:spPr>
            <a:xfrm>
              <a:off x="15605834" y="25854503"/>
              <a:ext cx="2768333" cy="787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7" name="TextBox 186"/>
            <p:cNvSpPr txBox="1"/>
            <p:nvPr/>
          </p:nvSpPr>
          <p:spPr>
            <a:xfrm>
              <a:off x="11967750" y="25199541"/>
              <a:ext cx="1464803" cy="523220"/>
            </a:xfrm>
            <a:prstGeom prst="rect">
              <a:avLst/>
            </a:prstGeom>
            <a:noFill/>
          </p:spPr>
          <p:txBody>
            <a:bodyPr wrap="square" rtlCol="0">
              <a:spAutoFit/>
            </a:bodyPr>
            <a:lstStyle/>
            <a:p>
              <a:r>
                <a:rPr lang="en-US" sz="2800" dirty="0">
                  <a:solidFill>
                    <a:srgbClr val="00B050"/>
                  </a:solidFill>
                </a:rPr>
                <a:t>Nominal</a:t>
              </a:r>
            </a:p>
          </p:txBody>
        </p:sp>
        <p:sp>
          <p:nvSpPr>
            <p:cNvPr id="188" name="TextBox 187"/>
            <p:cNvSpPr txBox="1"/>
            <p:nvPr/>
          </p:nvSpPr>
          <p:spPr>
            <a:xfrm>
              <a:off x="14746459" y="25208732"/>
              <a:ext cx="1542781" cy="523220"/>
            </a:xfrm>
            <a:prstGeom prst="rect">
              <a:avLst/>
            </a:prstGeom>
            <a:noFill/>
          </p:spPr>
          <p:txBody>
            <a:bodyPr wrap="square" rtlCol="0">
              <a:spAutoFit/>
            </a:bodyPr>
            <a:lstStyle/>
            <a:p>
              <a:r>
                <a:rPr lang="en-US" sz="2800" dirty="0">
                  <a:solidFill>
                    <a:srgbClr val="FF0000"/>
                  </a:solidFill>
                </a:rPr>
                <a:t>Anomaly</a:t>
              </a:r>
            </a:p>
          </p:txBody>
        </p:sp>
        <mc:AlternateContent xmlns:mc="http://schemas.openxmlformats.org/markup-compatibility/2006" xmlns:a14="http://schemas.microsoft.com/office/drawing/2010/main">
          <mc:Choice Requires="a14">
            <p:sp>
              <p:nvSpPr>
                <p:cNvPr id="189" name="TextBox 188"/>
                <p:cNvSpPr txBox="1"/>
                <p:nvPr/>
              </p:nvSpPr>
              <p:spPr>
                <a:xfrm>
                  <a:off x="12091603" y="30756651"/>
                  <a:ext cx="1267905"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𝑤</m:t>
                            </m:r>
                          </m:e>
                          <m:sup>
                            <m:r>
                              <a:rPr lang="en-US" sz="2800" b="0" i="1" dirty="0" smtClean="0">
                                <a:latin typeface="Cambria Math" panose="02040503050406030204" pitchFamily="18" charset="0"/>
                              </a:rPr>
                              <m:t>𝑡</m:t>
                            </m:r>
                          </m:sup>
                        </m:sSup>
                      </m:oMath>
                    </m:oMathPara>
                  </a14:m>
                  <a:endParaRPr lang="en-US" sz="2800" dirty="0"/>
                </a:p>
              </p:txBody>
            </p:sp>
          </mc:Choice>
          <mc:Fallback xmlns="">
            <p:sp>
              <p:nvSpPr>
                <p:cNvPr id="189" name="TextBox 188"/>
                <p:cNvSpPr txBox="1">
                  <a:spLocks noRot="1" noChangeAspect="1" noMove="1" noResize="1" noEditPoints="1" noAdjustHandles="1" noChangeArrowheads="1" noChangeShapeType="1" noTextEdit="1"/>
                </p:cNvSpPr>
                <p:nvPr/>
              </p:nvSpPr>
              <p:spPr>
                <a:xfrm>
                  <a:off x="12091603" y="30756651"/>
                  <a:ext cx="1267905" cy="51135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p:cNvSpPr txBox="1"/>
                <p:nvPr/>
              </p:nvSpPr>
              <p:spPr>
                <a:xfrm>
                  <a:off x="14937178" y="30760517"/>
                  <a:ext cx="1267905"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𝑤</m:t>
                            </m:r>
                          </m:e>
                          <m:sup>
                            <m:r>
                              <a:rPr lang="en-US" sz="2800" b="0" i="1" dirty="0" smtClean="0">
                                <a:latin typeface="Cambria Math" panose="02040503050406030204" pitchFamily="18" charset="0"/>
                              </a:rPr>
                              <m:t>𝑡</m:t>
                            </m:r>
                            <m:r>
                              <a:rPr lang="en-US" sz="2800" b="0" i="1" dirty="0" smtClean="0">
                                <a:latin typeface="Cambria Math" panose="02040503050406030204" pitchFamily="18" charset="0"/>
                              </a:rPr>
                              <m:t>+1</m:t>
                            </m:r>
                          </m:sup>
                        </m:sSup>
                      </m:oMath>
                    </m:oMathPara>
                  </a14:m>
                  <a:endParaRPr lang="en-US" sz="2800" dirty="0"/>
                </a:p>
              </p:txBody>
            </p:sp>
          </mc:Choice>
          <mc:Fallback xmlns="">
            <p:sp>
              <p:nvSpPr>
                <p:cNvPr id="190" name="TextBox 189"/>
                <p:cNvSpPr txBox="1">
                  <a:spLocks noRot="1" noChangeAspect="1" noMove="1" noResize="1" noEditPoints="1" noAdjustHandles="1" noChangeArrowheads="1" noChangeShapeType="1" noTextEdit="1"/>
                </p:cNvSpPr>
                <p:nvPr/>
              </p:nvSpPr>
              <p:spPr>
                <a:xfrm>
                  <a:off x="14937178" y="30760517"/>
                  <a:ext cx="1267905" cy="511359"/>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p:cNvSpPr txBox="1"/>
                <p:nvPr/>
              </p:nvSpPr>
              <p:spPr>
                <a:xfrm>
                  <a:off x="17856867" y="30760517"/>
                  <a:ext cx="1267905" cy="511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𝑤</m:t>
                            </m:r>
                          </m:e>
                          <m:sup>
                            <m:r>
                              <a:rPr lang="en-US" sz="2800" b="0" i="1" dirty="0" smtClean="0">
                                <a:latin typeface="Cambria Math" panose="02040503050406030204" pitchFamily="18" charset="0"/>
                              </a:rPr>
                              <m:t>𝑡</m:t>
                            </m:r>
                            <m:r>
                              <a:rPr lang="en-US" sz="2800" b="0" i="1" dirty="0" smtClean="0">
                                <a:latin typeface="Cambria Math" panose="02040503050406030204" pitchFamily="18" charset="0"/>
                              </a:rPr>
                              <m:t>+2</m:t>
                            </m:r>
                          </m:sup>
                        </m:sSup>
                      </m:oMath>
                    </m:oMathPara>
                  </a14:m>
                  <a:endParaRPr lang="en-US" sz="2800" dirty="0"/>
                </a:p>
              </p:txBody>
            </p:sp>
          </mc:Choice>
          <mc:Fallback xmlns="">
            <p:sp>
              <p:nvSpPr>
                <p:cNvPr id="191" name="TextBox 190"/>
                <p:cNvSpPr txBox="1">
                  <a:spLocks noRot="1" noChangeAspect="1" noMove="1" noResize="1" noEditPoints="1" noAdjustHandles="1" noChangeArrowheads="1" noChangeShapeType="1" noTextEdit="1"/>
                </p:cNvSpPr>
                <p:nvPr/>
              </p:nvSpPr>
              <p:spPr>
                <a:xfrm>
                  <a:off x="17856867" y="30760517"/>
                  <a:ext cx="1267905" cy="511359"/>
                </a:xfrm>
                <a:prstGeom prst="rect">
                  <a:avLst/>
                </a:prstGeom>
                <a:blipFill>
                  <a:blip r:embed="rId21"/>
                  <a:stretch>
                    <a:fillRect/>
                  </a:stretch>
                </a:blipFill>
              </p:spPr>
              <p:txBody>
                <a:bodyPr/>
                <a:lstStyle/>
                <a:p>
                  <a:r>
                    <a:rPr lang="en-US">
                      <a:noFill/>
                    </a:rPr>
                    <a:t> </a:t>
                  </a:r>
                </a:p>
              </p:txBody>
            </p:sp>
          </mc:Fallback>
        </mc:AlternateContent>
        <p:sp>
          <p:nvSpPr>
            <p:cNvPr id="192" name="TextBox 191"/>
            <p:cNvSpPr txBox="1"/>
            <p:nvPr/>
          </p:nvSpPr>
          <p:spPr>
            <a:xfrm>
              <a:off x="20432486" y="27438415"/>
              <a:ext cx="1344385" cy="707886"/>
            </a:xfrm>
            <a:prstGeom prst="rect">
              <a:avLst/>
            </a:prstGeom>
            <a:noFill/>
          </p:spPr>
          <p:txBody>
            <a:bodyPr wrap="square" rtlCol="0">
              <a:spAutoFit/>
            </a:bodyPr>
            <a:lstStyle/>
            <a:p>
              <a:r>
                <a:rPr lang="en-US" sz="4000" b="1" dirty="0"/>
                <a:t>…</a:t>
              </a:r>
            </a:p>
          </p:txBody>
        </p:sp>
      </p:grpSp>
      <p:pic>
        <p:nvPicPr>
          <p:cNvPr id="195" name="Picture 19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290444" y="33544022"/>
            <a:ext cx="4507191" cy="3380394"/>
          </a:xfrm>
          <a:prstGeom prst="rect">
            <a:avLst/>
          </a:prstGeom>
        </p:spPr>
      </p:pic>
      <p:sp>
        <p:nvSpPr>
          <p:cNvPr id="196" name="TextBox 5"/>
          <p:cNvSpPr txBox="1"/>
          <p:nvPr/>
        </p:nvSpPr>
        <p:spPr>
          <a:xfrm>
            <a:off x="15059254" y="33080618"/>
            <a:ext cx="280710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t>Synthetic Dataset</a:t>
            </a:r>
          </a:p>
        </p:txBody>
      </p:sp>
      <p:pic>
        <p:nvPicPr>
          <p:cNvPr id="198" name="Picture 19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371983" y="36774547"/>
            <a:ext cx="5198350" cy="3898761"/>
          </a:xfrm>
          <a:prstGeom prst="rect">
            <a:avLst/>
          </a:prstGeom>
        </p:spPr>
      </p:pic>
      <p:sp>
        <p:nvSpPr>
          <p:cNvPr id="199" name="TextBox 6"/>
          <p:cNvSpPr txBox="1"/>
          <p:nvPr/>
        </p:nvSpPr>
        <p:spPr>
          <a:xfrm>
            <a:off x="11850782" y="40713705"/>
            <a:ext cx="4331958" cy="9541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latin typeface="Trebuchet MS" panose="020B0603020202020204" pitchFamily="34" charset="0"/>
              </a:rPr>
              <a:t>Baseline discovers </a:t>
            </a:r>
            <a:r>
              <a:rPr lang="en-US" sz="2800" b="1" dirty="0">
                <a:solidFill>
                  <a:srgbClr val="FF0000"/>
                </a:solidFill>
                <a:latin typeface="Trebuchet MS" panose="020B0603020202020204" pitchFamily="34" charset="0"/>
              </a:rPr>
              <a:t>12</a:t>
            </a:r>
            <a:r>
              <a:rPr lang="en-US" sz="2800" dirty="0">
                <a:latin typeface="Trebuchet MS" panose="020B0603020202020204" pitchFamily="34" charset="0"/>
              </a:rPr>
              <a:t> anomalies in 35 iterations</a:t>
            </a:r>
          </a:p>
        </p:txBody>
      </p:sp>
      <p:pic>
        <p:nvPicPr>
          <p:cNvPr id="201" name="Picture 20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6364266" y="36784480"/>
            <a:ext cx="5191881" cy="3893911"/>
          </a:xfrm>
          <a:prstGeom prst="rect">
            <a:avLst/>
          </a:prstGeom>
        </p:spPr>
      </p:pic>
      <p:sp>
        <p:nvSpPr>
          <p:cNvPr id="202" name="TextBox 7"/>
          <p:cNvSpPr txBox="1"/>
          <p:nvPr/>
        </p:nvSpPr>
        <p:spPr>
          <a:xfrm>
            <a:off x="16888016" y="40713705"/>
            <a:ext cx="4326568" cy="954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AAD discovers </a:t>
            </a:r>
            <a:r>
              <a:rPr lang="en-US" sz="2800" b="1" dirty="0">
                <a:solidFill>
                  <a:srgbClr val="FF0000"/>
                </a:solidFill>
              </a:rPr>
              <a:t>23</a:t>
            </a:r>
            <a:r>
              <a:rPr lang="en-US" sz="2800" dirty="0"/>
              <a:t> anomalies in 35 iterations</a:t>
            </a:r>
          </a:p>
        </p:txBody>
      </p:sp>
      <p:sp>
        <p:nvSpPr>
          <p:cNvPr id="204" name="TextBox 15"/>
          <p:cNvSpPr txBox="1"/>
          <p:nvPr/>
        </p:nvSpPr>
        <p:spPr>
          <a:xfrm>
            <a:off x="18734588" y="33870707"/>
            <a:ext cx="190677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True anomalies</a:t>
            </a:r>
          </a:p>
        </p:txBody>
      </p:sp>
      <p:cxnSp>
        <p:nvCxnSpPr>
          <p:cNvPr id="205" name="Straight Arrow Connector 204"/>
          <p:cNvCxnSpPr/>
          <p:nvPr/>
        </p:nvCxnSpPr>
        <p:spPr>
          <a:xfrm flipH="1">
            <a:off x="16134168" y="34239203"/>
            <a:ext cx="2950694" cy="19031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flipH="1">
            <a:off x="17928946" y="34576612"/>
            <a:ext cx="868689" cy="32111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7" name="TextBox 11"/>
          <p:cNvSpPr txBox="1"/>
          <p:nvPr/>
        </p:nvSpPr>
        <p:spPr>
          <a:xfrm>
            <a:off x="11982497" y="32268132"/>
            <a:ext cx="9034339" cy="943129"/>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4000" b="1" dirty="0">
                <a:solidFill>
                  <a:srgbClr val="FF6600"/>
                </a:solidFill>
                <a:latin typeface="Trebuchet MS"/>
              </a:rPr>
              <a:t>CONTOUR RESULTS</a:t>
            </a:r>
            <a:endParaRPr lang="en-US" sz="3200" b="1" dirty="0">
              <a:solidFill>
                <a:srgbClr val="FF6600"/>
              </a:solidFill>
              <a:latin typeface="Trebuchet MS"/>
            </a:endParaRPr>
          </a:p>
        </p:txBody>
      </p:sp>
      <p:sp>
        <p:nvSpPr>
          <p:cNvPr id="212" name="TextBox 11"/>
          <p:cNvSpPr txBox="1"/>
          <p:nvPr/>
        </p:nvSpPr>
        <p:spPr>
          <a:xfrm>
            <a:off x="22618762" y="7470801"/>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WEIGHTED REPRESENTATION OF TREES</a:t>
            </a:r>
            <a:endParaRPr lang="en-US" sz="2800" b="1" dirty="0">
              <a:solidFill>
                <a:srgbClr val="FF6600"/>
              </a:solidFill>
              <a:latin typeface="Trebuchet MS"/>
            </a:endParaRPr>
          </a:p>
        </p:txBody>
      </p:sp>
      <p:grpSp>
        <p:nvGrpSpPr>
          <p:cNvPr id="213" name="Group 212"/>
          <p:cNvGrpSpPr>
            <a:grpSpLocks noChangeAspect="1"/>
          </p:cNvGrpSpPr>
          <p:nvPr/>
        </p:nvGrpSpPr>
        <p:grpSpPr>
          <a:xfrm>
            <a:off x="24735322" y="8204252"/>
            <a:ext cx="4499263" cy="5572125"/>
            <a:chOff x="7368205" y="1587344"/>
            <a:chExt cx="3657599" cy="4529762"/>
          </a:xfrm>
        </p:grpSpPr>
        <p:grpSp>
          <p:nvGrpSpPr>
            <p:cNvPr id="214" name="Group 213"/>
            <p:cNvGrpSpPr/>
            <p:nvPr/>
          </p:nvGrpSpPr>
          <p:grpSpPr>
            <a:xfrm>
              <a:off x="7368205" y="1587344"/>
              <a:ext cx="3657599" cy="3708230"/>
              <a:chOff x="749188" y="1608558"/>
              <a:chExt cx="1875677" cy="1740739"/>
            </a:xfrm>
          </p:grpSpPr>
          <p:grpSp>
            <p:nvGrpSpPr>
              <p:cNvPr id="221" name="Group 220"/>
              <p:cNvGrpSpPr/>
              <p:nvPr/>
            </p:nvGrpSpPr>
            <p:grpSpPr>
              <a:xfrm>
                <a:off x="749188" y="1679113"/>
                <a:ext cx="1875677" cy="1670184"/>
                <a:chOff x="471394" y="1690688"/>
                <a:chExt cx="1875677" cy="1670184"/>
              </a:xfrm>
            </p:grpSpPr>
            <p:sp>
              <p:nvSpPr>
                <p:cNvPr id="224" name="Oval 223"/>
                <p:cNvSpPr/>
                <p:nvPr/>
              </p:nvSpPr>
              <p:spPr>
                <a:xfrm>
                  <a:off x="471394" y="2857717"/>
                  <a:ext cx="192505" cy="176463"/>
                </a:xfrm>
                <a:prstGeom prst="ellipse">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5" name="Diamond 224"/>
                <p:cNvSpPr/>
                <p:nvPr/>
              </p:nvSpPr>
              <p:spPr>
                <a:xfrm>
                  <a:off x="1507958" y="1690688"/>
                  <a:ext cx="240631" cy="250407"/>
                </a:xfrm>
                <a:prstGeom prst="diamon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6" name="Diamond 225"/>
                <p:cNvSpPr/>
                <p:nvPr/>
              </p:nvSpPr>
              <p:spPr>
                <a:xfrm>
                  <a:off x="1894812" y="1993032"/>
                  <a:ext cx="240631" cy="25040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7" name="Diamond 226"/>
                <p:cNvSpPr/>
                <p:nvPr/>
              </p:nvSpPr>
              <p:spPr>
                <a:xfrm>
                  <a:off x="1060509" y="2019550"/>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8" name="Diamond 227"/>
                <p:cNvSpPr/>
                <p:nvPr/>
              </p:nvSpPr>
              <p:spPr>
                <a:xfrm>
                  <a:off x="694185" y="2509744"/>
                  <a:ext cx="240631" cy="25040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9" name="Diamond 228"/>
                <p:cNvSpPr/>
                <p:nvPr/>
              </p:nvSpPr>
              <p:spPr>
                <a:xfrm>
                  <a:off x="1415261" y="2489235"/>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0" name="Oval 229"/>
                <p:cNvSpPr/>
                <p:nvPr/>
              </p:nvSpPr>
              <p:spPr>
                <a:xfrm>
                  <a:off x="2154566" y="2363369"/>
                  <a:ext cx="192505" cy="1764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1" name="Oval 230"/>
                <p:cNvSpPr/>
                <p:nvPr/>
              </p:nvSpPr>
              <p:spPr>
                <a:xfrm>
                  <a:off x="929010" y="2880445"/>
                  <a:ext cx="192505" cy="176463"/>
                </a:xfrm>
                <a:prstGeom prst="ellipse">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2" name="Diamond 231"/>
                <p:cNvSpPr/>
                <p:nvPr/>
              </p:nvSpPr>
              <p:spPr>
                <a:xfrm>
                  <a:off x="1680372" y="2834557"/>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3" name="Straight Connector 232"/>
                <p:cNvCxnSpPr>
                  <a:stCxn id="225" idx="1"/>
                  <a:endCxn id="227" idx="0"/>
                </p:cNvCxnSpPr>
                <p:nvPr/>
              </p:nvCxnSpPr>
              <p:spPr>
                <a:xfrm flipH="1">
                  <a:off x="1180825" y="1815892"/>
                  <a:ext cx="327133" cy="2036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25" idx="3"/>
                  <a:endCxn id="226" idx="0"/>
                </p:cNvCxnSpPr>
                <p:nvPr/>
              </p:nvCxnSpPr>
              <p:spPr>
                <a:xfrm>
                  <a:off x="1748589" y="1815892"/>
                  <a:ext cx="266539" cy="177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27" idx="1"/>
                  <a:endCxn id="228" idx="0"/>
                </p:cNvCxnSpPr>
                <p:nvPr/>
              </p:nvCxnSpPr>
              <p:spPr>
                <a:xfrm flipH="1">
                  <a:off x="814501" y="2144754"/>
                  <a:ext cx="246008" cy="3649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27" idx="3"/>
                  <a:endCxn id="229" idx="0"/>
                </p:cNvCxnSpPr>
                <p:nvPr/>
              </p:nvCxnSpPr>
              <p:spPr>
                <a:xfrm>
                  <a:off x="1301140" y="2144754"/>
                  <a:ext cx="234437" cy="3444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28" idx="1"/>
                  <a:endCxn id="224" idx="0"/>
                </p:cNvCxnSpPr>
                <p:nvPr/>
              </p:nvCxnSpPr>
              <p:spPr>
                <a:xfrm flipH="1">
                  <a:off x="567647" y="2634948"/>
                  <a:ext cx="126538" cy="222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28" idx="3"/>
                  <a:endCxn id="231" idx="0"/>
                </p:cNvCxnSpPr>
                <p:nvPr/>
              </p:nvCxnSpPr>
              <p:spPr>
                <a:xfrm>
                  <a:off x="934816" y="2634948"/>
                  <a:ext cx="90447" cy="24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29" idx="3"/>
                  <a:endCxn id="232" idx="0"/>
                </p:cNvCxnSpPr>
                <p:nvPr/>
              </p:nvCxnSpPr>
              <p:spPr>
                <a:xfrm>
                  <a:off x="1655892" y="2614439"/>
                  <a:ext cx="144796" cy="220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29" idx="1"/>
                </p:cNvCxnSpPr>
                <p:nvPr/>
              </p:nvCxnSpPr>
              <p:spPr>
                <a:xfrm flipH="1">
                  <a:off x="1308214" y="2614439"/>
                  <a:ext cx="107047" cy="5088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26" idx="3"/>
                  <a:endCxn id="230" idx="0"/>
                </p:cNvCxnSpPr>
                <p:nvPr/>
              </p:nvCxnSpPr>
              <p:spPr>
                <a:xfrm>
                  <a:off x="2135443" y="2118236"/>
                  <a:ext cx="115376" cy="24513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32" idx="1"/>
                </p:cNvCxnSpPr>
                <p:nvPr/>
              </p:nvCxnSpPr>
              <p:spPr>
                <a:xfrm flipH="1">
                  <a:off x="1533499" y="2959761"/>
                  <a:ext cx="146873" cy="4011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32" idx="3"/>
                </p:cNvCxnSpPr>
                <p:nvPr/>
              </p:nvCxnSpPr>
              <p:spPr>
                <a:xfrm>
                  <a:off x="1921003" y="2959761"/>
                  <a:ext cx="94124" cy="3453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26" idx="1"/>
                </p:cNvCxnSpPr>
                <p:nvPr/>
              </p:nvCxnSpPr>
              <p:spPr>
                <a:xfrm flipH="1">
                  <a:off x="1827545" y="2118236"/>
                  <a:ext cx="67267" cy="5167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22" name="TextBox 110"/>
              <p:cNvSpPr txBox="1"/>
              <p:nvPr/>
            </p:nvSpPr>
            <p:spPr>
              <a:xfrm>
                <a:off x="1615014" y="1608558"/>
                <a:ext cx="258682" cy="2456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&lt;</a:t>
                </a:r>
              </a:p>
            </p:txBody>
          </p:sp>
          <p:sp>
            <p:nvSpPr>
              <p:cNvPr id="223" name="TextBox 111"/>
              <p:cNvSpPr txBox="1"/>
              <p:nvPr/>
            </p:nvSpPr>
            <p:spPr>
              <a:xfrm>
                <a:off x="2043265" y="1619114"/>
                <a:ext cx="258682" cy="2456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a:t>
                </a:r>
              </a:p>
            </p:txBody>
          </p:sp>
        </p:grpSp>
        <p:cxnSp>
          <p:nvCxnSpPr>
            <p:cNvPr id="215" name="Straight Arrow Connector 214"/>
            <p:cNvCxnSpPr/>
            <p:nvPr/>
          </p:nvCxnSpPr>
          <p:spPr>
            <a:xfrm flipH="1">
              <a:off x="8939858" y="2185649"/>
              <a:ext cx="485717" cy="34167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6" name="Straight Arrow Connector 215"/>
            <p:cNvCxnSpPr/>
            <p:nvPr/>
          </p:nvCxnSpPr>
          <p:spPr>
            <a:xfrm>
              <a:off x="8949009" y="2909532"/>
              <a:ext cx="362874" cy="57249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7" name="Straight Arrow Connector 216"/>
            <p:cNvCxnSpPr/>
            <p:nvPr/>
          </p:nvCxnSpPr>
          <p:spPr>
            <a:xfrm>
              <a:off x="9598165" y="3923142"/>
              <a:ext cx="224093" cy="34899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8" name="Straight Arrow Connector 217"/>
            <p:cNvCxnSpPr/>
            <p:nvPr/>
          </p:nvCxnSpPr>
          <p:spPr>
            <a:xfrm>
              <a:off x="10121719" y="4727020"/>
              <a:ext cx="125217" cy="5685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9" name="TextBox 218"/>
                <p:cNvSpPr txBox="1"/>
                <p:nvPr/>
              </p:nvSpPr>
              <p:spPr>
                <a:xfrm>
                  <a:off x="10236767" y="5532331"/>
                  <a:ext cx="34612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𝒙</m:t>
                        </m:r>
                      </m:oMath>
                    </m:oMathPara>
                  </a14:m>
                  <a:endParaRPr lang="en-US" sz="3200" b="1" dirty="0"/>
                </a:p>
              </p:txBody>
            </p:sp>
          </mc:Choice>
          <mc:Fallback xmlns="">
            <p:sp>
              <p:nvSpPr>
                <p:cNvPr id="219" name="TextBox 218"/>
                <p:cNvSpPr txBox="1">
                  <a:spLocks noRot="1" noChangeAspect="1" noMove="1" noResize="1" noEditPoints="1" noAdjustHandles="1" noChangeArrowheads="1" noChangeShapeType="1" noTextEdit="1"/>
                </p:cNvSpPr>
                <p:nvPr/>
              </p:nvSpPr>
              <p:spPr>
                <a:xfrm>
                  <a:off x="10236767" y="5532331"/>
                  <a:ext cx="346123" cy="584775"/>
                </a:xfrm>
                <a:prstGeom prst="rect">
                  <a:avLst/>
                </a:prstGeom>
                <a:blipFill>
                  <a:blip r:embed="rId25"/>
                  <a:stretch>
                    <a:fillRect/>
                  </a:stretch>
                </a:blipFill>
              </p:spPr>
              <p:txBody>
                <a:bodyPr/>
                <a:lstStyle/>
                <a:p>
                  <a:r>
                    <a:rPr lang="en-US">
                      <a:noFill/>
                    </a:rPr>
                    <a:t> </a:t>
                  </a:r>
                </a:p>
              </p:txBody>
            </p:sp>
          </mc:Fallback>
        </mc:AlternateContent>
        <p:sp>
          <p:nvSpPr>
            <p:cNvPr id="220" name="Oval 219"/>
            <p:cNvSpPr/>
            <p:nvPr/>
          </p:nvSpPr>
          <p:spPr>
            <a:xfrm>
              <a:off x="10211502" y="5274688"/>
              <a:ext cx="375388" cy="3759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mc:AlternateContent xmlns:mc="http://schemas.openxmlformats.org/markup-compatibility/2006" xmlns:a14="http://schemas.microsoft.com/office/drawing/2010/main">
        <mc:Choice Requires="a14">
          <p:sp>
            <p:nvSpPr>
              <p:cNvPr id="245" name="TextBox 11"/>
              <p:cNvSpPr txBox="1"/>
              <p:nvPr/>
            </p:nvSpPr>
            <p:spPr>
              <a:xfrm>
                <a:off x="22618761" y="13614351"/>
                <a:ext cx="9034339" cy="1227973"/>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r>
                  <a:rPr lang="en-US" sz="2800" dirty="0"/>
                  <a:t>           </a:t>
                </a:r>
                <a14:m>
                  <m:oMath xmlns:m="http://schemas.openxmlformats.org/officeDocument/2006/math">
                    <m:r>
                      <a:rPr lang="en-US" sz="2800" i="1" smtClean="0">
                        <a:latin typeface="Cambria Math" panose="02040503050406030204" pitchFamily="18" charset="0"/>
                      </a:rPr>
                      <m:t>𝑤</m:t>
                    </m:r>
                    <m:r>
                      <a:rPr lang="en-US" sz="2800" i="1" smtClean="0">
                        <a:latin typeface="Cambria Math" panose="02040503050406030204" pitchFamily="18" charset="0"/>
                      </a:rPr>
                      <m:t>=</m:t>
                    </m:r>
                  </m:oMath>
                </a14:m>
                <a:r>
                  <a:rPr lang="en-US" sz="2800" dirty="0">
                    <a:latin typeface="Trebuchet MS" panose="020B0603020202020204" pitchFamily="34" charset="0"/>
                  </a:rPr>
                  <a:t> </a:t>
                </a:r>
                <a14:m>
                  <m:oMath xmlns:m="http://schemas.openxmlformats.org/officeDocument/2006/math">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𝑚</m:t>
                                    </m:r>
                                  </m:e>
                                </m:rad>
                              </m:den>
                            </m:f>
                            <m:r>
                              <a:rPr lang="en-US" sz="2800" i="1">
                                <a:latin typeface="Cambria Math" panose="02040503050406030204" pitchFamily="18" charset="0"/>
                              </a:rPr>
                              <m:t>,…</m:t>
                            </m:r>
                          </m:e>
                        </m:d>
                      </m:e>
                      <m:sup>
                        <m:r>
                          <a:rPr lang="en-US" sz="2800" i="1">
                            <a:latin typeface="Cambria Math" panose="02040503050406030204" pitchFamily="18" charset="0"/>
                          </a:rPr>
                          <m:t>𝑇</m:t>
                        </m:r>
                      </m:sup>
                    </m:sSup>
                  </m:oMath>
                </a14:m>
                <a:endParaRPr lang="en-US" sz="2800" i="1" dirty="0">
                  <a:latin typeface="Cambria Math" panose="02040503050406030204" pitchFamily="18" charset="0"/>
                </a:endParaRPr>
              </a:p>
            </p:txBody>
          </p:sp>
        </mc:Choice>
        <mc:Fallback xmlns="">
          <p:sp>
            <p:nvSpPr>
              <p:cNvPr id="245" name="TextBox 11"/>
              <p:cNvSpPr txBox="1">
                <a:spLocks noRot="1" noChangeAspect="1" noMove="1" noResize="1" noEditPoints="1" noAdjustHandles="1" noChangeArrowheads="1" noChangeShapeType="1" noTextEdit="1"/>
              </p:cNvSpPr>
              <p:nvPr/>
            </p:nvSpPr>
            <p:spPr>
              <a:xfrm>
                <a:off x="22618761" y="13614351"/>
                <a:ext cx="9034339" cy="1227973"/>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6" name="TextBox 11"/>
              <p:cNvSpPr txBox="1"/>
              <p:nvPr/>
            </p:nvSpPr>
            <p:spPr>
              <a:xfrm>
                <a:off x="22618761" y="14871651"/>
                <a:ext cx="9034339" cy="1227973"/>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3600" i="1">
                          <a:solidFill>
                            <a:prstClr val="black"/>
                          </a:solidFill>
                          <a:latin typeface="Cambria Math" panose="02040503050406030204" pitchFamily="18" charset="0"/>
                        </a:rPr>
                        <m:t>𝑧</m:t>
                      </m:r>
                      <m:r>
                        <a:rPr lang="en-US" sz="3600" i="1">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𝑥</m:t>
                      </m:r>
                      <m:r>
                        <a:rPr lang="en-US" sz="3600" i="1">
                          <a:solidFill>
                            <a:prstClr val="black"/>
                          </a:solidFill>
                          <a:latin typeface="Cambria Math" panose="02040503050406030204" pitchFamily="18" charset="0"/>
                        </a:rPr>
                        <m:t>) =</m:t>
                      </m:r>
                      <m:sSup>
                        <m:sSupPr>
                          <m:ctrlPr>
                            <a:rPr lang="en-US" sz="3600" i="1">
                              <a:solidFill>
                                <a:prstClr val="black"/>
                              </a:solidFill>
                              <a:latin typeface="Cambria Math" panose="02040503050406030204" pitchFamily="18" charset="0"/>
                            </a:rPr>
                          </m:ctrlPr>
                        </m:sSupPr>
                        <m:e>
                          <m:d>
                            <m:dPr>
                              <m:begChr m:val="["/>
                              <m:endChr m:val="]"/>
                              <m:ctrlPr>
                                <a:rPr lang="en-US" sz="3600" i="1">
                                  <a:solidFill>
                                    <a:prstClr val="black"/>
                                  </a:solidFill>
                                  <a:latin typeface="Cambria Math" panose="02040503050406030204" pitchFamily="18" charset="0"/>
                                </a:rPr>
                              </m:ctrlPr>
                            </m:dPr>
                            <m:e>
                              <m:r>
                                <a:rPr lang="en-US" sz="3600" i="1">
                                  <a:solidFill>
                                    <a:srgbClr val="FF0000"/>
                                  </a:solidFill>
                                  <a:latin typeface="Cambria Math" panose="02040503050406030204" pitchFamily="18" charset="0"/>
                                </a:rPr>
                                <m:t>−1</m:t>
                              </m:r>
                              <m:r>
                                <a:rPr lang="en-US" sz="3600" i="1">
                                  <a:solidFill>
                                    <a:prstClr val="black"/>
                                  </a:solidFill>
                                  <a:latin typeface="Cambria Math" panose="02040503050406030204" pitchFamily="18" charset="0"/>
                                </a:rPr>
                                <m:t>, 0, 0, </m:t>
                              </m:r>
                              <m:r>
                                <a:rPr lang="en-US" sz="3600" i="1">
                                  <a:solidFill>
                                    <a:srgbClr val="FF0000"/>
                                  </a:solidFill>
                                  <a:latin typeface="Cambria Math" panose="02040503050406030204" pitchFamily="18" charset="0"/>
                                </a:rPr>
                                <m:t>−1,</m:t>
                              </m:r>
                              <m:r>
                                <a:rPr lang="en-US" sz="3600" i="1">
                                  <a:solidFill>
                                    <a:prstClr val="black"/>
                                  </a:solidFill>
                                  <a:latin typeface="Cambria Math" panose="02040503050406030204" pitchFamily="18" charset="0"/>
                                </a:rPr>
                                <m:t> 0, 0, 0, </m:t>
                              </m:r>
                              <m:r>
                                <a:rPr lang="en-US" sz="3600" i="1">
                                  <a:solidFill>
                                    <a:srgbClr val="FF0000"/>
                                  </a:solidFill>
                                  <a:latin typeface="Cambria Math" panose="02040503050406030204" pitchFamily="18" charset="0"/>
                                </a:rPr>
                                <m:t>−1,</m:t>
                              </m:r>
                              <m:r>
                                <a:rPr lang="en-US" sz="3600" i="1">
                                  <a:solidFill>
                                    <a:prstClr val="black"/>
                                  </a:solidFill>
                                  <a:latin typeface="Cambria Math" panose="02040503050406030204" pitchFamily="18" charset="0"/>
                                </a:rPr>
                                <m:t> </m:t>
                              </m:r>
                              <m:r>
                                <a:rPr lang="en-US" sz="3600" i="1">
                                  <a:solidFill>
                                    <a:srgbClr val="FF0000"/>
                                  </a:solidFill>
                                  <a:latin typeface="Cambria Math" panose="02040503050406030204" pitchFamily="18" charset="0"/>
                                </a:rPr>
                                <m:t>−1, </m:t>
                              </m:r>
                              <m:r>
                                <a:rPr lang="en-US" sz="3600" i="1">
                                  <a:solidFill>
                                    <a:prstClr val="black"/>
                                  </a:solidFill>
                                  <a:latin typeface="Cambria Math" panose="02040503050406030204" pitchFamily="18" charset="0"/>
                                </a:rPr>
                                <m:t>…</m:t>
                              </m:r>
                            </m:e>
                          </m:d>
                        </m:e>
                        <m:sup>
                          <m:r>
                            <a:rPr lang="en-US" sz="3600" i="1">
                              <a:solidFill>
                                <a:prstClr val="black"/>
                              </a:solidFill>
                              <a:latin typeface="Cambria Math" panose="02040503050406030204" pitchFamily="18" charset="0"/>
                            </a:rPr>
                            <m:t>𝑇</m:t>
                          </m:r>
                        </m:sup>
                      </m:sSup>
                    </m:oMath>
                  </m:oMathPara>
                </a14:m>
                <a:endParaRPr lang="en-US" sz="2800" dirty="0">
                  <a:latin typeface="Trebuchet MS" panose="020B0603020202020204" pitchFamily="34" charset="0"/>
                </a:endParaRPr>
              </a:p>
              <a:p>
                <a:pPr algn="ctr"/>
                <a:r>
                  <a:rPr lang="en-US" sz="2800" dirty="0">
                    <a:latin typeface="Trebuchet MS" panose="020B0603020202020204" pitchFamily="34" charset="0"/>
                  </a:rPr>
                  <a:t>           (extremely sparse)</a:t>
                </a:r>
              </a:p>
              <a:p>
                <a:endParaRPr lang="en-US" sz="2800" dirty="0">
                  <a:latin typeface="Trebuchet MS" panose="020B0603020202020204" pitchFamily="34" charset="0"/>
                </a:endParaRPr>
              </a:p>
              <a:p>
                <a:pPr/>
                <a14:m>
                  <m:oMathPara xmlns:m="http://schemas.openxmlformats.org/officeDocument/2006/math">
                    <m:oMathParaPr>
                      <m:jc m:val="centerGroup"/>
                    </m:oMathParaPr>
                    <m:oMath xmlns:m="http://schemas.openxmlformats.org/officeDocument/2006/math">
                      <m:r>
                        <a:rPr lang="en-US" sz="3600" i="1" dirty="0">
                          <a:latin typeface="Cambria Math" panose="02040503050406030204" pitchFamily="18" charset="0"/>
                        </a:rPr>
                        <m:t>𝑠𝑐𝑜𝑟𝑒</m:t>
                      </m:r>
                      <m:d>
                        <m:dPr>
                          <m:ctrlPr>
                            <a:rPr lang="en-US" sz="3600" i="1" dirty="0">
                              <a:latin typeface="Cambria Math" panose="02040503050406030204" pitchFamily="18" charset="0"/>
                            </a:rPr>
                          </m:ctrlPr>
                        </m:dPr>
                        <m:e>
                          <m:r>
                            <a:rPr lang="en-US" sz="3600" i="1" dirty="0">
                              <a:latin typeface="Cambria Math" panose="02040503050406030204" pitchFamily="18" charset="0"/>
                            </a:rPr>
                            <m:t>𝑥</m:t>
                          </m:r>
                        </m:e>
                      </m:d>
                      <m:r>
                        <a:rPr lang="en-US" sz="3600" i="1" dirty="0">
                          <a:latin typeface="Cambria Math" panose="02040503050406030204" pitchFamily="18" charset="0"/>
                        </a:rPr>
                        <m:t>=</m:t>
                      </m:r>
                      <m:sSup>
                        <m:sSupPr>
                          <m:ctrlPr>
                            <a:rPr lang="en-US" sz="3600" i="1" dirty="0">
                              <a:latin typeface="Cambria Math" panose="02040503050406030204" pitchFamily="18" charset="0"/>
                            </a:rPr>
                          </m:ctrlPr>
                        </m:sSupPr>
                        <m:e>
                          <m:r>
                            <a:rPr lang="en-US" sz="3600" i="1" dirty="0">
                              <a:latin typeface="Cambria Math" panose="02040503050406030204" pitchFamily="18" charset="0"/>
                            </a:rPr>
                            <m:t>𝑤</m:t>
                          </m:r>
                        </m:e>
                        <m:sup>
                          <m:r>
                            <a:rPr lang="en-US" sz="3600" i="1" dirty="0">
                              <a:latin typeface="Cambria Math" panose="02040503050406030204" pitchFamily="18" charset="0"/>
                            </a:rPr>
                            <m:t>𝑇</m:t>
                          </m:r>
                        </m:sup>
                      </m:sSup>
                      <m:r>
                        <a:rPr lang="en-US" sz="3600" i="1" dirty="0">
                          <a:latin typeface="Cambria Math" panose="02040503050406030204" pitchFamily="18" charset="0"/>
                        </a:rPr>
                        <m:t>.</m:t>
                      </m:r>
                      <m:r>
                        <a:rPr lang="en-US" sz="3600" i="1" dirty="0">
                          <a:latin typeface="Cambria Math" panose="02040503050406030204" pitchFamily="18" charset="0"/>
                        </a:rPr>
                        <m:t>𝑧</m:t>
                      </m:r>
                      <m:d>
                        <m:dPr>
                          <m:ctrlPr>
                            <a:rPr lang="en-US" sz="3600" i="1" dirty="0">
                              <a:latin typeface="Cambria Math" panose="02040503050406030204" pitchFamily="18" charset="0"/>
                            </a:rPr>
                          </m:ctrlPr>
                        </m:dPr>
                        <m:e>
                          <m:r>
                            <a:rPr lang="en-US" sz="3600" i="1" dirty="0">
                              <a:latin typeface="Cambria Math" panose="02040503050406030204" pitchFamily="18" charset="0"/>
                            </a:rPr>
                            <m:t>𝑥</m:t>
                          </m:r>
                        </m:e>
                      </m:d>
                    </m:oMath>
                  </m:oMathPara>
                </a14:m>
                <a:endParaRPr lang="en-US" sz="3600" dirty="0">
                  <a:latin typeface="Trebuchet MS" panose="020B0603020202020204" pitchFamily="34" charset="0"/>
                </a:endParaRPr>
              </a:p>
            </p:txBody>
          </p:sp>
        </mc:Choice>
        <mc:Fallback>
          <p:sp>
            <p:nvSpPr>
              <p:cNvPr id="246" name="TextBox 11"/>
              <p:cNvSpPr txBox="1">
                <a:spLocks noRot="1" noChangeAspect="1" noMove="1" noResize="1" noEditPoints="1" noAdjustHandles="1" noChangeArrowheads="1" noChangeShapeType="1" noTextEdit="1"/>
              </p:cNvSpPr>
              <p:nvPr/>
            </p:nvSpPr>
            <p:spPr>
              <a:xfrm>
                <a:off x="22618761" y="14871651"/>
                <a:ext cx="9034339" cy="1227973"/>
              </a:xfrm>
              <a:prstGeom prst="rect">
                <a:avLst/>
              </a:prstGeom>
              <a:blipFill>
                <a:blip r:embed="rId27"/>
                <a:stretch>
                  <a:fillRect b="-60697"/>
                </a:stretch>
              </a:blipFill>
            </p:spPr>
            <p:txBody>
              <a:bodyPr/>
              <a:lstStyle/>
              <a:p>
                <a:r>
                  <a:rPr lang="en-US">
                    <a:noFill/>
                  </a:rPr>
                  <a:t> </a:t>
                </a:r>
              </a:p>
            </p:txBody>
          </p:sp>
        </mc:Fallback>
      </mc:AlternateContent>
      <p:pic>
        <p:nvPicPr>
          <p:cNvPr id="247" name="Picture 246" descr="num_seen-ann_thyroid_1v3.pdf - Adobe Acrobat Reader DC"/>
          <p:cNvPicPr>
            <a:picLocks noChangeAspect="1"/>
          </p:cNvPicPr>
          <p:nvPr/>
        </p:nvPicPr>
        <p:blipFill rotWithShape="1">
          <a:blip r:embed="rId28" cstate="print">
            <a:extLst>
              <a:ext uri="{28A0092B-C50C-407E-A947-70E740481C1C}">
                <a14:useLocalDpi xmlns:a14="http://schemas.microsoft.com/office/drawing/2010/main" val="0"/>
              </a:ext>
            </a:extLst>
          </a:blip>
          <a:srcRect l="22727" t="2452" r="22727" b="6639"/>
          <a:stretch/>
        </p:blipFill>
        <p:spPr>
          <a:xfrm>
            <a:off x="27820005" y="23031955"/>
            <a:ext cx="4389120" cy="3657600"/>
          </a:xfrm>
          <a:prstGeom prst="rect">
            <a:avLst/>
          </a:prstGeom>
        </p:spPr>
      </p:pic>
      <p:pic>
        <p:nvPicPr>
          <p:cNvPr id="248" name="Picture 247" descr="num_seen-ann_thyroid_1v3_baseline.pdf - Adobe Acrobat Reader DC"/>
          <p:cNvPicPr>
            <a:picLocks noChangeAspect="1"/>
          </p:cNvPicPr>
          <p:nvPr/>
        </p:nvPicPr>
        <p:blipFill rotWithShape="1">
          <a:blip r:embed="rId29" cstate="print">
            <a:extLst>
              <a:ext uri="{28A0092B-C50C-407E-A947-70E740481C1C}">
                <a14:useLocalDpi xmlns:a14="http://schemas.microsoft.com/office/drawing/2010/main" val="0"/>
              </a:ext>
            </a:extLst>
          </a:blip>
          <a:srcRect l="22673" t="2467" r="22783" b="6624"/>
          <a:stretch/>
        </p:blipFill>
        <p:spPr>
          <a:xfrm>
            <a:off x="27805501" y="18620028"/>
            <a:ext cx="4389120" cy="3657600"/>
          </a:xfrm>
          <a:prstGeom prst="rect">
            <a:avLst/>
          </a:prstGeom>
        </p:spPr>
      </p:pic>
      <p:pic>
        <p:nvPicPr>
          <p:cNvPr id="249" name="Picture 248" descr="num_seen-abalone.pdf - Adobe Acrobat Reader DC"/>
          <p:cNvPicPr>
            <a:picLocks noChangeAspect="1"/>
          </p:cNvPicPr>
          <p:nvPr/>
        </p:nvPicPr>
        <p:blipFill rotWithShape="1">
          <a:blip r:embed="rId30" cstate="print">
            <a:extLst>
              <a:ext uri="{28A0092B-C50C-407E-A947-70E740481C1C}">
                <a14:useLocalDpi xmlns:a14="http://schemas.microsoft.com/office/drawing/2010/main" val="0"/>
              </a:ext>
            </a:extLst>
          </a:blip>
          <a:srcRect l="22250" t="-6491" r="22250" b="6491"/>
          <a:stretch/>
        </p:blipFill>
        <p:spPr>
          <a:xfrm>
            <a:off x="22114127" y="22650955"/>
            <a:ext cx="4059936" cy="4114800"/>
          </a:xfrm>
          <a:prstGeom prst="rect">
            <a:avLst/>
          </a:prstGeom>
        </p:spPr>
      </p:pic>
      <p:pic>
        <p:nvPicPr>
          <p:cNvPr id="250" name="Content Placeholder 5" descr="num_seen-abalone_baseline.pdf - Adobe Acrobat Reader DC"/>
          <p:cNvPicPr>
            <a:picLocks noChangeAspect="1"/>
          </p:cNvPicPr>
          <p:nvPr/>
        </p:nvPicPr>
        <p:blipFill rotWithShape="1">
          <a:blip r:embed="rId31" cstate="print">
            <a:extLst>
              <a:ext uri="{28A0092B-C50C-407E-A947-70E740481C1C}">
                <a14:useLocalDpi xmlns:a14="http://schemas.microsoft.com/office/drawing/2010/main" val="0"/>
              </a:ext>
            </a:extLst>
          </a:blip>
          <a:srcRect l="22287" t="-5751" r="22287" b="7214"/>
          <a:stretch/>
        </p:blipFill>
        <p:spPr>
          <a:xfrm>
            <a:off x="22067846" y="18337723"/>
            <a:ext cx="4114800" cy="4114800"/>
          </a:xfrm>
          <a:prstGeom prst="rect">
            <a:avLst/>
          </a:prstGeom>
        </p:spPr>
      </p:pic>
      <p:sp>
        <p:nvSpPr>
          <p:cNvPr id="261" name="TextBox 11"/>
          <p:cNvSpPr txBox="1"/>
          <p:nvPr/>
        </p:nvSpPr>
        <p:spPr>
          <a:xfrm>
            <a:off x="11839413" y="13706301"/>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MAIN INTUITION:ACCURACY AT THE TOP</a:t>
            </a:r>
            <a:endParaRPr lang="en-US" sz="2800" b="1" dirty="0">
              <a:solidFill>
                <a:srgbClr val="FF6600"/>
              </a:solidFill>
              <a:latin typeface="Trebuchet MS"/>
            </a:endParaRPr>
          </a:p>
        </p:txBody>
      </p:sp>
      <p:sp>
        <p:nvSpPr>
          <p:cNvPr id="263" name="TextBox 262"/>
          <p:cNvSpPr txBox="1"/>
          <p:nvPr/>
        </p:nvSpPr>
        <p:spPr>
          <a:xfrm>
            <a:off x="28694671" y="26759241"/>
            <a:ext cx="2709378" cy="400110"/>
          </a:xfrm>
          <a:prstGeom prst="rect">
            <a:avLst/>
          </a:prstGeom>
          <a:noFill/>
        </p:spPr>
        <p:txBody>
          <a:bodyPr wrap="square" rtlCol="0">
            <a:spAutoFit/>
          </a:bodyPr>
          <a:lstStyle/>
          <a:p>
            <a:pPr algn="ctr"/>
            <a:r>
              <a:rPr lang="en-US" sz="2000" dirty="0"/>
              <a:t>ANN Thyroid 1v3 IF-AAD</a:t>
            </a:r>
          </a:p>
        </p:txBody>
      </p:sp>
      <p:grpSp>
        <p:nvGrpSpPr>
          <p:cNvPr id="264" name="Group 263"/>
          <p:cNvGrpSpPr/>
          <p:nvPr/>
        </p:nvGrpSpPr>
        <p:grpSpPr>
          <a:xfrm>
            <a:off x="22122921" y="28452172"/>
            <a:ext cx="10043958" cy="3084416"/>
            <a:chOff x="838200" y="733725"/>
            <a:chExt cx="10043958" cy="3084416"/>
          </a:xfrm>
        </p:grpSpPr>
        <p:pic>
          <p:nvPicPr>
            <p:cNvPr id="265" name="Picture 26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8200" y="800621"/>
              <a:ext cx="3017520" cy="3017520"/>
            </a:xfrm>
            <a:prstGeom prst="rect">
              <a:avLst/>
            </a:prstGeom>
          </p:spPr>
        </p:pic>
        <p:pic>
          <p:nvPicPr>
            <p:cNvPr id="266" name="Picture 26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351419" y="800621"/>
              <a:ext cx="3017520" cy="3017520"/>
            </a:xfrm>
            <a:prstGeom prst="rect">
              <a:avLst/>
            </a:prstGeom>
          </p:spPr>
        </p:pic>
        <p:pic>
          <p:nvPicPr>
            <p:cNvPr id="267" name="Picture 266"/>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864638" y="800621"/>
              <a:ext cx="3017520" cy="3017520"/>
            </a:xfrm>
            <a:prstGeom prst="rect">
              <a:avLst/>
            </a:prstGeom>
          </p:spPr>
        </p:pic>
        <p:grpSp>
          <p:nvGrpSpPr>
            <p:cNvPr id="268" name="Group 267"/>
            <p:cNvGrpSpPr/>
            <p:nvPr/>
          </p:nvGrpSpPr>
          <p:grpSpPr>
            <a:xfrm>
              <a:off x="1784191" y="733725"/>
              <a:ext cx="8438051" cy="369332"/>
              <a:chOff x="1784191" y="3298499"/>
              <a:chExt cx="8438051" cy="369332"/>
            </a:xfrm>
          </p:grpSpPr>
          <p:sp>
            <p:nvSpPr>
              <p:cNvPr id="269" name="TextBox 268"/>
              <p:cNvSpPr txBox="1"/>
              <p:nvPr/>
            </p:nvSpPr>
            <p:spPr>
              <a:xfrm>
                <a:off x="1784191" y="3298499"/>
                <a:ext cx="9813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Abalone</a:t>
                </a:r>
              </a:p>
            </p:txBody>
          </p:sp>
          <p:sp>
            <p:nvSpPr>
              <p:cNvPr id="270" name="TextBox 269"/>
              <p:cNvSpPr txBox="1"/>
              <p:nvPr/>
            </p:nvSpPr>
            <p:spPr>
              <a:xfrm>
                <a:off x="5328125" y="3298499"/>
                <a:ext cx="9813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Covtype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p:cNvSpPr txBox="1"/>
              <p:nvPr/>
            </p:nvSpPr>
            <p:spPr>
              <a:xfrm>
                <a:off x="8573130" y="3298499"/>
                <a:ext cx="1649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Mammography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72" name="Group 271"/>
          <p:cNvGrpSpPr/>
          <p:nvPr/>
        </p:nvGrpSpPr>
        <p:grpSpPr>
          <a:xfrm>
            <a:off x="22120913" y="31643662"/>
            <a:ext cx="10047974" cy="3065231"/>
            <a:chOff x="834184" y="3629323"/>
            <a:chExt cx="10047974" cy="3065231"/>
          </a:xfrm>
        </p:grpSpPr>
        <p:pic>
          <p:nvPicPr>
            <p:cNvPr id="273" name="Picture 272"/>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834184" y="3677034"/>
              <a:ext cx="3017520" cy="3017520"/>
            </a:xfrm>
            <a:prstGeom prst="rect">
              <a:avLst/>
            </a:prstGeom>
          </p:spPr>
        </p:pic>
        <p:pic>
          <p:nvPicPr>
            <p:cNvPr id="274" name="Picture 27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351419" y="3677034"/>
              <a:ext cx="3017520" cy="3017520"/>
            </a:xfrm>
            <a:prstGeom prst="rect">
              <a:avLst/>
            </a:prstGeom>
          </p:spPr>
        </p:pic>
        <p:pic>
          <p:nvPicPr>
            <p:cNvPr id="275" name="Picture 27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864638" y="3677034"/>
              <a:ext cx="3017520" cy="3017520"/>
            </a:xfrm>
            <a:prstGeom prst="rect">
              <a:avLst/>
            </a:prstGeom>
          </p:spPr>
        </p:pic>
        <p:grpSp>
          <p:nvGrpSpPr>
            <p:cNvPr id="276" name="Group 275"/>
            <p:cNvGrpSpPr/>
            <p:nvPr/>
          </p:nvGrpSpPr>
          <p:grpSpPr>
            <a:xfrm>
              <a:off x="1360449" y="3629323"/>
              <a:ext cx="8861793" cy="369332"/>
              <a:chOff x="1364163" y="3298499"/>
              <a:chExt cx="8861793" cy="369332"/>
            </a:xfrm>
          </p:grpSpPr>
          <p:sp>
            <p:nvSpPr>
              <p:cNvPr id="277" name="TextBox 276"/>
              <p:cNvSpPr txBox="1"/>
              <p:nvPr/>
            </p:nvSpPr>
            <p:spPr>
              <a:xfrm>
                <a:off x="1364163" y="3298499"/>
                <a:ext cx="20812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Cardiotocography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8" name="TextBox 277"/>
              <p:cNvSpPr txBox="1"/>
              <p:nvPr/>
            </p:nvSpPr>
            <p:spPr>
              <a:xfrm>
                <a:off x="5212009" y="3298499"/>
                <a:ext cx="12535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KDDCup99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9" name="TextBox 278"/>
              <p:cNvSpPr txBox="1"/>
              <p:nvPr/>
            </p:nvSpPr>
            <p:spPr>
              <a:xfrm>
                <a:off x="8456337" y="3298499"/>
                <a:ext cx="1769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ANN Thyroid 1v3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280" name="Picture 279"/>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2251792" y="35784635"/>
            <a:ext cx="3017520" cy="3017520"/>
          </a:xfrm>
          <a:prstGeom prst="rect">
            <a:avLst/>
          </a:prstGeom>
        </p:spPr>
      </p:pic>
      <p:pic>
        <p:nvPicPr>
          <p:cNvPr id="281" name="Picture 280"/>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5716883" y="35784635"/>
            <a:ext cx="3017520" cy="3017520"/>
          </a:xfrm>
          <a:prstGeom prst="rect">
            <a:avLst/>
          </a:prstGeom>
        </p:spPr>
      </p:pic>
      <p:pic>
        <p:nvPicPr>
          <p:cNvPr id="282" name="Picture 281"/>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181974" y="35784635"/>
            <a:ext cx="3017520" cy="3017520"/>
          </a:xfrm>
          <a:prstGeom prst="rect">
            <a:avLst/>
          </a:prstGeom>
        </p:spPr>
      </p:pic>
      <p:sp>
        <p:nvSpPr>
          <p:cNvPr id="283" name="TextBox 6"/>
          <p:cNvSpPr txBox="1"/>
          <p:nvPr/>
        </p:nvSpPr>
        <p:spPr>
          <a:xfrm>
            <a:off x="22818370" y="35744915"/>
            <a:ext cx="191695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Covtype</a:t>
            </a:r>
            <a:endParaRPr lang="en-US" dirty="0"/>
          </a:p>
        </p:txBody>
      </p:sp>
      <p:sp>
        <p:nvSpPr>
          <p:cNvPr id="284" name="TextBox 7"/>
          <p:cNvSpPr txBox="1"/>
          <p:nvPr/>
        </p:nvSpPr>
        <p:spPr>
          <a:xfrm>
            <a:off x="26165907" y="35810088"/>
            <a:ext cx="223425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Mammography</a:t>
            </a:r>
          </a:p>
        </p:txBody>
      </p:sp>
      <p:sp>
        <p:nvSpPr>
          <p:cNvPr id="285" name="TextBox 8"/>
          <p:cNvSpPr txBox="1"/>
          <p:nvPr/>
        </p:nvSpPr>
        <p:spPr>
          <a:xfrm>
            <a:off x="29507031" y="35810088"/>
            <a:ext cx="223425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Shuttle</a:t>
            </a:r>
          </a:p>
        </p:txBody>
      </p:sp>
      <p:sp>
        <p:nvSpPr>
          <p:cNvPr id="286" name="TextBox 11"/>
          <p:cNvSpPr txBox="1"/>
          <p:nvPr/>
        </p:nvSpPr>
        <p:spPr>
          <a:xfrm>
            <a:off x="22542005" y="39420736"/>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CONCLUSION &amp; FUTURE WORK</a:t>
            </a:r>
            <a:endParaRPr lang="en-US" sz="2800" b="1" dirty="0">
              <a:solidFill>
                <a:srgbClr val="FF6600"/>
              </a:solidFill>
              <a:latin typeface="Trebuchet MS"/>
            </a:endParaRPr>
          </a:p>
        </p:txBody>
      </p:sp>
      <p:sp>
        <p:nvSpPr>
          <p:cNvPr id="287" name="TextBox 11"/>
          <p:cNvSpPr txBox="1"/>
          <p:nvPr/>
        </p:nvSpPr>
        <p:spPr>
          <a:xfrm>
            <a:off x="22450207" y="27706147"/>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RESULTS</a:t>
            </a:r>
            <a:endParaRPr lang="en-US" sz="2800" b="1" dirty="0">
              <a:solidFill>
                <a:srgbClr val="FF6600"/>
              </a:solidFill>
              <a:latin typeface="Trebuchet MS"/>
            </a:endParaRPr>
          </a:p>
        </p:txBody>
      </p:sp>
      <p:sp>
        <p:nvSpPr>
          <p:cNvPr id="288" name="TextBox 11"/>
          <p:cNvSpPr txBox="1"/>
          <p:nvPr/>
        </p:nvSpPr>
        <p:spPr>
          <a:xfrm>
            <a:off x="22701716" y="35105523"/>
            <a:ext cx="9034339" cy="1033557"/>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algn="ctr">
              <a:spcAft>
                <a:spcPts val="1643"/>
              </a:spcAft>
            </a:pPr>
            <a:r>
              <a:rPr lang="en-US" sz="3600" b="1" dirty="0">
                <a:solidFill>
                  <a:srgbClr val="FF6600"/>
                </a:solidFill>
                <a:latin typeface="Trebuchet MS"/>
              </a:rPr>
              <a:t>RUNTIME PLOTS</a:t>
            </a:r>
            <a:endParaRPr lang="en-US" sz="2800" b="1" dirty="0">
              <a:solidFill>
                <a:srgbClr val="FF6600"/>
              </a:solidFill>
              <a:latin typeface="Trebuchet MS"/>
            </a:endParaRPr>
          </a:p>
        </p:txBody>
      </p:sp>
      <mc:AlternateContent xmlns:mc="http://schemas.openxmlformats.org/markup-compatibility/2006">
        <mc:Choice xmlns:a14="http://schemas.microsoft.com/office/drawing/2010/main" Requires="a14">
          <p:sp>
            <p:nvSpPr>
              <p:cNvPr id="289" name="TextBox 11"/>
              <p:cNvSpPr txBox="1"/>
              <p:nvPr/>
            </p:nvSpPr>
            <p:spPr>
              <a:xfrm>
                <a:off x="12169141" y="16751927"/>
                <a:ext cx="9045443" cy="1702102"/>
              </a:xfrm>
              <a:prstGeom prst="rect">
                <a:avLst/>
              </a:prstGeom>
              <a:noFill/>
            </p:spPr>
            <p:txBody>
              <a:bodyPr wrap="square" rtlCol="0" anchor="t" anchorCtr="0">
                <a:noAutofit/>
              </a:bodyPr>
              <a:lstStyle>
                <a:defPPr>
                  <a:defRPr lang="en-US"/>
                </a:defPPr>
                <a:lvl1pPr marL="0" algn="l" defTabSz="2127945" rtl="0" eaLnBrk="1" latinLnBrk="0" hangingPunct="1">
                  <a:defRPr sz="8400" kern="1200">
                    <a:solidFill>
                      <a:schemeClr val="tx1"/>
                    </a:solidFill>
                    <a:latin typeface="+mn-lt"/>
                    <a:ea typeface="+mn-ea"/>
                    <a:cs typeface="+mn-cs"/>
                  </a:defRPr>
                </a:lvl1pPr>
                <a:lvl2pPr marL="2127945" algn="l" defTabSz="2127945" rtl="0" eaLnBrk="1" latinLnBrk="0" hangingPunct="1">
                  <a:defRPr sz="8400" kern="1200">
                    <a:solidFill>
                      <a:schemeClr val="tx1"/>
                    </a:solidFill>
                    <a:latin typeface="+mn-lt"/>
                    <a:ea typeface="+mn-ea"/>
                    <a:cs typeface="+mn-cs"/>
                  </a:defRPr>
                </a:lvl2pPr>
                <a:lvl3pPr marL="4255891" algn="l" defTabSz="2127945" rtl="0" eaLnBrk="1" latinLnBrk="0" hangingPunct="1">
                  <a:defRPr sz="8400" kern="1200">
                    <a:solidFill>
                      <a:schemeClr val="tx1"/>
                    </a:solidFill>
                    <a:latin typeface="+mn-lt"/>
                    <a:ea typeface="+mn-ea"/>
                    <a:cs typeface="+mn-cs"/>
                  </a:defRPr>
                </a:lvl3pPr>
                <a:lvl4pPr marL="6383832" algn="l" defTabSz="2127945" rtl="0" eaLnBrk="1" latinLnBrk="0" hangingPunct="1">
                  <a:defRPr sz="8400" kern="1200">
                    <a:solidFill>
                      <a:schemeClr val="tx1"/>
                    </a:solidFill>
                    <a:latin typeface="+mn-lt"/>
                    <a:ea typeface="+mn-ea"/>
                    <a:cs typeface="+mn-cs"/>
                  </a:defRPr>
                </a:lvl4pPr>
                <a:lvl5pPr marL="8511763" algn="l" defTabSz="2127945" rtl="0" eaLnBrk="1" latinLnBrk="0" hangingPunct="1">
                  <a:defRPr sz="8400" kern="1200">
                    <a:solidFill>
                      <a:schemeClr val="tx1"/>
                    </a:solidFill>
                    <a:latin typeface="+mn-lt"/>
                    <a:ea typeface="+mn-ea"/>
                    <a:cs typeface="+mn-cs"/>
                  </a:defRPr>
                </a:lvl5pPr>
                <a:lvl6pPr marL="10639704" algn="l" defTabSz="2127945" rtl="0" eaLnBrk="1" latinLnBrk="0" hangingPunct="1">
                  <a:defRPr sz="8400" kern="1200">
                    <a:solidFill>
                      <a:schemeClr val="tx1"/>
                    </a:solidFill>
                    <a:latin typeface="+mn-lt"/>
                    <a:ea typeface="+mn-ea"/>
                    <a:cs typeface="+mn-cs"/>
                  </a:defRPr>
                </a:lvl6pPr>
                <a:lvl7pPr marL="12767649" algn="l" defTabSz="2127945" rtl="0" eaLnBrk="1" latinLnBrk="0" hangingPunct="1">
                  <a:defRPr sz="8400" kern="1200">
                    <a:solidFill>
                      <a:schemeClr val="tx1"/>
                    </a:solidFill>
                    <a:latin typeface="+mn-lt"/>
                    <a:ea typeface="+mn-ea"/>
                    <a:cs typeface="+mn-cs"/>
                  </a:defRPr>
                </a:lvl7pPr>
                <a:lvl8pPr marL="14895595" algn="l" defTabSz="2127945" rtl="0" eaLnBrk="1" latinLnBrk="0" hangingPunct="1">
                  <a:defRPr sz="8400" kern="1200">
                    <a:solidFill>
                      <a:schemeClr val="tx1"/>
                    </a:solidFill>
                    <a:latin typeface="+mn-lt"/>
                    <a:ea typeface="+mn-ea"/>
                    <a:cs typeface="+mn-cs"/>
                  </a:defRPr>
                </a:lvl8pPr>
                <a:lvl9pPr marL="17023540" algn="l" defTabSz="2127945" rtl="0" eaLnBrk="1" latinLnBrk="0" hangingPunct="1">
                  <a:defRPr sz="8400" kern="1200">
                    <a:solidFill>
                      <a:schemeClr val="tx1"/>
                    </a:solidFill>
                    <a:latin typeface="+mn-lt"/>
                    <a:ea typeface="+mn-ea"/>
                    <a:cs typeface="+mn-cs"/>
                  </a:defRPr>
                </a:lvl9pPr>
              </a:lstStyle>
              <a:p>
                <a:pPr marL="571500" indent="-571500">
                  <a:buFont typeface="Arial" panose="020B0604020202020204" pitchFamily="34" charset="0"/>
                  <a:buChar char="•"/>
                </a:pPr>
                <a:r>
                  <a:rPr lang="en-US" sz="2800" dirty="0">
                    <a:latin typeface="Trebuchet MS" panose="020B0603020202020204" pitchFamily="34" charset="0"/>
                  </a:rPr>
                  <a:t>Internally, the AAD maintains a ranked list</a:t>
                </a:r>
              </a:p>
              <a:p>
                <a:pPr marL="571500" indent="-571500">
                  <a:buFont typeface="Arial" panose="020B0604020202020204" pitchFamily="34" charset="0"/>
                  <a:buChar char="•"/>
                </a:pPr>
                <a:r>
                  <a:rPr lang="en-US" sz="2800" dirty="0">
                    <a:latin typeface="Trebuchet MS" panose="020B0603020202020204" pitchFamily="34" charset="0"/>
                  </a:rPr>
                  <a:t>Goal: Rank true anomalies at the top</a:t>
                </a:r>
              </a:p>
              <a:p>
                <a:pPr marL="571500" indent="-571500">
                  <a:buFont typeface="Arial" panose="020B0604020202020204" pitchFamily="34" charset="0"/>
                  <a:buChar char="•"/>
                </a:pPr>
                <a:r>
                  <a:rPr lang="en-US" sz="2800" dirty="0">
                    <a:latin typeface="Trebuchet MS" panose="020B0603020202020204" pitchFamily="34" charset="0"/>
                  </a:rPr>
                  <a:t>‘top’ =  top </a:t>
                </a:r>
                <a14:m>
                  <m:oMath xmlns:m="http://schemas.openxmlformats.org/officeDocument/2006/math">
                    <m:r>
                      <a:rPr lang="en-US" sz="2800" i="1">
                        <a:latin typeface="Cambria Math" charset="0"/>
                        <a:ea typeface="Cambria Math" charset="0"/>
                        <a:cs typeface="Cambria Math" charset="0"/>
                      </a:rPr>
                      <m:t>𝜏</m:t>
                    </m:r>
                  </m:oMath>
                </a14:m>
                <a:r>
                  <a:rPr lang="en-US" sz="2800" dirty="0">
                    <a:latin typeface="Trebuchet MS" panose="020B0603020202020204" pitchFamily="34" charset="0"/>
                  </a:rPr>
                  <a:t>-quantile of the anomaly scores</a:t>
                </a:r>
              </a:p>
              <a:p>
                <a:pPr marL="571500" indent="-571500">
                  <a:buFont typeface="Arial" panose="020B0604020202020204" pitchFamily="34" charset="0"/>
                  <a:buChar char="•"/>
                </a:pPr>
                <a:r>
                  <a:rPr lang="en-US" sz="2800" dirty="0">
                    <a:latin typeface="Trebuchet MS" panose="020B0603020202020204" pitchFamily="34" charset="0"/>
                  </a:rPr>
                  <a:t>For linear scoring functions we have the following optimization problem over the weights:</a:t>
                </a:r>
              </a:p>
            </p:txBody>
          </p:sp>
        </mc:Choice>
        <mc:Fallback>
          <p:sp>
            <p:nvSpPr>
              <p:cNvPr id="289" name="TextBox 11"/>
              <p:cNvSpPr txBox="1">
                <a:spLocks noRot="1" noChangeAspect="1" noMove="1" noResize="1" noEditPoints="1" noAdjustHandles="1" noChangeArrowheads="1" noChangeShapeType="1" noTextEdit="1"/>
              </p:cNvSpPr>
              <p:nvPr/>
            </p:nvSpPr>
            <p:spPr>
              <a:xfrm>
                <a:off x="12169141" y="16751927"/>
                <a:ext cx="9045443" cy="1702102"/>
              </a:xfrm>
              <a:prstGeom prst="rect">
                <a:avLst/>
              </a:prstGeom>
              <a:blipFill>
                <a:blip r:embed="rId41"/>
                <a:stretch>
                  <a:fillRect l="-1213" t="-3226" b="-41219"/>
                </a:stretch>
              </a:blipFill>
            </p:spPr>
            <p:txBody>
              <a:bodyPr/>
              <a:lstStyle/>
              <a:p>
                <a:r>
                  <a:rPr lang="en-US">
                    <a:noFill/>
                  </a:rPr>
                  <a:t> </a:t>
                </a:r>
              </a:p>
            </p:txBody>
          </p:sp>
        </mc:Fallback>
      </mc:AlternateContent>
      <p:sp>
        <p:nvSpPr>
          <p:cNvPr id="258" name="TextBox 12"/>
          <p:cNvSpPr txBox="1"/>
          <p:nvPr/>
        </p:nvSpPr>
        <p:spPr>
          <a:xfrm>
            <a:off x="1303460" y="35823943"/>
            <a:ext cx="398118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Random splits from a single tree</a:t>
            </a:r>
          </a:p>
        </p:txBody>
      </p:sp>
      <p:sp>
        <p:nvSpPr>
          <p:cNvPr id="260" name="TextBox 12"/>
          <p:cNvSpPr txBox="1"/>
          <p:nvPr/>
        </p:nvSpPr>
        <p:spPr>
          <a:xfrm>
            <a:off x="6281136" y="35843152"/>
            <a:ext cx="398118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FF0000"/>
                </a:solidFill>
              </a:rPr>
              <a:t>Score contours from a single tree</a:t>
            </a:r>
          </a:p>
        </p:txBody>
      </p:sp>
      <p:sp>
        <p:nvSpPr>
          <p:cNvPr id="290" name="TextBox 289"/>
          <p:cNvSpPr txBox="1"/>
          <p:nvPr/>
        </p:nvSpPr>
        <p:spPr>
          <a:xfrm>
            <a:off x="26097006" y="25767595"/>
            <a:ext cx="1891371" cy="830997"/>
          </a:xfrm>
          <a:prstGeom prst="rect">
            <a:avLst/>
          </a:prstGeom>
          <a:noFill/>
        </p:spPr>
        <p:txBody>
          <a:bodyPr wrap="square" rtlCol="0">
            <a:spAutoFit/>
          </a:bodyPr>
          <a:lstStyle/>
          <a:p>
            <a:r>
              <a:rPr lang="en-US" sz="1600" dirty="0"/>
              <a:t>Remove focus from unpromising regions</a:t>
            </a:r>
          </a:p>
          <a:p>
            <a:endParaRPr lang="en-US" sz="1600" dirty="0">
              <a:latin typeface="Trebuchet MS" panose="020B0603020202020204" pitchFamily="34" charset="0"/>
            </a:endParaRPr>
          </a:p>
        </p:txBody>
      </p:sp>
      <p:grpSp>
        <p:nvGrpSpPr>
          <p:cNvPr id="291" name="Group 290"/>
          <p:cNvGrpSpPr/>
          <p:nvPr/>
        </p:nvGrpSpPr>
        <p:grpSpPr>
          <a:xfrm>
            <a:off x="27388315" y="19422235"/>
            <a:ext cx="2558285" cy="5575813"/>
            <a:chOff x="4300430" y="2847369"/>
            <a:chExt cx="2558285" cy="5575813"/>
          </a:xfrm>
        </p:grpSpPr>
        <p:cxnSp>
          <p:nvCxnSpPr>
            <p:cNvPr id="292" name="Straight Arrow Connector 291"/>
            <p:cNvCxnSpPr/>
            <p:nvPr/>
          </p:nvCxnSpPr>
          <p:spPr>
            <a:xfrm>
              <a:off x="4329868" y="2847369"/>
              <a:ext cx="2528847" cy="1196261"/>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300430" y="2884141"/>
              <a:ext cx="2558285" cy="5539041"/>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94" name="Group 293"/>
          <p:cNvGrpSpPr/>
          <p:nvPr/>
        </p:nvGrpSpPr>
        <p:grpSpPr>
          <a:xfrm>
            <a:off x="24949870" y="21771605"/>
            <a:ext cx="1394578" cy="4248401"/>
            <a:chOff x="2935290" y="-1082910"/>
            <a:chExt cx="1394578" cy="4248401"/>
          </a:xfrm>
        </p:grpSpPr>
        <p:cxnSp>
          <p:nvCxnSpPr>
            <p:cNvPr id="295" name="Straight Arrow Connector 294"/>
            <p:cNvCxnSpPr/>
            <p:nvPr/>
          </p:nvCxnSpPr>
          <p:spPr>
            <a:xfrm flipH="1" flipV="1">
              <a:off x="2935290" y="-1082910"/>
              <a:ext cx="1394578" cy="393027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flipH="1">
              <a:off x="2935290" y="2884141"/>
              <a:ext cx="1365140" cy="2813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7" name="TextBox 296"/>
          <p:cNvSpPr txBox="1"/>
          <p:nvPr/>
        </p:nvSpPr>
        <p:spPr>
          <a:xfrm>
            <a:off x="26286365" y="18892221"/>
            <a:ext cx="1805731" cy="1569660"/>
          </a:xfrm>
          <a:prstGeom prst="rect">
            <a:avLst/>
          </a:prstGeom>
          <a:noFill/>
        </p:spPr>
        <p:txBody>
          <a:bodyPr wrap="square" rtlCol="0">
            <a:spAutoFit/>
          </a:bodyPr>
          <a:lstStyle/>
          <a:p>
            <a:r>
              <a:rPr lang="en-US" sz="1600" dirty="0">
                <a:latin typeface="Trebuchet MS" panose="020B0603020202020204" pitchFamily="34" charset="0"/>
              </a:rPr>
              <a:t>Increase focus where anomalies have been discovered previously</a:t>
            </a:r>
          </a:p>
          <a:p>
            <a:endParaRPr lang="en-US" sz="1600" dirty="0">
              <a:latin typeface="Trebuchet MS" panose="020B0603020202020204" pitchFamily="34" charset="0"/>
            </a:endParaRPr>
          </a:p>
        </p:txBody>
      </p:sp>
      <p:sp>
        <p:nvSpPr>
          <p:cNvPr id="299" name="TextBox 298"/>
          <p:cNvSpPr txBox="1"/>
          <p:nvPr/>
        </p:nvSpPr>
        <p:spPr>
          <a:xfrm>
            <a:off x="26233064" y="22091723"/>
            <a:ext cx="1805731" cy="1261884"/>
          </a:xfrm>
          <a:prstGeom prst="rect">
            <a:avLst/>
          </a:prstGeom>
          <a:noFill/>
        </p:spPr>
        <p:txBody>
          <a:bodyPr wrap="square" rtlCol="0">
            <a:spAutoFit/>
          </a:bodyPr>
          <a:lstStyle/>
          <a:p>
            <a:r>
              <a:rPr lang="en-US" sz="2000" dirty="0">
                <a:solidFill>
                  <a:srgbClr val="AFFB64"/>
                </a:solidFill>
              </a:rPr>
              <a:t>𝝤</a:t>
            </a:r>
            <a:r>
              <a:rPr lang="en-US" sz="1600" dirty="0"/>
              <a:t> False Positive</a:t>
            </a:r>
          </a:p>
          <a:p>
            <a:r>
              <a:rPr lang="en-US" sz="2000" b="1" dirty="0">
                <a:solidFill>
                  <a:srgbClr val="3D71CC"/>
                </a:solidFill>
              </a:rPr>
              <a:t>+</a:t>
            </a:r>
            <a:r>
              <a:rPr lang="en-US" sz="1600" dirty="0"/>
              <a:t> False Negative</a:t>
            </a:r>
          </a:p>
          <a:p>
            <a:r>
              <a:rPr lang="en-US" sz="2000" b="1" dirty="0">
                <a:solidFill>
                  <a:srgbClr val="FF0000"/>
                </a:solidFill>
              </a:rPr>
              <a:t>+</a:t>
            </a:r>
            <a:r>
              <a:rPr lang="en-US" sz="1600" dirty="0"/>
              <a:t> True Positive</a:t>
            </a:r>
          </a:p>
          <a:p>
            <a:r>
              <a:rPr lang="en-US" sz="1600" dirty="0">
                <a:solidFill>
                  <a:schemeClr val="tx1">
                    <a:lumMod val="50000"/>
                    <a:lumOff val="50000"/>
                  </a:schemeClr>
                </a:solidFill>
              </a:rPr>
              <a:t>𝗈</a:t>
            </a:r>
            <a:r>
              <a:rPr lang="en-US" sz="1600" dirty="0"/>
              <a:t> True Negative</a:t>
            </a:r>
          </a:p>
        </p:txBody>
      </p:sp>
      <p:sp>
        <p:nvSpPr>
          <p:cNvPr id="301" name="TextBox 300"/>
          <p:cNvSpPr txBox="1"/>
          <p:nvPr/>
        </p:nvSpPr>
        <p:spPr>
          <a:xfrm>
            <a:off x="28799592" y="22209426"/>
            <a:ext cx="3120587" cy="400110"/>
          </a:xfrm>
          <a:prstGeom prst="rect">
            <a:avLst/>
          </a:prstGeom>
          <a:noFill/>
        </p:spPr>
        <p:txBody>
          <a:bodyPr wrap="square" rtlCol="0">
            <a:spAutoFit/>
          </a:bodyPr>
          <a:lstStyle/>
          <a:p>
            <a:pPr algn="ctr"/>
            <a:r>
              <a:rPr lang="en-US" sz="2000" dirty="0"/>
              <a:t>ANN Thyroid 1v3 Baseline</a:t>
            </a:r>
          </a:p>
        </p:txBody>
      </p:sp>
      <p:sp>
        <p:nvSpPr>
          <p:cNvPr id="302" name="TextBox 301"/>
          <p:cNvSpPr txBox="1"/>
          <p:nvPr/>
        </p:nvSpPr>
        <p:spPr>
          <a:xfrm>
            <a:off x="22789406" y="26744590"/>
            <a:ext cx="2709378" cy="400110"/>
          </a:xfrm>
          <a:prstGeom prst="rect">
            <a:avLst/>
          </a:prstGeom>
          <a:noFill/>
        </p:spPr>
        <p:txBody>
          <a:bodyPr wrap="square" rtlCol="0">
            <a:spAutoFit/>
          </a:bodyPr>
          <a:lstStyle/>
          <a:p>
            <a:pPr algn="ctr"/>
            <a:r>
              <a:rPr lang="en-US" sz="2000" dirty="0"/>
              <a:t>Abalone IF-AAD</a:t>
            </a:r>
          </a:p>
        </p:txBody>
      </p:sp>
      <p:sp>
        <p:nvSpPr>
          <p:cNvPr id="303" name="TextBox 302"/>
          <p:cNvSpPr txBox="1"/>
          <p:nvPr/>
        </p:nvSpPr>
        <p:spPr>
          <a:xfrm>
            <a:off x="22731498" y="22389243"/>
            <a:ext cx="2709378" cy="400110"/>
          </a:xfrm>
          <a:prstGeom prst="rect">
            <a:avLst/>
          </a:prstGeom>
          <a:noFill/>
        </p:spPr>
        <p:txBody>
          <a:bodyPr wrap="square" rtlCol="0">
            <a:spAutoFit/>
          </a:bodyPr>
          <a:lstStyle/>
          <a:p>
            <a:pPr algn="ctr"/>
            <a:r>
              <a:rPr lang="en-US" sz="2000" dirty="0"/>
              <a:t>Abalone Baseline</a:t>
            </a:r>
          </a:p>
        </p:txBody>
      </p:sp>
      <p:pic>
        <p:nvPicPr>
          <p:cNvPr id="10" name="Picture 9" descr="Screen Clipping"/>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3487400" y="20924290"/>
            <a:ext cx="5943600" cy="4199435"/>
          </a:xfrm>
          <a:prstGeom prst="rect">
            <a:avLst/>
          </a:prstGeom>
        </p:spPr>
      </p:pic>
      <p:pic>
        <p:nvPicPr>
          <p:cNvPr id="12" name="Picture 11" descr="Screen Clipping"/>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3487400" y="19038713"/>
            <a:ext cx="5943600" cy="1955833"/>
          </a:xfrm>
          <a:prstGeom prst="rect">
            <a:avLst/>
          </a:prstGeom>
        </p:spPr>
      </p:pic>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529</TotalTime>
  <Words>499</Words>
  <Application>Microsoft Office PowerPoint</Application>
  <PresentationFormat>Custom</PresentationFormat>
  <Paragraphs>99</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Wingdings</vt: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Amran Siddiqui</cp:lastModifiedBy>
  <cp:revision>55</cp:revision>
  <dcterms:created xsi:type="dcterms:W3CDTF">2012-02-09T20:53:12Z</dcterms:created>
  <dcterms:modified xsi:type="dcterms:W3CDTF">2017-08-08T00:50:07Z</dcterms:modified>
</cp:coreProperties>
</file>