
<file path=[Content_Types].xml><?xml version="1.0" encoding="utf-8"?>
<Types xmlns="http://schemas.openxmlformats.org/package/2006/content-types">
  <Default Extension="tmp" ContentType="image/png"/>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67" r:id="rId3"/>
    <p:sldId id="277" r:id="rId4"/>
    <p:sldId id="279" r:id="rId5"/>
    <p:sldId id="268" r:id="rId6"/>
    <p:sldId id="259" r:id="rId7"/>
    <p:sldId id="265" r:id="rId8"/>
    <p:sldId id="260" r:id="rId9"/>
    <p:sldId id="264" r:id="rId10"/>
    <p:sldId id="280" r:id="rId11"/>
    <p:sldId id="271" r:id="rId12"/>
    <p:sldId id="261" r:id="rId13"/>
    <p:sldId id="263" r:id="rId14"/>
    <p:sldId id="276"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01" autoAdjust="0"/>
  </p:normalViewPr>
  <p:slideViewPr>
    <p:cSldViewPr snapToGrid="0">
      <p:cViewPr varScale="1">
        <p:scale>
          <a:sx n="81" d="100"/>
          <a:sy n="81" d="100"/>
        </p:scale>
        <p:origin x="170"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B1412-F287-4298-BB37-EB2DFA5C2750}" type="datetimeFigureOut">
              <a:rPr lang="en-US" smtClean="0"/>
              <a:t>8/13/2017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E025C4-DE46-45AE-A577-B120B7D384FB}" type="slidenum">
              <a:rPr lang="en-US" smtClean="0"/>
              <a:t>‹#›</a:t>
            </a:fld>
            <a:endParaRPr lang="en-US"/>
          </a:p>
        </p:txBody>
      </p:sp>
    </p:spTree>
    <p:extLst>
      <p:ext uri="{BB962C8B-B14F-4D97-AF65-F5344CB8AC3E}">
        <p14:creationId xmlns:p14="http://schemas.microsoft.com/office/powerpoint/2010/main" val="1510125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E025C4-DE46-45AE-A577-B120B7D384FB}" type="slidenum">
              <a:rPr lang="en-US" smtClean="0"/>
              <a:t>10</a:t>
            </a:fld>
            <a:endParaRPr lang="en-US"/>
          </a:p>
        </p:txBody>
      </p:sp>
    </p:spTree>
    <p:extLst>
      <p:ext uri="{BB962C8B-B14F-4D97-AF65-F5344CB8AC3E}">
        <p14:creationId xmlns:p14="http://schemas.microsoft.com/office/powerpoint/2010/main" val="316388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E1C817-5783-E242-BB51-A055BC077627}" type="slidenum">
              <a:rPr lang="en-US" smtClean="0"/>
              <a:t>11</a:t>
            </a:fld>
            <a:endParaRPr lang="en-US"/>
          </a:p>
        </p:txBody>
      </p:sp>
    </p:spTree>
    <p:extLst>
      <p:ext uri="{BB962C8B-B14F-4D97-AF65-F5344CB8AC3E}">
        <p14:creationId xmlns:p14="http://schemas.microsoft.com/office/powerpoint/2010/main" val="366882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baseline="0" dirty="0"/>
              <a:t>he x-axis is the number of queries presented to the user; y-axis is the number of true anomalies observed. The good algorithms climb quickly. We are consistently one on the top ones.</a:t>
            </a:r>
          </a:p>
        </p:txBody>
      </p:sp>
      <p:sp>
        <p:nvSpPr>
          <p:cNvPr id="4" name="Slide Number Placeholder 3"/>
          <p:cNvSpPr>
            <a:spLocks noGrp="1"/>
          </p:cNvSpPr>
          <p:nvPr>
            <p:ph type="sldNum" sz="quarter" idx="10"/>
          </p:nvPr>
        </p:nvSpPr>
        <p:spPr/>
        <p:txBody>
          <a:bodyPr/>
          <a:lstStyle/>
          <a:p>
            <a:fld id="{08E025C4-DE46-45AE-A577-B120B7D384FB}" type="slidenum">
              <a:rPr lang="en-US" smtClean="0"/>
              <a:t>12</a:t>
            </a:fld>
            <a:endParaRPr lang="en-US"/>
          </a:p>
        </p:txBody>
      </p:sp>
    </p:spTree>
    <p:extLst>
      <p:ext uri="{BB962C8B-B14F-4D97-AF65-F5344CB8AC3E}">
        <p14:creationId xmlns:p14="http://schemas.microsoft.com/office/powerpoint/2010/main" val="301782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IF-AAD-Tree, instead of treating Isolation Forest as an ensemble of nodes, we treat it as an ensemble of trees. Thus, there are 100 ensemble members. We adjust the weights of each tree following the AAD approach. We see that IF-AAD-Tree has similar performance as IF-AAD on most datasets, and is slightly worse in Mammography and ANN-Thyroid 1v3. The reason is likely that IF-AAD </a:t>
            </a:r>
            <a:r>
              <a:rPr lang="en-US" baseline="0"/>
              <a:t>has higher capacity to fit labeled data because the number of ensemble members in IF-AAD is much higher (few thousands) than IF-AAD-Tree (100 in the experiments).</a:t>
            </a:r>
            <a:endParaRPr lang="en-US" baseline="0" dirty="0"/>
          </a:p>
          <a:p>
            <a:endParaRPr lang="en-US" dirty="0"/>
          </a:p>
        </p:txBody>
      </p:sp>
      <p:sp>
        <p:nvSpPr>
          <p:cNvPr id="4" name="Slide Number Placeholder 3"/>
          <p:cNvSpPr>
            <a:spLocks noGrp="1"/>
          </p:cNvSpPr>
          <p:nvPr>
            <p:ph type="sldNum" sz="quarter" idx="10"/>
          </p:nvPr>
        </p:nvSpPr>
        <p:spPr/>
        <p:txBody>
          <a:bodyPr/>
          <a:lstStyle/>
          <a:p>
            <a:fld id="{4BD46449-E905-CC49-83BC-0F492EA1265F}" type="slidenum">
              <a:rPr lang="en-US" smtClean="0"/>
              <a:t>16</a:t>
            </a:fld>
            <a:endParaRPr lang="en-US"/>
          </a:p>
        </p:txBody>
      </p:sp>
    </p:spTree>
    <p:extLst>
      <p:ext uri="{BB962C8B-B14F-4D97-AF65-F5344CB8AC3E}">
        <p14:creationId xmlns:p14="http://schemas.microsoft.com/office/powerpoint/2010/main" val="111781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Scales linearly with the amount of labeled data</a:t>
            </a:r>
          </a:p>
        </p:txBody>
      </p:sp>
      <p:sp>
        <p:nvSpPr>
          <p:cNvPr id="4" name="Slide Number Placeholder 3"/>
          <p:cNvSpPr>
            <a:spLocks noGrp="1"/>
          </p:cNvSpPr>
          <p:nvPr>
            <p:ph type="sldNum" sz="quarter" idx="10"/>
          </p:nvPr>
        </p:nvSpPr>
        <p:spPr/>
        <p:txBody>
          <a:bodyPr/>
          <a:lstStyle/>
          <a:p>
            <a:fld id="{BCE1C817-5783-E242-BB51-A055BC077627}" type="slidenum">
              <a:rPr lang="en-US" smtClean="0"/>
              <a:t>17</a:t>
            </a:fld>
            <a:endParaRPr lang="en-US"/>
          </a:p>
        </p:txBody>
      </p:sp>
    </p:spTree>
    <p:extLst>
      <p:ext uri="{BB962C8B-B14F-4D97-AF65-F5344CB8AC3E}">
        <p14:creationId xmlns:p14="http://schemas.microsoft.com/office/powerpoint/2010/main" val="306994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916B67-9821-4D6F-851B-AE32409141AF}" type="datetime1">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187327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3E381-3743-4F53-9E5F-6FFF37C54D52}" type="datetime1">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263715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359E44-C535-4D6D-BCF0-4D61706A4791}" type="datetime1">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419359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3122"/>
            <a:ext cx="10515600" cy="897418"/>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838200" y="1073791"/>
            <a:ext cx="10515600" cy="51031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96588" y="6261136"/>
            <a:ext cx="1377427" cy="576329"/>
          </a:xfrm>
          <a:prstGeom prst="rect">
            <a:avLst/>
          </a:prstGeom>
        </p:spPr>
      </p:pic>
      <p:sp>
        <p:nvSpPr>
          <p:cNvPr id="6" name="Slide Number Placeholder 5"/>
          <p:cNvSpPr>
            <a:spLocks noGrp="1"/>
          </p:cNvSpPr>
          <p:nvPr>
            <p:ph type="sldNum" sz="quarter" idx="12"/>
          </p:nvPr>
        </p:nvSpPr>
        <p:spPr>
          <a:xfrm>
            <a:off x="42867" y="6481867"/>
            <a:ext cx="390536" cy="365125"/>
          </a:xfrm>
        </p:spPr>
        <p:txBody>
          <a:bodyPr/>
          <a:lstStyle>
            <a:lvl1pPr>
              <a:defRPr b="1">
                <a:solidFill>
                  <a:schemeClr val="tx1"/>
                </a:solidFill>
              </a:defRPr>
            </a:lvl1pPr>
          </a:lstStyle>
          <a:p>
            <a:pPr algn="l"/>
            <a:fld id="{7D7C39B9-9F14-44DB-BC1B-4579E29B504B}" type="slidenum">
              <a:rPr lang="en-US" smtClean="0"/>
              <a:pPr algn="l"/>
              <a:t>‹#›</a:t>
            </a:fld>
            <a:endParaRPr lang="en-US" dirty="0"/>
          </a:p>
        </p:txBody>
      </p:sp>
    </p:spTree>
    <p:extLst>
      <p:ext uri="{BB962C8B-B14F-4D97-AF65-F5344CB8AC3E}">
        <p14:creationId xmlns:p14="http://schemas.microsoft.com/office/powerpoint/2010/main" val="7534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A965A-C8F5-47BC-A70E-40C055D85877}" type="datetime1">
              <a:rPr lang="en-US" smtClean="0"/>
              <a:t>8/13/2017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944668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C328D6-AF73-4BCF-AFFE-8B39493C4A1D}" type="datetime1">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253786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70BCB5-51DE-42AD-8CC7-2E3B91F79EB6}" type="datetime1">
              <a:rPr lang="en-US" smtClean="0"/>
              <a:t>8/13/2017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4259803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7430A1-23CD-4E1D-816B-1B58F6CD6A9D}" type="datetime1">
              <a:rPr lang="en-US" smtClean="0"/>
              <a:t>8/13/2017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282936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C0090-C7E5-46F6-B4AD-74CCB653E364}" type="datetime1">
              <a:rPr lang="en-US" smtClean="0"/>
              <a:t>8/13/2017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22971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D0172A0-CB71-43D0-B3B3-74CFF4412124}" type="datetime1">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124867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7EB5BB-2D23-4CEE-9670-200B1B87D85C}" type="datetime1">
              <a:rPr lang="en-US" smtClean="0"/>
              <a:t>8/13/2017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7C39B9-9F14-44DB-BC1B-4579E29B504B}" type="slidenum">
              <a:rPr lang="en-US" smtClean="0"/>
              <a:t>‹#›</a:t>
            </a:fld>
            <a:endParaRPr lang="en-US"/>
          </a:p>
        </p:txBody>
      </p:sp>
    </p:spTree>
    <p:extLst>
      <p:ext uri="{BB962C8B-B14F-4D97-AF65-F5344CB8AC3E}">
        <p14:creationId xmlns:p14="http://schemas.microsoft.com/office/powerpoint/2010/main" val="1321060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54864-78E6-4BE4-96B0-C66EC04F10F0}" type="datetime1">
              <a:rPr lang="en-US" smtClean="0"/>
              <a:t>8/13/2017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7C39B9-9F14-44DB-BC1B-4579E29B504B}" type="slidenum">
              <a:rPr lang="en-US" smtClean="0"/>
              <a:t>‹#›</a:t>
            </a:fld>
            <a:endParaRPr lang="en-US"/>
          </a:p>
        </p:txBody>
      </p:sp>
    </p:spTree>
    <p:extLst>
      <p:ext uri="{BB962C8B-B14F-4D97-AF65-F5344CB8AC3E}">
        <p14:creationId xmlns:p14="http://schemas.microsoft.com/office/powerpoint/2010/main" val="92680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tmp"/><Relationship Id="rId5" Type="http://schemas.openxmlformats.org/officeDocument/2006/relationships/image" Target="../media/image8.emf"/><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101.png"/></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917"/>
            <a:ext cx="9144000" cy="2387600"/>
          </a:xfrm>
        </p:spPr>
        <p:txBody>
          <a:bodyPr>
            <a:normAutofit fontScale="90000"/>
          </a:bodyPr>
          <a:lstStyle/>
          <a:p>
            <a:r>
              <a:rPr lang="en-US" b="1" dirty="0"/>
              <a:t>Incorporating Feedback into Tree-based Anomaly Detection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732" y="4731743"/>
            <a:ext cx="3324537" cy="1391019"/>
          </a:xfrm>
          <a:prstGeom prst="rect">
            <a:avLst/>
          </a:prstGeom>
        </p:spPr>
      </p:pic>
      <p:sp>
        <p:nvSpPr>
          <p:cNvPr id="3" name="Subtitle 2"/>
          <p:cNvSpPr>
            <a:spLocks noGrp="1"/>
          </p:cNvSpPr>
          <p:nvPr>
            <p:ph type="subTitle" idx="1"/>
          </p:nvPr>
        </p:nvSpPr>
        <p:spPr/>
        <p:txBody>
          <a:bodyPr>
            <a:normAutofit/>
          </a:bodyPr>
          <a:lstStyle/>
          <a:p>
            <a:r>
              <a:rPr lang="en-US" dirty="0" err="1"/>
              <a:t>Shubhomoy</a:t>
            </a:r>
            <a:r>
              <a:rPr lang="en-US" dirty="0"/>
              <a:t> Das, </a:t>
            </a:r>
            <a:r>
              <a:rPr lang="en-US" dirty="0" err="1"/>
              <a:t>Weng</a:t>
            </a:r>
            <a:r>
              <a:rPr lang="en-US" dirty="0"/>
              <a:t>-Keen Wong, Alan Fern, </a:t>
            </a:r>
          </a:p>
          <a:p>
            <a:r>
              <a:rPr lang="en-US" dirty="0"/>
              <a:t>Thomas G. </a:t>
            </a:r>
            <a:r>
              <a:rPr lang="en-US" dirty="0" err="1"/>
              <a:t>Dietterich</a:t>
            </a:r>
            <a:r>
              <a:rPr lang="en-US" dirty="0"/>
              <a:t> and </a:t>
            </a:r>
            <a:r>
              <a:rPr lang="en-US" dirty="0" err="1"/>
              <a:t>Md</a:t>
            </a:r>
            <a:r>
              <a:rPr lang="en-US" dirty="0"/>
              <a:t> Amran Siddiqui</a:t>
            </a:r>
          </a:p>
          <a:p>
            <a:r>
              <a:rPr lang="en-US" dirty="0"/>
              <a:t>School of EECS</a:t>
            </a:r>
          </a:p>
        </p:txBody>
      </p:sp>
    </p:spTree>
    <p:extLst>
      <p:ext uri="{BB962C8B-B14F-4D97-AF65-F5344CB8AC3E}">
        <p14:creationId xmlns:p14="http://schemas.microsoft.com/office/powerpoint/2010/main" val="125505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287" y="3760675"/>
            <a:ext cx="4117848" cy="3088386"/>
          </a:xfrm>
          <a:prstGeom prst="rect">
            <a:avLst/>
          </a:prstGeom>
        </p:spPr>
      </p:pic>
      <p:sp>
        <p:nvSpPr>
          <p:cNvPr id="4" name="Slide Number Placeholder 3"/>
          <p:cNvSpPr>
            <a:spLocks noGrp="1"/>
          </p:cNvSpPr>
          <p:nvPr>
            <p:ph type="sldNum" sz="quarter" idx="12"/>
          </p:nvPr>
        </p:nvSpPr>
        <p:spPr/>
        <p:txBody>
          <a:bodyPr/>
          <a:lstStyle/>
          <a:p>
            <a:pPr algn="l"/>
            <a:fld id="{7D7C39B9-9F14-44DB-BC1B-4579E29B504B}" type="slidenum">
              <a:rPr lang="en-US" smtClean="0"/>
              <a:pPr algn="l"/>
              <a:t>10</a:t>
            </a:fld>
            <a:endParaRPr lang="en-US" dirty="0"/>
          </a:p>
        </p:txBody>
      </p:sp>
      <p:sp>
        <p:nvSpPr>
          <p:cNvPr id="18" name="Title 1"/>
          <p:cNvSpPr>
            <a:spLocks noGrp="1"/>
          </p:cNvSpPr>
          <p:nvPr>
            <p:ph type="title"/>
          </p:nvPr>
        </p:nvSpPr>
        <p:spPr>
          <a:xfrm>
            <a:off x="838200" y="63122"/>
            <a:ext cx="10515600" cy="965578"/>
          </a:xfrm>
        </p:spPr>
        <p:txBody>
          <a:bodyPr/>
          <a:lstStyle/>
          <a:p>
            <a:pPr algn="ctr"/>
            <a:r>
              <a:rPr lang="en-US" dirty="0"/>
              <a:t>Result</a:t>
            </a:r>
          </a:p>
        </p:txBody>
      </p:sp>
      <p:pic>
        <p:nvPicPr>
          <p:cNvPr id="22" name="Picture 21" descr="iter_20.pdf - Adobe Acrobat Reader DC"/>
          <p:cNvPicPr>
            <a:picLocks noChangeAspect="1"/>
          </p:cNvPicPr>
          <p:nvPr/>
        </p:nvPicPr>
        <p:blipFill rotWithShape="1">
          <a:blip r:embed="rId4">
            <a:extLst>
              <a:ext uri="{28A0092B-C50C-407E-A947-70E740481C1C}">
                <a14:useLocalDpi xmlns:a14="http://schemas.microsoft.com/office/drawing/2010/main" val="0"/>
              </a:ext>
            </a:extLst>
          </a:blip>
          <a:srcRect l="16406" t="6000" r="13281" b="666"/>
          <a:stretch/>
        </p:blipFill>
        <p:spPr>
          <a:xfrm>
            <a:off x="8077200" y="919190"/>
            <a:ext cx="3828854" cy="2977998"/>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25" y="774168"/>
            <a:ext cx="4145280" cy="3108960"/>
          </a:xfrm>
          <a:prstGeom prst="rect">
            <a:avLst/>
          </a:prstGeom>
        </p:spPr>
      </p:pic>
      <p:pic>
        <p:nvPicPr>
          <p:cNvPr id="20" name="Picture 19" descr="iter_10.pdf - Adobe Acrobat Reader DC"/>
          <p:cNvPicPr>
            <a:picLocks noChangeAspect="1"/>
          </p:cNvPicPr>
          <p:nvPr/>
        </p:nvPicPr>
        <p:blipFill rotWithShape="1">
          <a:blip r:embed="rId6">
            <a:extLst>
              <a:ext uri="{28A0092B-C50C-407E-A947-70E740481C1C}">
                <a14:useLocalDpi xmlns:a14="http://schemas.microsoft.com/office/drawing/2010/main" val="0"/>
              </a:ext>
            </a:extLst>
          </a:blip>
          <a:srcRect l="17011" t="6000" r="12709" b="666"/>
          <a:stretch/>
        </p:blipFill>
        <p:spPr>
          <a:xfrm>
            <a:off x="4232633" y="827051"/>
            <a:ext cx="3887291" cy="3023449"/>
          </a:xfrm>
          <a:prstGeom prst="rect">
            <a:avLst/>
          </a:prstGeom>
        </p:spPr>
      </p:pic>
      <p:pic>
        <p:nvPicPr>
          <p:cNvPr id="28" name="Picture 27" descr="iter_25.pdf - Adobe Acrobat Reader DC"/>
          <p:cNvPicPr>
            <a:picLocks noChangeAspect="1"/>
          </p:cNvPicPr>
          <p:nvPr/>
        </p:nvPicPr>
        <p:blipFill rotWithShape="1">
          <a:blip r:embed="rId7">
            <a:extLst>
              <a:ext uri="{28A0092B-C50C-407E-A947-70E740481C1C}">
                <a14:useLocalDpi xmlns:a14="http://schemas.microsoft.com/office/drawing/2010/main" val="0"/>
              </a:ext>
            </a:extLst>
          </a:blip>
          <a:srcRect l="17750" t="6000" r="14750" b="666"/>
          <a:stretch/>
        </p:blipFill>
        <p:spPr>
          <a:xfrm>
            <a:off x="2361403" y="3907411"/>
            <a:ext cx="3745918" cy="2913491"/>
          </a:xfrm>
          <a:prstGeom prst="rect">
            <a:avLst/>
          </a:prstGeom>
        </p:spPr>
      </p:pic>
      <p:sp>
        <p:nvSpPr>
          <p:cNvPr id="31" name="TextBox 30"/>
          <p:cNvSpPr txBox="1"/>
          <p:nvPr/>
        </p:nvSpPr>
        <p:spPr>
          <a:xfrm>
            <a:off x="1371600" y="774168"/>
            <a:ext cx="1390454" cy="369332"/>
          </a:xfrm>
          <a:prstGeom prst="rect">
            <a:avLst/>
          </a:prstGeom>
          <a:noFill/>
        </p:spPr>
        <p:txBody>
          <a:bodyPr wrap="square" rtlCol="0">
            <a:spAutoFit/>
          </a:bodyPr>
          <a:lstStyle/>
          <a:p>
            <a:r>
              <a:rPr lang="en-US" dirty="0"/>
              <a:t>0 Feedback</a:t>
            </a:r>
          </a:p>
        </p:txBody>
      </p:sp>
      <p:sp>
        <p:nvSpPr>
          <p:cNvPr id="32" name="TextBox 31"/>
          <p:cNvSpPr txBox="1"/>
          <p:nvPr/>
        </p:nvSpPr>
        <p:spPr>
          <a:xfrm>
            <a:off x="5372943" y="764739"/>
            <a:ext cx="1390454" cy="369332"/>
          </a:xfrm>
          <a:prstGeom prst="rect">
            <a:avLst/>
          </a:prstGeom>
          <a:noFill/>
        </p:spPr>
        <p:txBody>
          <a:bodyPr wrap="square" rtlCol="0">
            <a:spAutoFit/>
          </a:bodyPr>
          <a:lstStyle/>
          <a:p>
            <a:r>
              <a:rPr lang="en-US" dirty="0"/>
              <a:t>10 Feedback</a:t>
            </a:r>
          </a:p>
        </p:txBody>
      </p:sp>
      <p:sp>
        <p:nvSpPr>
          <p:cNvPr id="33" name="TextBox 32"/>
          <p:cNvSpPr txBox="1"/>
          <p:nvPr/>
        </p:nvSpPr>
        <p:spPr>
          <a:xfrm>
            <a:off x="9248929" y="747455"/>
            <a:ext cx="1390454" cy="369332"/>
          </a:xfrm>
          <a:prstGeom prst="rect">
            <a:avLst/>
          </a:prstGeom>
          <a:noFill/>
        </p:spPr>
        <p:txBody>
          <a:bodyPr wrap="square" rtlCol="0">
            <a:spAutoFit/>
          </a:bodyPr>
          <a:lstStyle/>
          <a:p>
            <a:r>
              <a:rPr lang="en-US" dirty="0"/>
              <a:t>20 Feedback</a:t>
            </a:r>
          </a:p>
        </p:txBody>
      </p:sp>
      <p:sp>
        <p:nvSpPr>
          <p:cNvPr id="34" name="TextBox 33"/>
          <p:cNvSpPr txBox="1"/>
          <p:nvPr/>
        </p:nvSpPr>
        <p:spPr>
          <a:xfrm>
            <a:off x="3412488" y="3698462"/>
            <a:ext cx="1390454" cy="369332"/>
          </a:xfrm>
          <a:prstGeom prst="rect">
            <a:avLst/>
          </a:prstGeom>
          <a:noFill/>
        </p:spPr>
        <p:txBody>
          <a:bodyPr wrap="square" rtlCol="0">
            <a:spAutoFit/>
          </a:bodyPr>
          <a:lstStyle/>
          <a:p>
            <a:r>
              <a:rPr lang="en-US" dirty="0"/>
              <a:t>25 Feedback</a:t>
            </a:r>
          </a:p>
        </p:txBody>
      </p:sp>
      <p:sp>
        <p:nvSpPr>
          <p:cNvPr id="36" name="TextBox 35"/>
          <p:cNvSpPr txBox="1"/>
          <p:nvPr/>
        </p:nvSpPr>
        <p:spPr>
          <a:xfrm>
            <a:off x="7363626" y="3759731"/>
            <a:ext cx="1390454" cy="369332"/>
          </a:xfrm>
          <a:prstGeom prst="rect">
            <a:avLst/>
          </a:prstGeom>
          <a:noFill/>
        </p:spPr>
        <p:txBody>
          <a:bodyPr wrap="square" rtlCol="0">
            <a:spAutoFit/>
          </a:bodyPr>
          <a:lstStyle/>
          <a:p>
            <a:r>
              <a:rPr lang="en-US" dirty="0"/>
              <a:t>35 Feedback</a:t>
            </a:r>
          </a:p>
        </p:txBody>
      </p:sp>
    </p:spTree>
    <p:extLst>
      <p:ext uri="{BB962C8B-B14F-4D97-AF65-F5344CB8AC3E}">
        <p14:creationId xmlns:p14="http://schemas.microsoft.com/office/powerpoint/2010/main" val="239488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670"/>
            <a:ext cx="10515600" cy="636356"/>
          </a:xfrm>
        </p:spPr>
        <p:txBody>
          <a:bodyPr>
            <a:normAutofit/>
          </a:bodyPr>
          <a:lstStyle/>
          <a:p>
            <a:r>
              <a:rPr lang="en-US" sz="3600" dirty="0"/>
              <a:t>A closer look at the data with t-SNE</a:t>
            </a:r>
          </a:p>
        </p:txBody>
      </p:sp>
      <p:grpSp>
        <p:nvGrpSpPr>
          <p:cNvPr id="3" name="Group 2"/>
          <p:cNvGrpSpPr>
            <a:grpSpLocks noChangeAspect="1"/>
          </p:cNvGrpSpPr>
          <p:nvPr/>
        </p:nvGrpSpPr>
        <p:grpSpPr>
          <a:xfrm>
            <a:off x="4192550" y="531107"/>
            <a:ext cx="3291840" cy="3291840"/>
            <a:chOff x="4789708" y="829684"/>
            <a:chExt cx="3017520" cy="304780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08" y="859971"/>
              <a:ext cx="3017520" cy="3017520"/>
            </a:xfrm>
            <a:prstGeom prst="rect">
              <a:avLst/>
            </a:prstGeom>
          </p:spPr>
        </p:pic>
        <p:sp>
          <p:nvSpPr>
            <p:cNvPr id="7" name="TextBox 6"/>
            <p:cNvSpPr txBox="1"/>
            <p:nvPr/>
          </p:nvSpPr>
          <p:spPr>
            <a:xfrm>
              <a:off x="5441784" y="829684"/>
              <a:ext cx="1916952" cy="369332"/>
            </a:xfrm>
            <a:prstGeom prst="rect">
              <a:avLst/>
            </a:prstGeom>
            <a:noFill/>
          </p:spPr>
          <p:txBody>
            <a:bodyPr wrap="square" rtlCol="0">
              <a:spAutoFit/>
            </a:bodyPr>
            <a:lstStyle/>
            <a:p>
              <a:pPr algn="ctr"/>
              <a:r>
                <a:rPr lang="en-US" dirty="0"/>
                <a:t>Abalone Baseline</a:t>
              </a:r>
            </a:p>
          </p:txBody>
        </p:sp>
      </p:grpSp>
      <p:grpSp>
        <p:nvGrpSpPr>
          <p:cNvPr id="15" name="Group 14"/>
          <p:cNvGrpSpPr>
            <a:grpSpLocks noChangeAspect="1"/>
          </p:cNvGrpSpPr>
          <p:nvPr/>
        </p:nvGrpSpPr>
        <p:grpSpPr>
          <a:xfrm>
            <a:off x="4192550" y="3655068"/>
            <a:ext cx="3291840" cy="3291840"/>
            <a:chOff x="4789708" y="3768631"/>
            <a:chExt cx="3017520" cy="3039291"/>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9708" y="3790402"/>
              <a:ext cx="3017520" cy="3017520"/>
            </a:xfrm>
            <a:prstGeom prst="rect">
              <a:avLst/>
            </a:prstGeom>
          </p:spPr>
        </p:pic>
        <p:sp>
          <p:nvSpPr>
            <p:cNvPr id="8" name="TextBox 7"/>
            <p:cNvSpPr txBox="1"/>
            <p:nvPr/>
          </p:nvSpPr>
          <p:spPr>
            <a:xfrm>
              <a:off x="5441784" y="3768631"/>
              <a:ext cx="1916952" cy="340997"/>
            </a:xfrm>
            <a:prstGeom prst="rect">
              <a:avLst/>
            </a:prstGeom>
            <a:noFill/>
          </p:spPr>
          <p:txBody>
            <a:bodyPr wrap="square" rtlCol="0">
              <a:spAutoFit/>
            </a:bodyPr>
            <a:lstStyle/>
            <a:p>
              <a:pPr algn="ctr"/>
              <a:r>
                <a:rPr lang="en-US" dirty="0"/>
                <a:t>Abalone IF-AAD</a:t>
              </a:r>
            </a:p>
          </p:txBody>
        </p:sp>
      </p:grpSp>
      <p:grpSp>
        <p:nvGrpSpPr>
          <p:cNvPr id="4" name="Group 3"/>
          <p:cNvGrpSpPr>
            <a:grpSpLocks noChangeAspect="1"/>
          </p:cNvGrpSpPr>
          <p:nvPr/>
        </p:nvGrpSpPr>
        <p:grpSpPr>
          <a:xfrm>
            <a:off x="8368650" y="505574"/>
            <a:ext cx="3291840" cy="3291840"/>
            <a:chOff x="8797857" y="804151"/>
            <a:chExt cx="3017520" cy="3040683"/>
          </a:xfrm>
        </p:grpSpPr>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7857" y="827314"/>
              <a:ext cx="3017520" cy="3017520"/>
            </a:xfrm>
            <a:prstGeom prst="rect">
              <a:avLst/>
            </a:prstGeom>
          </p:spPr>
        </p:pic>
        <p:sp>
          <p:nvSpPr>
            <p:cNvPr id="12" name="TextBox 11"/>
            <p:cNvSpPr txBox="1"/>
            <p:nvPr/>
          </p:nvSpPr>
          <p:spPr>
            <a:xfrm>
              <a:off x="9013372" y="804151"/>
              <a:ext cx="2758463" cy="369332"/>
            </a:xfrm>
            <a:prstGeom prst="rect">
              <a:avLst/>
            </a:prstGeom>
            <a:noFill/>
          </p:spPr>
          <p:txBody>
            <a:bodyPr wrap="square" rtlCol="0">
              <a:spAutoFit/>
            </a:bodyPr>
            <a:lstStyle/>
            <a:p>
              <a:pPr algn="ctr"/>
              <a:r>
                <a:rPr lang="en-US"/>
                <a:t>ANN Thyroid 1v3 Baseline</a:t>
              </a:r>
              <a:endParaRPr lang="en-US" dirty="0"/>
            </a:p>
          </p:txBody>
        </p:sp>
      </p:grpSp>
      <p:sp>
        <p:nvSpPr>
          <p:cNvPr id="14" name="Content Placeholder 2"/>
          <p:cNvSpPr>
            <a:spLocks noGrp="1"/>
          </p:cNvSpPr>
          <p:nvPr>
            <p:ph idx="1"/>
          </p:nvPr>
        </p:nvSpPr>
        <p:spPr>
          <a:xfrm>
            <a:off x="241042" y="1825624"/>
            <a:ext cx="3653217" cy="3019091"/>
          </a:xfrm>
        </p:spPr>
        <p:txBody>
          <a:bodyPr>
            <a:normAutofit/>
          </a:bodyPr>
          <a:lstStyle/>
          <a:p>
            <a:r>
              <a:rPr lang="en-US" dirty="0"/>
              <a:t>Effect of feedback</a:t>
            </a:r>
          </a:p>
          <a:p>
            <a:pPr lvl="1"/>
            <a:r>
              <a:rPr lang="en-US" dirty="0"/>
              <a:t>Increase focus where anomalies have been discovered previously</a:t>
            </a:r>
          </a:p>
          <a:p>
            <a:pPr lvl="1"/>
            <a:endParaRPr lang="en-US" dirty="0"/>
          </a:p>
          <a:p>
            <a:pPr lvl="1"/>
            <a:r>
              <a:rPr lang="en-US" dirty="0"/>
              <a:t>Remove focus from unpromising regions</a:t>
            </a:r>
          </a:p>
        </p:txBody>
      </p:sp>
      <p:grpSp>
        <p:nvGrpSpPr>
          <p:cNvPr id="19" name="Group 18"/>
          <p:cNvGrpSpPr/>
          <p:nvPr/>
        </p:nvGrpSpPr>
        <p:grpSpPr>
          <a:xfrm>
            <a:off x="3703272" y="2697531"/>
            <a:ext cx="1839112" cy="3068787"/>
            <a:chOff x="4300430" y="2846819"/>
            <a:chExt cx="1839112" cy="3068787"/>
          </a:xfrm>
        </p:grpSpPr>
        <p:cxnSp>
          <p:nvCxnSpPr>
            <p:cNvPr id="16" name="Straight Arrow Connector 15"/>
            <p:cNvCxnSpPr/>
            <p:nvPr/>
          </p:nvCxnSpPr>
          <p:spPr>
            <a:xfrm flipV="1">
              <a:off x="4329868" y="2846819"/>
              <a:ext cx="1809674" cy="5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00430" y="2884141"/>
              <a:ext cx="1839112" cy="303146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615040" y="3060443"/>
            <a:ext cx="2711115" cy="3068787"/>
            <a:chOff x="4212198" y="3209731"/>
            <a:chExt cx="2711115" cy="3068787"/>
          </a:xfrm>
        </p:grpSpPr>
        <p:cxnSp>
          <p:nvCxnSpPr>
            <p:cNvPr id="21" name="Straight Arrow Connector 20"/>
            <p:cNvCxnSpPr/>
            <p:nvPr/>
          </p:nvCxnSpPr>
          <p:spPr>
            <a:xfrm>
              <a:off x="4300430" y="4368741"/>
              <a:ext cx="2622883" cy="190977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4212198" y="3209731"/>
              <a:ext cx="2711115" cy="79927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1816451" y="4844715"/>
            <a:ext cx="1737675" cy="1477328"/>
          </a:xfrm>
          <a:prstGeom prst="rect">
            <a:avLst/>
          </a:prstGeom>
          <a:noFill/>
          <a:ln>
            <a:solidFill>
              <a:schemeClr val="tx1"/>
            </a:solidFill>
          </a:ln>
        </p:spPr>
        <p:txBody>
          <a:bodyPr wrap="square" rtlCol="0">
            <a:spAutoFit/>
          </a:bodyPr>
          <a:lstStyle/>
          <a:p>
            <a:r>
              <a:rPr lang="en-US" sz="2400" dirty="0">
                <a:solidFill>
                  <a:srgbClr val="AFFB64"/>
                </a:solidFill>
              </a:rPr>
              <a:t>𝝤</a:t>
            </a:r>
            <a:r>
              <a:rPr lang="en-US" dirty="0"/>
              <a:t> False Positive</a:t>
            </a:r>
          </a:p>
          <a:p>
            <a:r>
              <a:rPr lang="en-US" sz="2400" b="1" dirty="0">
                <a:solidFill>
                  <a:srgbClr val="3D71CC"/>
                </a:solidFill>
              </a:rPr>
              <a:t>+</a:t>
            </a:r>
            <a:r>
              <a:rPr lang="en-US" dirty="0"/>
              <a:t> False Negative</a:t>
            </a:r>
          </a:p>
          <a:p>
            <a:r>
              <a:rPr lang="en-US" sz="2400" b="1" dirty="0">
                <a:solidFill>
                  <a:srgbClr val="FF0000"/>
                </a:solidFill>
              </a:rPr>
              <a:t>+</a:t>
            </a:r>
            <a:r>
              <a:rPr lang="en-US" dirty="0"/>
              <a:t> True Positive</a:t>
            </a:r>
          </a:p>
          <a:p>
            <a:r>
              <a:rPr lang="en-US" dirty="0">
                <a:solidFill>
                  <a:schemeClr val="tx1">
                    <a:lumMod val="50000"/>
                    <a:lumOff val="50000"/>
                  </a:schemeClr>
                </a:solidFill>
              </a:rPr>
              <a:t>𝗈</a:t>
            </a:r>
            <a:r>
              <a:rPr lang="en-US" dirty="0"/>
              <a:t> True Negative</a:t>
            </a:r>
          </a:p>
        </p:txBody>
      </p:sp>
      <p:grpSp>
        <p:nvGrpSpPr>
          <p:cNvPr id="18" name="Group 17"/>
          <p:cNvGrpSpPr>
            <a:grpSpLocks noChangeAspect="1"/>
          </p:cNvGrpSpPr>
          <p:nvPr/>
        </p:nvGrpSpPr>
        <p:grpSpPr>
          <a:xfrm>
            <a:off x="8368650" y="3662578"/>
            <a:ext cx="3291840" cy="3291840"/>
            <a:chOff x="8797857" y="3770023"/>
            <a:chExt cx="3017520" cy="3037899"/>
          </a:xfrm>
        </p:grpSpPr>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97857" y="3790402"/>
              <a:ext cx="3017520" cy="3017520"/>
            </a:xfrm>
            <a:prstGeom prst="rect">
              <a:avLst/>
            </a:prstGeom>
          </p:spPr>
        </p:pic>
        <p:sp>
          <p:nvSpPr>
            <p:cNvPr id="11" name="TextBox 10"/>
            <p:cNvSpPr txBox="1"/>
            <p:nvPr/>
          </p:nvSpPr>
          <p:spPr>
            <a:xfrm>
              <a:off x="9263455" y="3770023"/>
              <a:ext cx="2270736" cy="340841"/>
            </a:xfrm>
            <a:prstGeom prst="rect">
              <a:avLst/>
            </a:prstGeom>
            <a:noFill/>
          </p:spPr>
          <p:txBody>
            <a:bodyPr wrap="square" rtlCol="0">
              <a:spAutoFit/>
            </a:bodyPr>
            <a:lstStyle/>
            <a:p>
              <a:pPr algn="ctr"/>
              <a:r>
                <a:rPr lang="en-US"/>
                <a:t>ANN Thyroid 1v3 IF-AAD</a:t>
              </a:r>
              <a:endParaRPr lang="en-US" dirty="0"/>
            </a:p>
          </p:txBody>
        </p:sp>
      </p:grpSp>
      <p:sp>
        <p:nvSpPr>
          <p:cNvPr id="24" name="Slide Number Placeholder 3"/>
          <p:cNvSpPr>
            <a:spLocks noGrp="1"/>
          </p:cNvSpPr>
          <p:nvPr>
            <p:ph type="sldNum" sz="quarter" idx="12"/>
          </p:nvPr>
        </p:nvSpPr>
        <p:spPr>
          <a:xfrm>
            <a:off x="42867" y="6481867"/>
            <a:ext cx="390536" cy="365125"/>
          </a:xfrm>
        </p:spPr>
        <p:txBody>
          <a:bodyPr/>
          <a:lstStyle/>
          <a:p>
            <a:pPr algn="l"/>
            <a:fld id="{7D7C39B9-9F14-44DB-BC1B-4579E29B504B}" type="slidenum">
              <a:rPr lang="en-US" smtClean="0"/>
              <a:pPr algn="l"/>
              <a:t>11</a:t>
            </a:fld>
            <a:endParaRPr lang="en-US" dirty="0"/>
          </a:p>
        </p:txBody>
      </p:sp>
    </p:spTree>
    <p:extLst>
      <p:ext uri="{BB962C8B-B14F-4D97-AF65-F5344CB8AC3E}">
        <p14:creationId xmlns:p14="http://schemas.microsoft.com/office/powerpoint/2010/main" val="2670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l"/>
            <a:fld id="{7D7C39B9-9F14-44DB-BC1B-4579E29B504B}" type="slidenum">
              <a:rPr lang="en-US" smtClean="0"/>
              <a:pPr algn="l"/>
              <a:t>12</a:t>
            </a:fld>
            <a:endParaRPr lang="en-US" dirty="0"/>
          </a:p>
        </p:txBody>
      </p:sp>
      <p:grpSp>
        <p:nvGrpSpPr>
          <p:cNvPr id="5" name="Group 4"/>
          <p:cNvGrpSpPr/>
          <p:nvPr/>
        </p:nvGrpSpPr>
        <p:grpSpPr>
          <a:xfrm>
            <a:off x="1074021" y="390663"/>
            <a:ext cx="10043958" cy="3084416"/>
            <a:chOff x="838200" y="733725"/>
            <a:chExt cx="10043958" cy="3084416"/>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00621"/>
              <a:ext cx="3017520" cy="30175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419" y="800621"/>
              <a:ext cx="3017520" cy="30175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638" y="800621"/>
              <a:ext cx="3017520" cy="3017520"/>
            </a:xfrm>
            <a:prstGeom prst="rect">
              <a:avLst/>
            </a:prstGeom>
          </p:spPr>
        </p:pic>
        <p:grpSp>
          <p:nvGrpSpPr>
            <p:cNvPr id="9" name="Group 8"/>
            <p:cNvGrpSpPr/>
            <p:nvPr/>
          </p:nvGrpSpPr>
          <p:grpSpPr>
            <a:xfrm>
              <a:off x="1784191" y="733725"/>
              <a:ext cx="8438051" cy="369332"/>
              <a:chOff x="1784191" y="3298499"/>
              <a:chExt cx="8438051" cy="369332"/>
            </a:xfrm>
          </p:grpSpPr>
          <p:sp>
            <p:nvSpPr>
              <p:cNvPr id="10" name="TextBox 9"/>
              <p:cNvSpPr txBox="1"/>
              <p:nvPr/>
            </p:nvSpPr>
            <p:spPr>
              <a:xfrm>
                <a:off x="1784191" y="3298499"/>
                <a:ext cx="9813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Abalone</a:t>
                </a:r>
              </a:p>
            </p:txBody>
          </p:sp>
          <p:sp>
            <p:nvSpPr>
              <p:cNvPr id="11" name="TextBox 10"/>
              <p:cNvSpPr txBox="1"/>
              <p:nvPr/>
            </p:nvSpPr>
            <p:spPr>
              <a:xfrm>
                <a:off x="5328125" y="3298499"/>
                <a:ext cx="9813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Covtype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p:cNvSpPr txBox="1"/>
              <p:nvPr/>
            </p:nvSpPr>
            <p:spPr>
              <a:xfrm>
                <a:off x="8573130" y="3298499"/>
                <a:ext cx="164911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Mammography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3" name="Group 12"/>
          <p:cNvGrpSpPr/>
          <p:nvPr/>
        </p:nvGrpSpPr>
        <p:grpSpPr>
          <a:xfrm>
            <a:off x="1072013" y="3582153"/>
            <a:ext cx="10047974" cy="3065231"/>
            <a:chOff x="834184" y="3629323"/>
            <a:chExt cx="10047974" cy="3065231"/>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184" y="3677034"/>
              <a:ext cx="3017520" cy="3017520"/>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1419" y="3677034"/>
              <a:ext cx="3017520" cy="3017520"/>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638" y="3677034"/>
              <a:ext cx="3017520" cy="3017520"/>
            </a:xfrm>
            <a:prstGeom prst="rect">
              <a:avLst/>
            </a:prstGeom>
          </p:spPr>
        </p:pic>
        <p:grpSp>
          <p:nvGrpSpPr>
            <p:cNvPr id="17" name="Group 16"/>
            <p:cNvGrpSpPr/>
            <p:nvPr/>
          </p:nvGrpSpPr>
          <p:grpSpPr>
            <a:xfrm>
              <a:off x="1360449" y="3629323"/>
              <a:ext cx="8861793" cy="369332"/>
              <a:chOff x="1364163" y="3298499"/>
              <a:chExt cx="8861793" cy="369332"/>
            </a:xfrm>
          </p:grpSpPr>
          <p:sp>
            <p:nvSpPr>
              <p:cNvPr id="18" name="TextBox 17"/>
              <p:cNvSpPr txBox="1"/>
              <p:nvPr/>
            </p:nvSpPr>
            <p:spPr>
              <a:xfrm>
                <a:off x="1364163" y="3298499"/>
                <a:ext cx="208126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Cardiotocography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p:cNvSpPr txBox="1"/>
              <p:nvPr/>
            </p:nvSpPr>
            <p:spPr>
              <a:xfrm>
                <a:off x="5212009" y="3298499"/>
                <a:ext cx="125353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KDDCup99</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p:cNvSpPr txBox="1"/>
              <p:nvPr/>
            </p:nvSpPr>
            <p:spPr>
              <a:xfrm>
                <a:off x="8456337" y="3298499"/>
                <a:ext cx="17696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ANN Thyroid 1v3</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929016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 &amp; Future Work</a:t>
            </a:r>
          </a:p>
        </p:txBody>
      </p:sp>
      <p:sp>
        <p:nvSpPr>
          <p:cNvPr id="3" name="Content Placeholder 2"/>
          <p:cNvSpPr>
            <a:spLocks noGrp="1"/>
          </p:cNvSpPr>
          <p:nvPr>
            <p:ph idx="1"/>
          </p:nvPr>
        </p:nvSpPr>
        <p:spPr>
          <a:xfrm>
            <a:off x="838200" y="1073791"/>
            <a:ext cx="10638934" cy="5103172"/>
          </a:xfrm>
        </p:spPr>
        <p:txBody>
          <a:bodyPr/>
          <a:lstStyle/>
          <a:p>
            <a:endParaRPr lang="en-US" dirty="0"/>
          </a:p>
          <a:p>
            <a:r>
              <a:rPr lang="en-US" dirty="0"/>
              <a:t>Human feedback is essential and improves the unsupervised learner </a:t>
            </a:r>
            <a:r>
              <a:rPr lang="en-US" dirty="0">
                <a:sym typeface="Wingdings" panose="05000000000000000000" pitchFamily="2" charset="2"/>
              </a:rPr>
              <a:t></a:t>
            </a:r>
            <a:endParaRPr lang="en-US" dirty="0"/>
          </a:p>
          <a:p>
            <a:pPr marL="0" indent="0">
              <a:buNone/>
            </a:pPr>
            <a:endParaRPr lang="en-US" dirty="0"/>
          </a:p>
          <a:p>
            <a:pPr marL="0" indent="0">
              <a:buNone/>
            </a:pPr>
            <a:endParaRPr lang="en-US" dirty="0"/>
          </a:p>
          <a:p>
            <a:r>
              <a:rPr lang="en-US" dirty="0"/>
              <a:t>Extend to other types of anomaly detectors</a:t>
            </a:r>
          </a:p>
          <a:p>
            <a:endParaRPr lang="en-US" dirty="0"/>
          </a:p>
          <a:p>
            <a:endParaRPr lang="en-US" dirty="0"/>
          </a:p>
          <a:p>
            <a:r>
              <a:rPr lang="en-US" dirty="0"/>
              <a:t>Explanation based feedback</a:t>
            </a:r>
          </a:p>
          <a:p>
            <a:endParaRPr lang="en-US" dirty="0"/>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13</a:t>
            </a:fld>
            <a:endParaRPr lang="en-US" dirty="0"/>
          </a:p>
        </p:txBody>
      </p:sp>
    </p:spTree>
    <p:extLst>
      <p:ext uri="{BB962C8B-B14F-4D97-AF65-F5344CB8AC3E}">
        <p14:creationId xmlns:p14="http://schemas.microsoft.com/office/powerpoint/2010/main" val="153264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0291"/>
            <a:ext cx="10515600" cy="897418"/>
          </a:xfrm>
        </p:spPr>
        <p:txBody>
          <a:bodyPr/>
          <a:lstStyle/>
          <a:p>
            <a:r>
              <a:rPr lang="en-US" dirty="0"/>
              <a:t>Questions?</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14</a:t>
            </a:fld>
            <a:endParaRPr lang="en-US" dirty="0"/>
          </a:p>
        </p:txBody>
      </p:sp>
    </p:spTree>
    <p:extLst>
      <p:ext uri="{BB962C8B-B14F-4D97-AF65-F5344CB8AC3E}">
        <p14:creationId xmlns:p14="http://schemas.microsoft.com/office/powerpoint/2010/main" val="1137032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0291"/>
            <a:ext cx="10515600" cy="897418"/>
          </a:xfrm>
        </p:spPr>
        <p:txBody>
          <a:bodyPr>
            <a:normAutofit/>
          </a:bodyPr>
          <a:lstStyle/>
          <a:p>
            <a:r>
              <a:rPr lang="en-US" sz="5400" dirty="0"/>
              <a:t>Extra Slides</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15</a:t>
            </a:fld>
            <a:endParaRPr lang="en-US" dirty="0"/>
          </a:p>
        </p:txBody>
      </p:sp>
    </p:spTree>
    <p:extLst>
      <p:ext uri="{BB962C8B-B14F-4D97-AF65-F5344CB8AC3E}">
        <p14:creationId xmlns:p14="http://schemas.microsoft.com/office/powerpoint/2010/main" val="131271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834184" y="3772562"/>
            <a:ext cx="10047974" cy="3065231"/>
            <a:chOff x="834184" y="3629323"/>
            <a:chExt cx="10047974" cy="3065231"/>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84" y="3677034"/>
              <a:ext cx="3017520" cy="301752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419" y="3677034"/>
              <a:ext cx="3017520" cy="301752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638" y="3677034"/>
              <a:ext cx="3017520" cy="3017520"/>
            </a:xfrm>
            <a:prstGeom prst="rect">
              <a:avLst/>
            </a:prstGeom>
          </p:spPr>
        </p:pic>
        <p:grpSp>
          <p:nvGrpSpPr>
            <p:cNvPr id="14" name="Group 13"/>
            <p:cNvGrpSpPr/>
            <p:nvPr/>
          </p:nvGrpSpPr>
          <p:grpSpPr>
            <a:xfrm>
              <a:off x="1360449" y="3629323"/>
              <a:ext cx="8861793" cy="369332"/>
              <a:chOff x="1364163" y="3298499"/>
              <a:chExt cx="8861793" cy="369332"/>
            </a:xfrm>
          </p:grpSpPr>
          <p:sp>
            <p:nvSpPr>
              <p:cNvPr id="15" name="TextBox 14"/>
              <p:cNvSpPr txBox="1"/>
              <p:nvPr/>
            </p:nvSpPr>
            <p:spPr>
              <a:xfrm>
                <a:off x="1364163" y="3298499"/>
                <a:ext cx="2081268" cy="369332"/>
              </a:xfrm>
              <a:prstGeom prst="rect">
                <a:avLst/>
              </a:prstGeom>
              <a:noFill/>
            </p:spPr>
            <p:txBody>
              <a:bodyPr wrap="square" rtlCol="0">
                <a:spAutoFit/>
              </a:bodyPr>
              <a:lstStyle/>
              <a:p>
                <a:r>
                  <a:rPr lang="en-US" dirty="0" err="1"/>
                  <a:t>Cardiotocography</a:t>
                </a:r>
                <a:endParaRPr lang="en-US" dirty="0"/>
              </a:p>
            </p:txBody>
          </p:sp>
          <p:sp>
            <p:nvSpPr>
              <p:cNvPr id="16" name="TextBox 15"/>
              <p:cNvSpPr txBox="1"/>
              <p:nvPr/>
            </p:nvSpPr>
            <p:spPr>
              <a:xfrm>
                <a:off x="5212009" y="3298499"/>
                <a:ext cx="1253537" cy="369332"/>
              </a:xfrm>
              <a:prstGeom prst="rect">
                <a:avLst/>
              </a:prstGeom>
              <a:noFill/>
            </p:spPr>
            <p:txBody>
              <a:bodyPr wrap="square" rtlCol="0">
                <a:spAutoFit/>
              </a:bodyPr>
              <a:lstStyle/>
              <a:p>
                <a:r>
                  <a:rPr lang="en-US"/>
                  <a:t>KDDCup99</a:t>
                </a:r>
                <a:endParaRPr lang="en-US" dirty="0"/>
              </a:p>
            </p:txBody>
          </p:sp>
          <p:sp>
            <p:nvSpPr>
              <p:cNvPr id="17" name="TextBox 16"/>
              <p:cNvSpPr txBox="1"/>
              <p:nvPr/>
            </p:nvSpPr>
            <p:spPr>
              <a:xfrm>
                <a:off x="8456337" y="3298499"/>
                <a:ext cx="1769619" cy="369332"/>
              </a:xfrm>
              <a:prstGeom prst="rect">
                <a:avLst/>
              </a:prstGeom>
              <a:noFill/>
            </p:spPr>
            <p:txBody>
              <a:bodyPr wrap="square" rtlCol="0">
                <a:spAutoFit/>
              </a:bodyPr>
              <a:lstStyle/>
              <a:p>
                <a:r>
                  <a:rPr lang="en-US"/>
                  <a:t>ANN Thyroid 1v3</a:t>
                </a:r>
                <a:endParaRPr lang="en-US" dirty="0"/>
              </a:p>
            </p:txBody>
          </p:sp>
        </p:grpSp>
      </p:grpSp>
      <p:sp>
        <p:nvSpPr>
          <p:cNvPr id="2" name="Title 1"/>
          <p:cNvSpPr>
            <a:spLocks noGrp="1"/>
          </p:cNvSpPr>
          <p:nvPr>
            <p:ph type="title"/>
          </p:nvPr>
        </p:nvSpPr>
        <p:spPr>
          <a:xfrm>
            <a:off x="838200" y="171690"/>
            <a:ext cx="10515600" cy="489119"/>
          </a:xfrm>
        </p:spPr>
        <p:txBody>
          <a:bodyPr>
            <a:noAutofit/>
          </a:bodyPr>
          <a:lstStyle/>
          <a:p>
            <a:r>
              <a:rPr lang="en-US" sz="3600" dirty="0"/>
              <a:t>Results (adjusting tree weights instead of node-weights)</a:t>
            </a:r>
          </a:p>
        </p:txBody>
      </p:sp>
      <p:grpSp>
        <p:nvGrpSpPr>
          <p:cNvPr id="19" name="Group 18"/>
          <p:cNvGrpSpPr/>
          <p:nvPr/>
        </p:nvGrpSpPr>
        <p:grpSpPr>
          <a:xfrm>
            <a:off x="838200" y="633747"/>
            <a:ext cx="10043958" cy="3084416"/>
            <a:chOff x="838200" y="733725"/>
            <a:chExt cx="10043958" cy="3084416"/>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800621"/>
              <a:ext cx="3017520" cy="301752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1419" y="800621"/>
              <a:ext cx="3017520" cy="3017520"/>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638" y="800621"/>
              <a:ext cx="3017520" cy="3017520"/>
            </a:xfrm>
            <a:prstGeom prst="rect">
              <a:avLst/>
            </a:prstGeom>
          </p:spPr>
        </p:pic>
        <p:grpSp>
          <p:nvGrpSpPr>
            <p:cNvPr id="13" name="Group 12"/>
            <p:cNvGrpSpPr/>
            <p:nvPr/>
          </p:nvGrpSpPr>
          <p:grpSpPr>
            <a:xfrm>
              <a:off x="1784191" y="733725"/>
              <a:ext cx="8438051" cy="369332"/>
              <a:chOff x="1784191" y="3298499"/>
              <a:chExt cx="8438051" cy="369332"/>
            </a:xfrm>
          </p:grpSpPr>
          <p:sp>
            <p:nvSpPr>
              <p:cNvPr id="10" name="TextBox 9"/>
              <p:cNvSpPr txBox="1"/>
              <p:nvPr/>
            </p:nvSpPr>
            <p:spPr>
              <a:xfrm>
                <a:off x="1784191" y="3298499"/>
                <a:ext cx="981307" cy="369332"/>
              </a:xfrm>
              <a:prstGeom prst="rect">
                <a:avLst/>
              </a:prstGeom>
              <a:noFill/>
            </p:spPr>
            <p:txBody>
              <a:bodyPr wrap="square" rtlCol="0">
                <a:spAutoFit/>
              </a:bodyPr>
              <a:lstStyle/>
              <a:p>
                <a:r>
                  <a:rPr lang="en-US" dirty="0"/>
                  <a:t>Abalone</a:t>
                </a:r>
              </a:p>
            </p:txBody>
          </p:sp>
          <p:sp>
            <p:nvSpPr>
              <p:cNvPr id="11" name="TextBox 10"/>
              <p:cNvSpPr txBox="1"/>
              <p:nvPr/>
            </p:nvSpPr>
            <p:spPr>
              <a:xfrm>
                <a:off x="5328125" y="3298499"/>
                <a:ext cx="981307" cy="369332"/>
              </a:xfrm>
              <a:prstGeom prst="rect">
                <a:avLst/>
              </a:prstGeom>
              <a:noFill/>
            </p:spPr>
            <p:txBody>
              <a:bodyPr wrap="square" rtlCol="0">
                <a:spAutoFit/>
              </a:bodyPr>
              <a:lstStyle/>
              <a:p>
                <a:r>
                  <a:rPr lang="en-US" dirty="0" err="1"/>
                  <a:t>Covtype</a:t>
                </a:r>
                <a:endParaRPr lang="en-US" dirty="0"/>
              </a:p>
            </p:txBody>
          </p:sp>
          <p:sp>
            <p:nvSpPr>
              <p:cNvPr id="12" name="TextBox 11"/>
              <p:cNvSpPr txBox="1"/>
              <p:nvPr/>
            </p:nvSpPr>
            <p:spPr>
              <a:xfrm>
                <a:off x="8573130" y="3298499"/>
                <a:ext cx="1649112" cy="369332"/>
              </a:xfrm>
              <a:prstGeom prst="rect">
                <a:avLst/>
              </a:prstGeom>
              <a:noFill/>
            </p:spPr>
            <p:txBody>
              <a:bodyPr wrap="square" rtlCol="0">
                <a:spAutoFit/>
              </a:bodyPr>
              <a:lstStyle/>
              <a:p>
                <a:r>
                  <a:rPr lang="en-US"/>
                  <a:t>Mammography</a:t>
                </a:r>
                <a:endParaRPr lang="en-US" dirty="0"/>
              </a:p>
            </p:txBody>
          </p:sp>
        </p:grpSp>
      </p:grpSp>
      <p:sp>
        <p:nvSpPr>
          <p:cNvPr id="20" name="Slide Number Placeholder 3"/>
          <p:cNvSpPr>
            <a:spLocks noGrp="1"/>
          </p:cNvSpPr>
          <p:nvPr>
            <p:ph type="sldNum" sz="quarter" idx="12"/>
          </p:nvPr>
        </p:nvSpPr>
        <p:spPr>
          <a:xfrm>
            <a:off x="42867" y="6481867"/>
            <a:ext cx="390536" cy="365125"/>
          </a:xfrm>
        </p:spPr>
        <p:txBody>
          <a:bodyPr/>
          <a:lstStyle/>
          <a:p>
            <a:pPr algn="l"/>
            <a:fld id="{7D7C39B9-9F14-44DB-BC1B-4579E29B504B}" type="slidenum">
              <a:rPr lang="en-US" smtClean="0"/>
              <a:pPr algn="l"/>
              <a:t>16</a:t>
            </a:fld>
            <a:endParaRPr lang="en-US" dirty="0"/>
          </a:p>
        </p:txBody>
      </p:sp>
    </p:spTree>
    <p:extLst>
      <p:ext uri="{BB962C8B-B14F-4D97-AF65-F5344CB8AC3E}">
        <p14:creationId xmlns:p14="http://schemas.microsoft.com/office/powerpoint/2010/main" val="182324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Timing Plots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309" y="2525034"/>
            <a:ext cx="3017520" cy="30175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2525034"/>
            <a:ext cx="3017520" cy="301752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9491" y="2525034"/>
            <a:ext cx="3017520" cy="3017520"/>
          </a:xfrm>
          <a:prstGeom prst="rect">
            <a:avLst/>
          </a:prstGeom>
        </p:spPr>
      </p:pic>
      <p:sp>
        <p:nvSpPr>
          <p:cNvPr id="7" name="TextBox 6"/>
          <p:cNvSpPr txBox="1"/>
          <p:nvPr/>
        </p:nvSpPr>
        <p:spPr>
          <a:xfrm>
            <a:off x="1905845" y="5486224"/>
            <a:ext cx="1916952" cy="369332"/>
          </a:xfrm>
          <a:prstGeom prst="rect">
            <a:avLst/>
          </a:prstGeom>
          <a:noFill/>
        </p:spPr>
        <p:txBody>
          <a:bodyPr wrap="square" rtlCol="0">
            <a:spAutoFit/>
          </a:bodyPr>
          <a:lstStyle/>
          <a:p>
            <a:pPr algn="ctr"/>
            <a:r>
              <a:rPr lang="en-US" dirty="0" err="1"/>
              <a:t>Covtype</a:t>
            </a:r>
            <a:endParaRPr lang="en-US" dirty="0"/>
          </a:p>
        </p:txBody>
      </p:sp>
      <p:sp>
        <p:nvSpPr>
          <p:cNvPr id="8" name="TextBox 7"/>
          <p:cNvSpPr txBox="1"/>
          <p:nvPr/>
        </p:nvSpPr>
        <p:spPr>
          <a:xfrm>
            <a:off x="5230752" y="5486224"/>
            <a:ext cx="2234259" cy="369332"/>
          </a:xfrm>
          <a:prstGeom prst="rect">
            <a:avLst/>
          </a:prstGeom>
          <a:noFill/>
        </p:spPr>
        <p:txBody>
          <a:bodyPr wrap="square" rtlCol="0">
            <a:spAutoFit/>
          </a:bodyPr>
          <a:lstStyle/>
          <a:p>
            <a:pPr algn="ctr"/>
            <a:r>
              <a:rPr lang="en-US" dirty="0"/>
              <a:t>Mammography</a:t>
            </a:r>
          </a:p>
        </p:txBody>
      </p:sp>
      <p:sp>
        <p:nvSpPr>
          <p:cNvPr id="9" name="TextBox 8"/>
          <p:cNvSpPr txBox="1"/>
          <p:nvPr/>
        </p:nvSpPr>
        <p:spPr>
          <a:xfrm>
            <a:off x="8645289" y="5466082"/>
            <a:ext cx="2234259" cy="369332"/>
          </a:xfrm>
          <a:prstGeom prst="rect">
            <a:avLst/>
          </a:prstGeom>
          <a:noFill/>
        </p:spPr>
        <p:txBody>
          <a:bodyPr wrap="square" rtlCol="0">
            <a:spAutoFit/>
          </a:bodyPr>
          <a:lstStyle/>
          <a:p>
            <a:pPr algn="ctr"/>
            <a:r>
              <a:rPr lang="en-US" dirty="0"/>
              <a:t>Shuttle</a:t>
            </a:r>
          </a:p>
        </p:txBody>
      </p:sp>
      <p:sp>
        <p:nvSpPr>
          <p:cNvPr id="10" name="Slide Number Placeholder 3"/>
          <p:cNvSpPr>
            <a:spLocks noGrp="1"/>
          </p:cNvSpPr>
          <p:nvPr>
            <p:ph type="sldNum" sz="quarter" idx="12"/>
          </p:nvPr>
        </p:nvSpPr>
        <p:spPr>
          <a:xfrm>
            <a:off x="42867" y="6481867"/>
            <a:ext cx="390536" cy="365125"/>
          </a:xfrm>
        </p:spPr>
        <p:txBody>
          <a:bodyPr/>
          <a:lstStyle/>
          <a:p>
            <a:pPr algn="l"/>
            <a:fld id="{7D7C39B9-9F14-44DB-BC1B-4579E29B504B}" type="slidenum">
              <a:rPr lang="en-US" smtClean="0"/>
              <a:pPr algn="l"/>
              <a:t>17</a:t>
            </a:fld>
            <a:endParaRPr lang="en-US" dirty="0"/>
          </a:p>
        </p:txBody>
      </p:sp>
    </p:spTree>
    <p:extLst>
      <p:ext uri="{BB962C8B-B14F-4D97-AF65-F5344CB8AC3E}">
        <p14:creationId xmlns:p14="http://schemas.microsoft.com/office/powerpoint/2010/main" val="1162055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Detection</a:t>
            </a:r>
            <a:endParaRPr lang="en-US" b="1" dirty="0"/>
          </a:p>
        </p:txBody>
      </p:sp>
      <p:sp>
        <p:nvSpPr>
          <p:cNvPr id="3" name="Content Placeholder 2"/>
          <p:cNvSpPr>
            <a:spLocks noGrp="1"/>
          </p:cNvSpPr>
          <p:nvPr>
            <p:ph idx="1"/>
          </p:nvPr>
        </p:nvSpPr>
        <p:spPr/>
        <p:txBody>
          <a:bodyPr/>
          <a:lstStyle/>
          <a:p>
            <a:r>
              <a:rPr lang="en-US" b="1" dirty="0"/>
              <a:t>Goal:</a:t>
            </a:r>
            <a:r>
              <a:rPr lang="en-US" dirty="0"/>
              <a:t> Identify rare or strange objects</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4365" y="2007248"/>
            <a:ext cx="6941975" cy="3904861"/>
          </a:xfrm>
          <a:prstGeom prst="rect">
            <a:avLst/>
          </a:prstGeom>
        </p:spPr>
      </p:pic>
      <p:sp>
        <p:nvSpPr>
          <p:cNvPr id="9" name="Oval 8"/>
          <p:cNvSpPr/>
          <p:nvPr/>
        </p:nvSpPr>
        <p:spPr>
          <a:xfrm>
            <a:off x="4873689" y="3256383"/>
            <a:ext cx="1768152" cy="1357609"/>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3"/>
          <p:cNvSpPr>
            <a:spLocks noGrp="1"/>
          </p:cNvSpPr>
          <p:nvPr>
            <p:ph type="sldNum" sz="quarter" idx="12"/>
          </p:nvPr>
        </p:nvSpPr>
        <p:spPr>
          <a:xfrm>
            <a:off x="42867" y="6481867"/>
            <a:ext cx="390536" cy="365125"/>
          </a:xfrm>
        </p:spPr>
        <p:txBody>
          <a:bodyPr/>
          <a:lstStyle/>
          <a:p>
            <a:pPr algn="l"/>
            <a:fld id="{7D7C39B9-9F14-44DB-BC1B-4579E29B504B}" type="slidenum">
              <a:rPr lang="en-US" smtClean="0"/>
              <a:pPr algn="l"/>
              <a:t>2</a:t>
            </a:fld>
            <a:endParaRPr lang="en-US" dirty="0"/>
          </a:p>
        </p:txBody>
      </p:sp>
    </p:spTree>
    <p:extLst>
      <p:ext uri="{BB962C8B-B14F-4D97-AF65-F5344CB8AC3E}">
        <p14:creationId xmlns:p14="http://schemas.microsoft.com/office/powerpoint/2010/main" val="171120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42"/>
            <a:ext cx="10515600" cy="897418"/>
          </a:xfrm>
        </p:spPr>
        <p:txBody>
          <a:bodyPr/>
          <a:lstStyle/>
          <a:p>
            <a:r>
              <a:rPr lang="en-US" dirty="0"/>
              <a:t>Typical Investigation</a:t>
            </a:r>
          </a:p>
        </p:txBody>
      </p:sp>
      <p:sp>
        <p:nvSpPr>
          <p:cNvPr id="3" name="Content Placeholder 2"/>
          <p:cNvSpPr>
            <a:spLocks noGrp="1"/>
          </p:cNvSpPr>
          <p:nvPr>
            <p:ph idx="1"/>
          </p:nvPr>
        </p:nvSpPr>
        <p:spPr>
          <a:xfrm>
            <a:off x="5458119" y="1664707"/>
            <a:ext cx="5895679" cy="4512256"/>
          </a:xfrm>
        </p:spPr>
        <p:txBody>
          <a:bodyPr/>
          <a:lstStyle/>
          <a:p>
            <a:r>
              <a:rPr lang="en-US" b="1" dirty="0"/>
              <a:t>Major problem:</a:t>
            </a:r>
            <a:r>
              <a:rPr lang="en-US" dirty="0"/>
              <a:t> Statistical anomalies don’t necessarily correspond to semantic anomalies</a:t>
            </a:r>
          </a:p>
          <a:p>
            <a:endParaRPr lang="en-US" dirty="0"/>
          </a:p>
          <a:p>
            <a:r>
              <a:rPr lang="en-US" dirty="0"/>
              <a:t>Need to deal with large number of false positives</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3</a:t>
            </a:fld>
            <a:endParaRPr lang="en-US" dirty="0"/>
          </a:p>
        </p:txBody>
      </p:sp>
      <p:grpSp>
        <p:nvGrpSpPr>
          <p:cNvPr id="5" name="Group 4"/>
          <p:cNvGrpSpPr/>
          <p:nvPr/>
        </p:nvGrpSpPr>
        <p:grpSpPr>
          <a:xfrm>
            <a:off x="3893780" y="1671571"/>
            <a:ext cx="168896" cy="4788816"/>
            <a:chOff x="6007625" y="1550710"/>
            <a:chExt cx="168896" cy="4788816"/>
          </a:xfrm>
        </p:grpSpPr>
        <p:sp>
          <p:nvSpPr>
            <p:cNvPr id="6" name="Arrow: Down 5"/>
            <p:cNvSpPr/>
            <p:nvPr/>
          </p:nvSpPr>
          <p:spPr>
            <a:xfrm flipH="1">
              <a:off x="6048992" y="1550710"/>
              <a:ext cx="91440" cy="4788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p:cNvSpPr/>
            <p:nvPr/>
          </p:nvSpPr>
          <p:spPr>
            <a:xfrm>
              <a:off x="6015872" y="206240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p:cNvSpPr/>
            <p:nvPr/>
          </p:nvSpPr>
          <p:spPr>
            <a:xfrm>
              <a:off x="6015481" y="287046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p:cNvSpPr/>
            <p:nvPr/>
          </p:nvSpPr>
          <p:spPr>
            <a:xfrm>
              <a:off x="6015481" y="259787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6015481" y="2300609"/>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6015481" y="1788918"/>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6015481" y="361967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6016265" y="5363852"/>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6015481" y="56482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015481" y="330031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p:cNvSpPr/>
            <p:nvPr/>
          </p:nvSpPr>
          <p:spPr>
            <a:xfrm>
              <a:off x="6007625" y="4543538"/>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Smiley Face 22"/>
          <p:cNvSpPr/>
          <p:nvPr/>
        </p:nvSpPr>
        <p:spPr>
          <a:xfrm>
            <a:off x="1305071" y="2506311"/>
            <a:ext cx="680301" cy="66122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Rectangle: Rounded Corners 25"/>
              <p:cNvSpPr/>
              <p:nvPr/>
            </p:nvSpPr>
            <p:spPr>
              <a:xfrm>
                <a:off x="637223" y="981807"/>
                <a:ext cx="2144598" cy="843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Anomaly Detector</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6" name="Rectangle: Rounded Corners 25"/>
              <p:cNvSpPr>
                <a:spLocks noRot="1" noChangeAspect="1" noMove="1" noResize="1" noEditPoints="1" noAdjustHandles="1" noChangeArrowheads="1" noChangeShapeType="1" noTextEdit="1"/>
              </p:cNvSpPr>
              <p:nvPr/>
            </p:nvSpPr>
            <p:spPr>
              <a:xfrm>
                <a:off x="637223" y="981807"/>
                <a:ext cx="2144598" cy="843483"/>
              </a:xfrm>
              <a:prstGeom prst="roundRect">
                <a:avLst/>
              </a:prstGeom>
              <a:blipFill>
                <a:blip r:embed="rId2"/>
                <a:stretch>
                  <a:fillRect/>
                </a:stretch>
              </a:blipFill>
            </p:spPr>
            <p:txBody>
              <a:bodyPr/>
              <a:lstStyle/>
              <a:p>
                <a:r>
                  <a:rPr lang="en-US">
                    <a:noFill/>
                  </a:rPr>
                  <a:t> </a:t>
                </a:r>
              </a:p>
            </p:txBody>
          </p:sp>
        </mc:Fallback>
      </mc:AlternateContent>
      <p:sp>
        <p:nvSpPr>
          <p:cNvPr id="27" name="Rectangle: Rounded Corners 26"/>
          <p:cNvSpPr/>
          <p:nvPr/>
        </p:nvSpPr>
        <p:spPr>
          <a:xfrm>
            <a:off x="3498256" y="1178644"/>
            <a:ext cx="1013382" cy="445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Ranking</a:t>
            </a:r>
          </a:p>
        </p:txBody>
      </p:sp>
      <p:cxnSp>
        <p:nvCxnSpPr>
          <p:cNvPr id="29" name="Straight Arrow Connector 28"/>
          <p:cNvCxnSpPr/>
          <p:nvPr/>
        </p:nvCxnSpPr>
        <p:spPr>
          <a:xfrm flipV="1">
            <a:off x="2781821" y="1401590"/>
            <a:ext cx="716435" cy="195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3" idx="6"/>
            <a:endCxn id="11" idx="2"/>
          </p:cNvCxnSpPr>
          <p:nvPr/>
        </p:nvCxnSpPr>
        <p:spPr>
          <a:xfrm flipV="1">
            <a:off x="1985372" y="1994621"/>
            <a:ext cx="1916264" cy="8423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3" idx="6"/>
            <a:endCxn id="7" idx="2"/>
          </p:cNvCxnSpPr>
          <p:nvPr/>
        </p:nvCxnSpPr>
        <p:spPr>
          <a:xfrm flipV="1">
            <a:off x="1985372" y="2268104"/>
            <a:ext cx="1916655" cy="5688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23" idx="6"/>
            <a:endCxn id="16" idx="1"/>
          </p:cNvCxnSpPr>
          <p:nvPr/>
        </p:nvCxnSpPr>
        <p:spPr>
          <a:xfrm>
            <a:off x="1985372" y="2836921"/>
            <a:ext cx="1939733" cy="60910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3356485" y="2446629"/>
            <a:ext cx="283541" cy="738664"/>
          </a:xfrm>
          <a:prstGeom prst="rect">
            <a:avLst/>
          </a:prstGeom>
          <a:noFill/>
        </p:spPr>
        <p:txBody>
          <a:bodyPr wrap="square" rtlCol="0">
            <a:spAutoFit/>
          </a:bodyPr>
          <a:lstStyle/>
          <a:p>
            <a:r>
              <a:rPr lang="en-US" sz="1400" b="1" dirty="0"/>
              <a:t>.</a:t>
            </a:r>
          </a:p>
          <a:p>
            <a:r>
              <a:rPr lang="en-US" sz="1400" b="1" dirty="0"/>
              <a:t>.</a:t>
            </a:r>
          </a:p>
          <a:p>
            <a:r>
              <a:rPr lang="en-US" sz="1400" b="1" dirty="0"/>
              <a:t>.</a:t>
            </a:r>
          </a:p>
        </p:txBody>
      </p:sp>
    </p:spTree>
    <p:extLst>
      <p:ext uri="{BB962C8B-B14F-4D97-AF65-F5344CB8AC3E}">
        <p14:creationId xmlns:p14="http://schemas.microsoft.com/office/powerpoint/2010/main" val="198906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42"/>
            <a:ext cx="10515600" cy="897418"/>
          </a:xfrm>
        </p:spPr>
        <p:txBody>
          <a:bodyPr/>
          <a:lstStyle/>
          <a:p>
            <a:r>
              <a:rPr lang="en-US" dirty="0"/>
              <a:t>Investigation with Feedback</a:t>
            </a:r>
          </a:p>
        </p:txBody>
      </p:sp>
      <p:sp>
        <p:nvSpPr>
          <p:cNvPr id="3" name="Content Placeholder 2"/>
          <p:cNvSpPr>
            <a:spLocks noGrp="1"/>
          </p:cNvSpPr>
          <p:nvPr>
            <p:ph idx="1"/>
          </p:nvPr>
        </p:nvSpPr>
        <p:spPr>
          <a:xfrm>
            <a:off x="5458119" y="1664707"/>
            <a:ext cx="5895679" cy="4512256"/>
          </a:xfrm>
        </p:spPr>
        <p:txBody>
          <a:bodyPr/>
          <a:lstStyle/>
          <a:p>
            <a:r>
              <a:rPr lang="en-US" dirty="0"/>
              <a:t>Ranking is adaptive</a:t>
            </a:r>
          </a:p>
          <a:p>
            <a:endParaRPr lang="en-US" dirty="0"/>
          </a:p>
          <a:p>
            <a:r>
              <a:rPr lang="en-US" dirty="0"/>
              <a:t>Reduces false positive</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4</a:t>
            </a:fld>
            <a:endParaRPr lang="en-US" dirty="0"/>
          </a:p>
        </p:txBody>
      </p:sp>
      <p:grpSp>
        <p:nvGrpSpPr>
          <p:cNvPr id="5" name="Group 4"/>
          <p:cNvGrpSpPr/>
          <p:nvPr/>
        </p:nvGrpSpPr>
        <p:grpSpPr>
          <a:xfrm>
            <a:off x="3893745" y="1671571"/>
            <a:ext cx="168896" cy="4788816"/>
            <a:chOff x="6007625" y="1550710"/>
            <a:chExt cx="168896" cy="4788816"/>
          </a:xfrm>
        </p:grpSpPr>
        <p:sp>
          <p:nvSpPr>
            <p:cNvPr id="6" name="Arrow: Down 5"/>
            <p:cNvSpPr/>
            <p:nvPr/>
          </p:nvSpPr>
          <p:spPr>
            <a:xfrm flipH="1">
              <a:off x="6048992" y="1550710"/>
              <a:ext cx="91440" cy="4788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lowchart: Connector 6"/>
            <p:cNvSpPr/>
            <p:nvPr/>
          </p:nvSpPr>
          <p:spPr>
            <a:xfrm>
              <a:off x="6015872" y="206240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owchart: Connector 7"/>
            <p:cNvSpPr/>
            <p:nvPr/>
          </p:nvSpPr>
          <p:spPr>
            <a:xfrm>
              <a:off x="6015481" y="287046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p:cNvSpPr/>
            <p:nvPr/>
          </p:nvSpPr>
          <p:spPr>
            <a:xfrm>
              <a:off x="6015481" y="259787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lowchart: Connector 9"/>
            <p:cNvSpPr/>
            <p:nvPr/>
          </p:nvSpPr>
          <p:spPr>
            <a:xfrm>
              <a:off x="6015481" y="2300609"/>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p:cNvSpPr/>
            <p:nvPr/>
          </p:nvSpPr>
          <p:spPr>
            <a:xfrm>
              <a:off x="6015481" y="1788918"/>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p:cNvSpPr/>
            <p:nvPr/>
          </p:nvSpPr>
          <p:spPr>
            <a:xfrm>
              <a:off x="6015481" y="361967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lowchart: Connector 12"/>
            <p:cNvSpPr/>
            <p:nvPr/>
          </p:nvSpPr>
          <p:spPr>
            <a:xfrm>
              <a:off x="6016265" y="5363852"/>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Connector 13"/>
            <p:cNvSpPr/>
            <p:nvPr/>
          </p:nvSpPr>
          <p:spPr>
            <a:xfrm>
              <a:off x="6015481" y="56482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015481" y="3300311"/>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Connector 16"/>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p:cNvSpPr/>
            <p:nvPr/>
          </p:nvSpPr>
          <p:spPr>
            <a:xfrm>
              <a:off x="6007625" y="4543538"/>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lowchart: Connector 18"/>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Smiley Face 22"/>
          <p:cNvSpPr/>
          <p:nvPr/>
        </p:nvSpPr>
        <p:spPr>
          <a:xfrm>
            <a:off x="1305036" y="2506311"/>
            <a:ext cx="680301" cy="66122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Rectangle: Rounded Corners 25"/>
              <p:cNvSpPr/>
              <p:nvPr/>
            </p:nvSpPr>
            <p:spPr>
              <a:xfrm>
                <a:off x="637188" y="981807"/>
                <a:ext cx="2144598" cy="843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Anomaly Detector</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US" dirty="0"/>
              </a:p>
            </p:txBody>
          </p:sp>
        </mc:Choice>
        <mc:Fallback xmlns="">
          <p:sp>
            <p:nvSpPr>
              <p:cNvPr id="26" name="Rectangle: Rounded Corners 25"/>
              <p:cNvSpPr>
                <a:spLocks noRot="1" noChangeAspect="1" noMove="1" noResize="1" noEditPoints="1" noAdjustHandles="1" noChangeArrowheads="1" noChangeShapeType="1" noTextEdit="1"/>
              </p:cNvSpPr>
              <p:nvPr/>
            </p:nvSpPr>
            <p:spPr>
              <a:xfrm>
                <a:off x="637188" y="981807"/>
                <a:ext cx="2144598" cy="843483"/>
              </a:xfrm>
              <a:prstGeom prst="roundRect">
                <a:avLst/>
              </a:prstGeom>
              <a:blipFill>
                <a:blip r:embed="rId2"/>
                <a:stretch>
                  <a:fillRect/>
                </a:stretch>
              </a:blipFill>
            </p:spPr>
            <p:txBody>
              <a:bodyPr/>
              <a:lstStyle/>
              <a:p>
                <a:r>
                  <a:rPr lang="en-US">
                    <a:noFill/>
                  </a:rPr>
                  <a:t> </a:t>
                </a:r>
              </a:p>
            </p:txBody>
          </p:sp>
        </mc:Fallback>
      </mc:AlternateContent>
      <p:sp>
        <p:nvSpPr>
          <p:cNvPr id="27" name="Rectangle: Rounded Corners 26"/>
          <p:cNvSpPr/>
          <p:nvPr/>
        </p:nvSpPr>
        <p:spPr>
          <a:xfrm>
            <a:off x="3498221" y="1178644"/>
            <a:ext cx="1013382" cy="445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Ranking</a:t>
            </a:r>
          </a:p>
        </p:txBody>
      </p:sp>
      <p:cxnSp>
        <p:nvCxnSpPr>
          <p:cNvPr id="29" name="Straight Arrow Connector 28"/>
          <p:cNvCxnSpPr/>
          <p:nvPr/>
        </p:nvCxnSpPr>
        <p:spPr>
          <a:xfrm flipV="1">
            <a:off x="2781786" y="1401590"/>
            <a:ext cx="716435" cy="195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23" idx="6"/>
            <a:endCxn id="11" idx="2"/>
          </p:cNvCxnSpPr>
          <p:nvPr/>
        </p:nvCxnSpPr>
        <p:spPr>
          <a:xfrm flipV="1">
            <a:off x="1985337" y="1994621"/>
            <a:ext cx="1916264" cy="8423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3" idx="6"/>
            <a:endCxn id="7" idx="2"/>
          </p:cNvCxnSpPr>
          <p:nvPr/>
        </p:nvCxnSpPr>
        <p:spPr>
          <a:xfrm flipV="1">
            <a:off x="1985337" y="2268104"/>
            <a:ext cx="1916655" cy="56881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23" idx="6"/>
            <a:endCxn id="16" idx="1"/>
          </p:cNvCxnSpPr>
          <p:nvPr/>
        </p:nvCxnSpPr>
        <p:spPr>
          <a:xfrm>
            <a:off x="1985337" y="2836921"/>
            <a:ext cx="1939733" cy="60910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7" name="TextBox 46"/>
          <p:cNvSpPr txBox="1"/>
          <p:nvPr/>
        </p:nvSpPr>
        <p:spPr>
          <a:xfrm>
            <a:off x="3356450" y="2446629"/>
            <a:ext cx="283541" cy="738664"/>
          </a:xfrm>
          <a:prstGeom prst="rect">
            <a:avLst/>
          </a:prstGeom>
          <a:noFill/>
        </p:spPr>
        <p:txBody>
          <a:bodyPr wrap="square" rtlCol="0">
            <a:spAutoFit/>
          </a:bodyPr>
          <a:lstStyle/>
          <a:p>
            <a:r>
              <a:rPr lang="en-US" sz="1400" b="1" dirty="0"/>
              <a:t>.</a:t>
            </a:r>
          </a:p>
          <a:p>
            <a:r>
              <a:rPr lang="en-US" sz="1400" b="1" dirty="0"/>
              <a:t>.</a:t>
            </a:r>
          </a:p>
          <a:p>
            <a:r>
              <a:rPr lang="en-US" sz="1400" b="1" dirty="0"/>
              <a:t>.</a:t>
            </a:r>
          </a:p>
        </p:txBody>
      </p:sp>
      <p:cxnSp>
        <p:nvCxnSpPr>
          <p:cNvPr id="28" name="Straight Arrow Connector 27"/>
          <p:cNvCxnSpPr/>
          <p:nvPr/>
        </p:nvCxnSpPr>
        <p:spPr>
          <a:xfrm flipH="1" flipV="1">
            <a:off x="2781786" y="1663616"/>
            <a:ext cx="1143284" cy="269922"/>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a:xfrm flipH="1" flipV="1">
            <a:off x="2738430" y="1789609"/>
            <a:ext cx="1187031" cy="417412"/>
          </a:xfrm>
          <a:prstGeom prst="straightConnector1">
            <a:avLst/>
          </a:prstGeom>
          <a:ln w="38100">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6" idx="1"/>
          </p:cNvCxnSpPr>
          <p:nvPr/>
        </p:nvCxnSpPr>
        <p:spPr>
          <a:xfrm flipH="1" flipV="1">
            <a:off x="2476492" y="1825290"/>
            <a:ext cx="1448578" cy="162073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2" name="Flowchart: Connector 31"/>
          <p:cNvSpPr/>
          <p:nvPr/>
        </p:nvSpPr>
        <p:spPr>
          <a:xfrm>
            <a:off x="3893745" y="4177952"/>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lowchart: Connector 34"/>
          <p:cNvSpPr/>
          <p:nvPr/>
        </p:nvSpPr>
        <p:spPr>
          <a:xfrm>
            <a:off x="3903277" y="5484713"/>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lowchart: Connector 35"/>
          <p:cNvSpPr/>
          <p:nvPr/>
        </p:nvSpPr>
        <p:spPr>
          <a:xfrm>
            <a:off x="3902590" y="1909300"/>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Connector 36"/>
          <p:cNvSpPr/>
          <p:nvPr/>
        </p:nvSpPr>
        <p:spPr>
          <a:xfrm>
            <a:off x="3893745" y="4177563"/>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1198150" y="2138302"/>
            <a:ext cx="1069937" cy="369332"/>
          </a:xfrm>
          <a:prstGeom prst="rect">
            <a:avLst/>
          </a:prstGeom>
          <a:noFill/>
        </p:spPr>
        <p:txBody>
          <a:bodyPr wrap="square" rtlCol="0">
            <a:spAutoFit/>
          </a:bodyPr>
          <a:lstStyle/>
          <a:p>
            <a:r>
              <a:rPr lang="en-US" dirty="0">
                <a:solidFill>
                  <a:srgbClr val="00B050"/>
                </a:solidFill>
              </a:rPr>
              <a:t>Nominal</a:t>
            </a:r>
          </a:p>
        </p:txBody>
      </p:sp>
      <p:sp>
        <p:nvSpPr>
          <p:cNvPr id="40" name="TextBox 39"/>
          <p:cNvSpPr txBox="1"/>
          <p:nvPr/>
        </p:nvSpPr>
        <p:spPr>
          <a:xfrm>
            <a:off x="1195009" y="2130454"/>
            <a:ext cx="1069937" cy="369332"/>
          </a:xfrm>
          <a:prstGeom prst="rect">
            <a:avLst/>
          </a:prstGeom>
          <a:noFill/>
        </p:spPr>
        <p:txBody>
          <a:bodyPr wrap="square" rtlCol="0">
            <a:spAutoFit/>
          </a:bodyPr>
          <a:lstStyle/>
          <a:p>
            <a:r>
              <a:rPr lang="en-US" dirty="0">
                <a:solidFill>
                  <a:srgbClr val="FF0000"/>
                </a:solidFill>
              </a:rPr>
              <a:t>Anomaly</a:t>
            </a:r>
          </a:p>
        </p:txBody>
      </p:sp>
      <p:sp>
        <p:nvSpPr>
          <p:cNvPr id="42" name="Flowchart: Connector 41"/>
          <p:cNvSpPr/>
          <p:nvPr/>
        </p:nvSpPr>
        <p:spPr>
          <a:xfrm>
            <a:off x="3900704" y="3419877"/>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883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9">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39">
                                            <p:txEl>
                                              <p:pRg st="0" end="0"/>
                                            </p:txEl>
                                          </p:spTgt>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2" grpId="0" animBg="1"/>
      <p:bldP spid="35" grpId="0" animBg="1"/>
      <p:bldP spid="36" grpId="0" animBg="1"/>
      <p:bldP spid="37" grpId="0" animBg="1"/>
      <p:bldP spid="42" grpId="0" animBg="1"/>
      <p:bldP spid="4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Tree-based Anomaly Detection</a:t>
            </a:r>
            <a:endParaRPr lang="en-US" b="1" dirty="0"/>
          </a:p>
        </p:txBody>
      </p:sp>
      <p:sp>
        <p:nvSpPr>
          <p:cNvPr id="3" name="Content Placeholder 2"/>
          <p:cNvSpPr>
            <a:spLocks noGrp="1"/>
          </p:cNvSpPr>
          <p:nvPr>
            <p:ph idx="1"/>
          </p:nvPr>
        </p:nvSpPr>
        <p:spPr>
          <a:xfrm>
            <a:off x="838200" y="1073791"/>
            <a:ext cx="4500563" cy="5103172"/>
          </a:xfrm>
        </p:spPr>
        <p:txBody>
          <a:bodyPr/>
          <a:lstStyle/>
          <a:p>
            <a:r>
              <a:rPr lang="en-US" dirty="0"/>
              <a:t>Isolation Forest</a:t>
            </a:r>
          </a:p>
          <a:p>
            <a:r>
              <a:rPr lang="en-US" dirty="0"/>
              <a:t>HS-Trees</a:t>
            </a:r>
          </a:p>
          <a:p>
            <a:r>
              <a:rPr lang="en-US" dirty="0"/>
              <a:t>RS-Forest</a:t>
            </a:r>
          </a:p>
          <a:p>
            <a:r>
              <a:rPr lang="en-US" dirty="0"/>
              <a:t>RPAD</a:t>
            </a:r>
          </a:p>
          <a:p>
            <a:r>
              <a:rPr lang="en-US" dirty="0"/>
              <a:t>Random Projection Forest</a:t>
            </a:r>
          </a:p>
          <a:p>
            <a:r>
              <a:rPr lang="en-US" dirty="0"/>
              <a:t>…</a:t>
            </a:r>
          </a:p>
          <a:p>
            <a:endParaRPr lang="en-US" dirty="0"/>
          </a:p>
        </p:txBody>
      </p:sp>
      <p:sp>
        <p:nvSpPr>
          <p:cNvPr id="10" name="Slide Number Placeholder 3"/>
          <p:cNvSpPr>
            <a:spLocks noGrp="1"/>
          </p:cNvSpPr>
          <p:nvPr>
            <p:ph type="sldNum" sz="quarter" idx="12"/>
          </p:nvPr>
        </p:nvSpPr>
        <p:spPr>
          <a:xfrm>
            <a:off x="42867" y="6481867"/>
            <a:ext cx="390536" cy="365125"/>
          </a:xfrm>
        </p:spPr>
        <p:txBody>
          <a:bodyPr/>
          <a:lstStyle/>
          <a:p>
            <a:pPr algn="l"/>
            <a:fld id="{7D7C39B9-9F14-44DB-BC1B-4579E29B504B}" type="slidenum">
              <a:rPr lang="en-US" smtClean="0"/>
              <a:pPr algn="l"/>
              <a:t>5</a:t>
            </a:fld>
            <a:endParaRPr lang="en-US" dirty="0"/>
          </a:p>
        </p:txBody>
      </p:sp>
    </p:spTree>
    <p:extLst>
      <p:ext uri="{BB962C8B-B14F-4D97-AF65-F5344CB8AC3E}">
        <p14:creationId xmlns:p14="http://schemas.microsoft.com/office/powerpoint/2010/main" val="254893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Isolation Forest</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6</a:t>
            </a:fld>
            <a:endParaRPr lang="en-US" dirty="0"/>
          </a:p>
        </p:txBody>
      </p:sp>
      <p:grpSp>
        <p:nvGrpSpPr>
          <p:cNvPr id="58" name="Group 57"/>
          <p:cNvGrpSpPr/>
          <p:nvPr/>
        </p:nvGrpSpPr>
        <p:grpSpPr>
          <a:xfrm>
            <a:off x="8091791" y="183100"/>
            <a:ext cx="3657600" cy="6037131"/>
            <a:chOff x="8091791" y="267941"/>
            <a:chExt cx="3657600" cy="6037131"/>
          </a:xfrm>
        </p:grpSpPr>
        <p:grpSp>
          <p:nvGrpSpPr>
            <p:cNvPr id="57" name="Group 56"/>
            <p:cNvGrpSpPr/>
            <p:nvPr/>
          </p:nvGrpSpPr>
          <p:grpSpPr>
            <a:xfrm>
              <a:off x="8091791" y="914272"/>
              <a:ext cx="3657600" cy="5390800"/>
              <a:chOff x="8091791" y="914272"/>
              <a:chExt cx="3657600" cy="539080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791" y="3561872"/>
                <a:ext cx="3657600" cy="2743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1791" y="914272"/>
                <a:ext cx="3657600" cy="2743200"/>
              </a:xfrm>
              <a:prstGeom prst="rect">
                <a:avLst/>
              </a:prstGeom>
            </p:spPr>
          </p:pic>
        </p:grpSp>
        <p:grpSp>
          <p:nvGrpSpPr>
            <p:cNvPr id="11" name="Group 10"/>
            <p:cNvGrpSpPr/>
            <p:nvPr/>
          </p:nvGrpSpPr>
          <p:grpSpPr>
            <a:xfrm>
              <a:off x="9704910" y="267941"/>
              <a:ext cx="1978306" cy="794720"/>
              <a:chOff x="9375494" y="504691"/>
              <a:chExt cx="1978306" cy="794720"/>
            </a:xfrm>
          </p:grpSpPr>
          <p:sp>
            <p:nvSpPr>
              <p:cNvPr id="52" name="TextBox 7"/>
              <p:cNvSpPr txBox="1"/>
              <p:nvPr/>
            </p:nvSpPr>
            <p:spPr>
              <a:xfrm>
                <a:off x="9375494" y="504691"/>
                <a:ext cx="197830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0000"/>
                    </a:solidFill>
                  </a:rPr>
                  <a:t>Typically 100 trees in practice</a:t>
                </a:r>
              </a:p>
            </p:txBody>
          </p:sp>
          <p:cxnSp>
            <p:nvCxnSpPr>
              <p:cNvPr id="53" name="Straight Arrow Connector 52"/>
              <p:cNvCxnSpPr/>
              <p:nvPr/>
            </p:nvCxnSpPr>
            <p:spPr>
              <a:xfrm flipH="1">
                <a:off x="9737558" y="1011456"/>
                <a:ext cx="304800" cy="28795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56" name="Group 55"/>
          <p:cNvGrpSpPr/>
          <p:nvPr/>
        </p:nvGrpSpPr>
        <p:grpSpPr>
          <a:xfrm>
            <a:off x="4372029" y="847383"/>
            <a:ext cx="3657600" cy="5358716"/>
            <a:chOff x="4372029" y="946356"/>
            <a:chExt cx="3657600" cy="5358716"/>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2029" y="946356"/>
              <a:ext cx="3657600" cy="27432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2029" y="3561872"/>
              <a:ext cx="3657600" cy="2743200"/>
            </a:xfrm>
            <a:prstGeom prst="rect">
              <a:avLst/>
            </a:prstGeom>
          </p:spPr>
        </p:pic>
      </p:grpSp>
      <p:grpSp>
        <p:nvGrpSpPr>
          <p:cNvPr id="54" name="Group 53"/>
          <p:cNvGrpSpPr/>
          <p:nvPr/>
        </p:nvGrpSpPr>
        <p:grpSpPr>
          <a:xfrm>
            <a:off x="442609" y="984339"/>
            <a:ext cx="4160258" cy="2672709"/>
            <a:chOff x="442609" y="984339"/>
            <a:chExt cx="4160258" cy="2672709"/>
          </a:xfrm>
        </p:grpSpPr>
        <p:grpSp>
          <p:nvGrpSpPr>
            <p:cNvPr id="13" name="Group 12"/>
            <p:cNvGrpSpPr/>
            <p:nvPr/>
          </p:nvGrpSpPr>
          <p:grpSpPr>
            <a:xfrm>
              <a:off x="442609" y="984339"/>
              <a:ext cx="1672559" cy="1277080"/>
              <a:chOff x="113193" y="1221089"/>
              <a:chExt cx="1672559" cy="1277080"/>
            </a:xfrm>
          </p:grpSpPr>
          <p:sp>
            <p:nvSpPr>
              <p:cNvPr id="46" name="TextBox 78"/>
              <p:cNvSpPr txBox="1"/>
              <p:nvPr/>
            </p:nvSpPr>
            <p:spPr>
              <a:xfrm>
                <a:off x="113193" y="1221089"/>
                <a:ext cx="1458323" cy="73866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0000"/>
                    </a:solidFill>
                  </a:rPr>
                  <a:t>Random feature and random split point</a:t>
                </a:r>
              </a:p>
            </p:txBody>
          </p:sp>
          <p:cxnSp>
            <p:nvCxnSpPr>
              <p:cNvPr id="47" name="Straight Arrow Connector 46"/>
              <p:cNvCxnSpPr/>
              <p:nvPr/>
            </p:nvCxnSpPr>
            <p:spPr>
              <a:xfrm>
                <a:off x="1131485" y="1804317"/>
                <a:ext cx="206818" cy="20365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6" idx="2"/>
              </p:cNvCxnSpPr>
              <p:nvPr/>
            </p:nvCxnSpPr>
            <p:spPr>
              <a:xfrm>
                <a:off x="842355" y="1959753"/>
                <a:ext cx="149039" cy="53841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05660" y="1553597"/>
                <a:ext cx="280092" cy="137091"/>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73858" y="2838813"/>
              <a:ext cx="1476064" cy="818235"/>
              <a:chOff x="144442" y="3075563"/>
              <a:chExt cx="1476064" cy="818235"/>
            </a:xfrm>
          </p:grpSpPr>
          <p:sp>
            <p:nvSpPr>
              <p:cNvPr id="43" name="TextBox 95"/>
              <p:cNvSpPr txBox="1"/>
              <p:nvPr/>
            </p:nvSpPr>
            <p:spPr>
              <a:xfrm>
                <a:off x="144442" y="3370578"/>
                <a:ext cx="1476064"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rgbClr val="FF0000"/>
                    </a:solidFill>
                  </a:rPr>
                  <a:t>Deeper leaf indicates nominal</a:t>
                </a:r>
              </a:p>
            </p:txBody>
          </p:sp>
          <p:cxnSp>
            <p:nvCxnSpPr>
              <p:cNvPr id="44" name="Straight Arrow Connector 43"/>
              <p:cNvCxnSpPr/>
              <p:nvPr/>
            </p:nvCxnSpPr>
            <p:spPr>
              <a:xfrm flipV="1">
                <a:off x="744818" y="3075563"/>
                <a:ext cx="56175" cy="29501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929136" y="3075563"/>
                <a:ext cx="277668" cy="30899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1" name="TextBox 106"/>
            <p:cNvSpPr txBox="1"/>
            <p:nvPr/>
          </p:nvSpPr>
          <p:spPr>
            <a:xfrm>
              <a:off x="2917465" y="1900242"/>
              <a:ext cx="1685402"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FF0000"/>
                  </a:solidFill>
                </a:rPr>
                <a:t>Shallow leaf indicates anomaly</a:t>
              </a:r>
            </a:p>
          </p:txBody>
        </p:sp>
        <p:grpSp>
          <p:nvGrpSpPr>
            <p:cNvPr id="16" name="Group 15"/>
            <p:cNvGrpSpPr/>
            <p:nvPr/>
          </p:nvGrpSpPr>
          <p:grpSpPr>
            <a:xfrm>
              <a:off x="1078604" y="1395575"/>
              <a:ext cx="1875677" cy="1716972"/>
              <a:chOff x="749188" y="1632325"/>
              <a:chExt cx="1875677" cy="1716972"/>
            </a:xfrm>
          </p:grpSpPr>
          <p:grpSp>
            <p:nvGrpSpPr>
              <p:cNvPr id="17" name="Group 16"/>
              <p:cNvGrpSpPr/>
              <p:nvPr/>
            </p:nvGrpSpPr>
            <p:grpSpPr>
              <a:xfrm>
                <a:off x="749188" y="1679113"/>
                <a:ext cx="1875677" cy="1670184"/>
                <a:chOff x="471394" y="1690688"/>
                <a:chExt cx="1875677" cy="1670184"/>
              </a:xfrm>
            </p:grpSpPr>
            <p:sp>
              <p:nvSpPr>
                <p:cNvPr id="20" name="Oval 19"/>
                <p:cNvSpPr/>
                <p:nvPr/>
              </p:nvSpPr>
              <p:spPr>
                <a:xfrm>
                  <a:off x="471394" y="2857717"/>
                  <a:ext cx="192505" cy="176463"/>
                </a:xfrm>
                <a:prstGeom prst="ellipse">
                  <a:avLst/>
                </a:prstGeom>
                <a:solidFill>
                  <a:srgbClr val="1E7B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Diamond 20"/>
                <p:cNvSpPr/>
                <p:nvPr/>
              </p:nvSpPr>
              <p:spPr>
                <a:xfrm>
                  <a:off x="1507958" y="1690688"/>
                  <a:ext cx="240631" cy="250407"/>
                </a:xfrm>
                <a:prstGeom prst="diamon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Diamond 21"/>
                <p:cNvSpPr/>
                <p:nvPr/>
              </p:nvSpPr>
              <p:spPr>
                <a:xfrm>
                  <a:off x="1894812" y="1993032"/>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Diamond 22"/>
                <p:cNvSpPr/>
                <p:nvPr/>
              </p:nvSpPr>
              <p:spPr>
                <a:xfrm>
                  <a:off x="1060509" y="2019550"/>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Diamond 23"/>
                <p:cNvSpPr/>
                <p:nvPr/>
              </p:nvSpPr>
              <p:spPr>
                <a:xfrm>
                  <a:off x="694185" y="2509744"/>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Diamond 24"/>
                <p:cNvSpPr/>
                <p:nvPr/>
              </p:nvSpPr>
              <p:spPr>
                <a:xfrm>
                  <a:off x="1415261" y="2489235"/>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Oval 25"/>
                <p:cNvSpPr/>
                <p:nvPr/>
              </p:nvSpPr>
              <p:spPr>
                <a:xfrm>
                  <a:off x="2154566" y="2363369"/>
                  <a:ext cx="192505" cy="1764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p:cNvSpPr/>
                <p:nvPr/>
              </p:nvSpPr>
              <p:spPr>
                <a:xfrm>
                  <a:off x="929010" y="2880445"/>
                  <a:ext cx="192505" cy="176463"/>
                </a:xfrm>
                <a:prstGeom prst="ellipse">
                  <a:avLst/>
                </a:prstGeom>
                <a:solidFill>
                  <a:srgbClr val="1E7B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Diamond 27"/>
                <p:cNvSpPr/>
                <p:nvPr/>
              </p:nvSpPr>
              <p:spPr>
                <a:xfrm>
                  <a:off x="1680372" y="2834557"/>
                  <a:ext cx="240631" cy="250407"/>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9" name="Straight Connector 28"/>
                <p:cNvCxnSpPr>
                  <a:stCxn id="21" idx="1"/>
                  <a:endCxn id="23" idx="0"/>
                </p:cNvCxnSpPr>
                <p:nvPr/>
              </p:nvCxnSpPr>
              <p:spPr>
                <a:xfrm flipH="1">
                  <a:off x="1180825" y="1815892"/>
                  <a:ext cx="327133" cy="2036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1" idx="3"/>
                  <a:endCxn id="22" idx="0"/>
                </p:cNvCxnSpPr>
                <p:nvPr/>
              </p:nvCxnSpPr>
              <p:spPr>
                <a:xfrm>
                  <a:off x="1748589" y="1815892"/>
                  <a:ext cx="266539" cy="177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3" idx="1"/>
                  <a:endCxn id="24" idx="0"/>
                </p:cNvCxnSpPr>
                <p:nvPr/>
              </p:nvCxnSpPr>
              <p:spPr>
                <a:xfrm flipH="1">
                  <a:off x="814501" y="2144754"/>
                  <a:ext cx="246008" cy="3649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3" idx="3"/>
                  <a:endCxn id="25" idx="0"/>
                </p:cNvCxnSpPr>
                <p:nvPr/>
              </p:nvCxnSpPr>
              <p:spPr>
                <a:xfrm>
                  <a:off x="1301140" y="2144754"/>
                  <a:ext cx="234437" cy="3444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4" idx="1"/>
                  <a:endCxn id="20" idx="0"/>
                </p:cNvCxnSpPr>
                <p:nvPr/>
              </p:nvCxnSpPr>
              <p:spPr>
                <a:xfrm flipH="1">
                  <a:off x="567647" y="2634948"/>
                  <a:ext cx="126538" cy="222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3"/>
                  <a:endCxn id="27" idx="0"/>
                </p:cNvCxnSpPr>
                <p:nvPr/>
              </p:nvCxnSpPr>
              <p:spPr>
                <a:xfrm>
                  <a:off x="934816" y="2634948"/>
                  <a:ext cx="90447" cy="24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3"/>
                  <a:endCxn id="28" idx="0"/>
                </p:cNvCxnSpPr>
                <p:nvPr/>
              </p:nvCxnSpPr>
              <p:spPr>
                <a:xfrm>
                  <a:off x="1655892" y="2614439"/>
                  <a:ext cx="144796" cy="220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1"/>
                </p:cNvCxnSpPr>
                <p:nvPr/>
              </p:nvCxnSpPr>
              <p:spPr>
                <a:xfrm flipH="1">
                  <a:off x="1308214" y="2614439"/>
                  <a:ext cx="107047" cy="5088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2" idx="3"/>
                  <a:endCxn id="26" idx="0"/>
                </p:cNvCxnSpPr>
                <p:nvPr/>
              </p:nvCxnSpPr>
              <p:spPr>
                <a:xfrm>
                  <a:off x="2135443" y="2118236"/>
                  <a:ext cx="115376" cy="24513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8" idx="1"/>
                </p:cNvCxnSpPr>
                <p:nvPr/>
              </p:nvCxnSpPr>
              <p:spPr>
                <a:xfrm flipH="1">
                  <a:off x="1533499" y="2959761"/>
                  <a:ext cx="146873" cy="4011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8" idx="3"/>
                </p:cNvCxnSpPr>
                <p:nvPr/>
              </p:nvCxnSpPr>
              <p:spPr>
                <a:xfrm>
                  <a:off x="1921003" y="2959761"/>
                  <a:ext cx="94124" cy="3453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2" idx="1"/>
                </p:cNvCxnSpPr>
                <p:nvPr/>
              </p:nvCxnSpPr>
              <p:spPr>
                <a:xfrm flipH="1">
                  <a:off x="1827545" y="2118236"/>
                  <a:ext cx="67267" cy="5167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8" name="TextBox 110"/>
              <p:cNvSpPr txBox="1"/>
              <p:nvPr/>
            </p:nvSpPr>
            <p:spPr>
              <a:xfrm>
                <a:off x="1411694" y="1637766"/>
                <a:ext cx="25868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FF0000"/>
                    </a:solidFill>
                  </a:rPr>
                  <a:t>&lt;</a:t>
                </a:r>
              </a:p>
            </p:txBody>
          </p:sp>
          <p:sp>
            <p:nvSpPr>
              <p:cNvPr id="19" name="TextBox 111"/>
              <p:cNvSpPr txBox="1"/>
              <p:nvPr/>
            </p:nvSpPr>
            <p:spPr>
              <a:xfrm>
                <a:off x="2091127" y="1632325"/>
                <a:ext cx="25868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FF0000"/>
                    </a:solidFill>
                  </a:rPr>
                  <a:t>≥</a:t>
                </a:r>
                <a:endParaRPr lang="en-US" b="1" dirty="0">
                  <a:solidFill>
                    <a:srgbClr val="FF0000"/>
                  </a:solidFill>
                </a:endParaRPr>
              </a:p>
            </p:txBody>
          </p:sp>
        </p:grpSp>
      </p:grpSp>
    </p:spTree>
    <p:extLst>
      <p:ext uri="{BB962C8B-B14F-4D97-AF65-F5344CB8AC3E}">
        <p14:creationId xmlns:p14="http://schemas.microsoft.com/office/powerpoint/2010/main" val="21111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Weighted Representation of Trees</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7</a:t>
            </a:fld>
            <a:endParaRPr lang="en-US" dirty="0"/>
          </a:p>
        </p:txBody>
      </p:sp>
      <p:grpSp>
        <p:nvGrpSpPr>
          <p:cNvPr id="66" name="Group 65"/>
          <p:cNvGrpSpPr/>
          <p:nvPr/>
        </p:nvGrpSpPr>
        <p:grpSpPr>
          <a:xfrm>
            <a:off x="8144514" y="755908"/>
            <a:ext cx="3657599" cy="4460075"/>
            <a:chOff x="7368205" y="1587344"/>
            <a:chExt cx="3657599" cy="4460075"/>
          </a:xfrm>
        </p:grpSpPr>
        <p:grpSp>
          <p:nvGrpSpPr>
            <p:cNvPr id="10" name="Group 9"/>
            <p:cNvGrpSpPr/>
            <p:nvPr/>
          </p:nvGrpSpPr>
          <p:grpSpPr>
            <a:xfrm>
              <a:off x="7368205" y="1587344"/>
              <a:ext cx="3657599" cy="3708230"/>
              <a:chOff x="749188" y="1608558"/>
              <a:chExt cx="1875677" cy="1740739"/>
            </a:xfrm>
          </p:grpSpPr>
          <p:grpSp>
            <p:nvGrpSpPr>
              <p:cNvPr id="11" name="Group 10"/>
              <p:cNvGrpSpPr/>
              <p:nvPr/>
            </p:nvGrpSpPr>
            <p:grpSpPr>
              <a:xfrm>
                <a:off x="749188" y="1679113"/>
                <a:ext cx="1875677" cy="1670184"/>
                <a:chOff x="471394" y="1690688"/>
                <a:chExt cx="1875677" cy="1670184"/>
              </a:xfrm>
            </p:grpSpPr>
            <p:sp>
              <p:nvSpPr>
                <p:cNvPr id="14" name="Oval 13"/>
                <p:cNvSpPr/>
                <p:nvPr/>
              </p:nvSpPr>
              <p:spPr>
                <a:xfrm>
                  <a:off x="471394" y="2857717"/>
                  <a:ext cx="192505" cy="176463"/>
                </a:xfrm>
                <a:prstGeom prst="ellipse">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Diamond 14"/>
                <p:cNvSpPr/>
                <p:nvPr/>
              </p:nvSpPr>
              <p:spPr>
                <a:xfrm>
                  <a:off x="1507958" y="1690688"/>
                  <a:ext cx="240631" cy="250407"/>
                </a:xfrm>
                <a:prstGeom prst="diamond">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Diamond 15"/>
                <p:cNvSpPr/>
                <p:nvPr/>
              </p:nvSpPr>
              <p:spPr>
                <a:xfrm>
                  <a:off x="1894812" y="1993032"/>
                  <a:ext cx="240631" cy="25040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Diamond 16"/>
                <p:cNvSpPr/>
                <p:nvPr/>
              </p:nvSpPr>
              <p:spPr>
                <a:xfrm>
                  <a:off x="1060509" y="2019550"/>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Diamond 17"/>
                <p:cNvSpPr/>
                <p:nvPr/>
              </p:nvSpPr>
              <p:spPr>
                <a:xfrm>
                  <a:off x="694185" y="2509744"/>
                  <a:ext cx="240631" cy="250407"/>
                </a:xfrm>
                <a:prstGeom prst="diamond">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 name="Diamond 18"/>
                <p:cNvSpPr/>
                <p:nvPr/>
              </p:nvSpPr>
              <p:spPr>
                <a:xfrm>
                  <a:off x="1415261" y="2489235"/>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Oval 19"/>
                <p:cNvSpPr/>
                <p:nvPr/>
              </p:nvSpPr>
              <p:spPr>
                <a:xfrm>
                  <a:off x="2154566" y="2363369"/>
                  <a:ext cx="192505" cy="17646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val 20"/>
                <p:cNvSpPr/>
                <p:nvPr/>
              </p:nvSpPr>
              <p:spPr>
                <a:xfrm>
                  <a:off x="929010" y="2880445"/>
                  <a:ext cx="192505" cy="176463"/>
                </a:xfrm>
                <a:prstGeom prst="ellipse">
                  <a:avLst/>
                </a:prstGeom>
                <a:solidFill>
                  <a:schemeClr val="tx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Diamond 21"/>
                <p:cNvSpPr/>
                <p:nvPr/>
              </p:nvSpPr>
              <p:spPr>
                <a:xfrm>
                  <a:off x="1680372" y="2834557"/>
                  <a:ext cx="240631" cy="250407"/>
                </a:xfrm>
                <a:prstGeom prst="diamon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 name="Straight Connector 22"/>
                <p:cNvCxnSpPr>
                  <a:stCxn id="15" idx="1"/>
                  <a:endCxn id="17" idx="0"/>
                </p:cNvCxnSpPr>
                <p:nvPr/>
              </p:nvCxnSpPr>
              <p:spPr>
                <a:xfrm flipH="1">
                  <a:off x="1180825" y="1815892"/>
                  <a:ext cx="327133" cy="2036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5" idx="3"/>
                  <a:endCxn id="16" idx="0"/>
                </p:cNvCxnSpPr>
                <p:nvPr/>
              </p:nvCxnSpPr>
              <p:spPr>
                <a:xfrm>
                  <a:off x="1748589" y="1815892"/>
                  <a:ext cx="266539" cy="177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7" idx="1"/>
                  <a:endCxn id="18" idx="0"/>
                </p:cNvCxnSpPr>
                <p:nvPr/>
              </p:nvCxnSpPr>
              <p:spPr>
                <a:xfrm flipH="1">
                  <a:off x="814501" y="2144754"/>
                  <a:ext cx="246008" cy="36499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3"/>
                  <a:endCxn id="19" idx="0"/>
                </p:cNvCxnSpPr>
                <p:nvPr/>
              </p:nvCxnSpPr>
              <p:spPr>
                <a:xfrm>
                  <a:off x="1301140" y="2144754"/>
                  <a:ext cx="234437" cy="34448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8" idx="1"/>
                  <a:endCxn id="14" idx="0"/>
                </p:cNvCxnSpPr>
                <p:nvPr/>
              </p:nvCxnSpPr>
              <p:spPr>
                <a:xfrm flipH="1">
                  <a:off x="567647" y="2634948"/>
                  <a:ext cx="126538" cy="2227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3"/>
                  <a:endCxn id="21" idx="0"/>
                </p:cNvCxnSpPr>
                <p:nvPr/>
              </p:nvCxnSpPr>
              <p:spPr>
                <a:xfrm>
                  <a:off x="934816" y="2634948"/>
                  <a:ext cx="90447" cy="24549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9" idx="3"/>
                  <a:endCxn id="22" idx="0"/>
                </p:cNvCxnSpPr>
                <p:nvPr/>
              </p:nvCxnSpPr>
              <p:spPr>
                <a:xfrm>
                  <a:off x="1655892" y="2614439"/>
                  <a:ext cx="144796" cy="2201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9" idx="1"/>
                </p:cNvCxnSpPr>
                <p:nvPr/>
              </p:nvCxnSpPr>
              <p:spPr>
                <a:xfrm flipH="1">
                  <a:off x="1308214" y="2614439"/>
                  <a:ext cx="107047" cy="50889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6" idx="3"/>
                  <a:endCxn id="20" idx="0"/>
                </p:cNvCxnSpPr>
                <p:nvPr/>
              </p:nvCxnSpPr>
              <p:spPr>
                <a:xfrm>
                  <a:off x="2135443" y="2118236"/>
                  <a:ext cx="115376" cy="245133"/>
                </a:xfrm>
                <a:prstGeom prst="line">
                  <a:avLst/>
                </a:prstGeom>
                <a:ln w="190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2" idx="1"/>
                </p:cNvCxnSpPr>
                <p:nvPr/>
              </p:nvCxnSpPr>
              <p:spPr>
                <a:xfrm flipH="1">
                  <a:off x="1533499" y="2959761"/>
                  <a:ext cx="146873" cy="4011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2" idx="3"/>
                </p:cNvCxnSpPr>
                <p:nvPr/>
              </p:nvCxnSpPr>
              <p:spPr>
                <a:xfrm>
                  <a:off x="1921003" y="2959761"/>
                  <a:ext cx="94124" cy="34532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6" idx="1"/>
                </p:cNvCxnSpPr>
                <p:nvPr/>
              </p:nvCxnSpPr>
              <p:spPr>
                <a:xfrm flipH="1">
                  <a:off x="1827545" y="2118236"/>
                  <a:ext cx="67267" cy="5167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2" name="TextBox 110"/>
              <p:cNvSpPr txBox="1"/>
              <p:nvPr/>
            </p:nvSpPr>
            <p:spPr>
              <a:xfrm>
                <a:off x="1615014" y="1608558"/>
                <a:ext cx="258682" cy="2456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&lt;</a:t>
                </a:r>
              </a:p>
            </p:txBody>
          </p:sp>
          <p:sp>
            <p:nvSpPr>
              <p:cNvPr id="13" name="TextBox 111"/>
              <p:cNvSpPr txBox="1"/>
              <p:nvPr/>
            </p:nvSpPr>
            <p:spPr>
              <a:xfrm>
                <a:off x="2043265" y="1619114"/>
                <a:ext cx="258682" cy="2456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FF0000"/>
                    </a:solidFill>
                  </a:rPr>
                  <a:t>≥</a:t>
                </a:r>
              </a:p>
            </p:txBody>
          </p:sp>
        </p:grpSp>
        <p:cxnSp>
          <p:nvCxnSpPr>
            <p:cNvPr id="49" name="Straight Arrow Connector 48"/>
            <p:cNvCxnSpPr/>
            <p:nvPr/>
          </p:nvCxnSpPr>
          <p:spPr>
            <a:xfrm flipH="1">
              <a:off x="8939858" y="2185649"/>
              <a:ext cx="485717" cy="34167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8949009" y="2909532"/>
              <a:ext cx="362874" cy="57249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a:off x="9598165" y="3923142"/>
              <a:ext cx="224093" cy="348997"/>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a:off x="10121719" y="4727020"/>
              <a:ext cx="125217" cy="568554"/>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10198052" y="5462644"/>
                  <a:ext cx="34612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𝒙</m:t>
                        </m:r>
                      </m:oMath>
                    </m:oMathPara>
                  </a14:m>
                  <a:endParaRPr lang="en-US" sz="3200" b="1" dirty="0"/>
                </a:p>
              </p:txBody>
            </p:sp>
          </mc:Choice>
          <mc:Fallback xmlns="">
            <p:sp>
              <p:nvSpPr>
                <p:cNvPr id="62" name="TextBox 61"/>
                <p:cNvSpPr txBox="1">
                  <a:spLocks noRot="1" noChangeAspect="1" noMove="1" noResize="1" noEditPoints="1" noAdjustHandles="1" noChangeArrowheads="1" noChangeShapeType="1" noTextEdit="1"/>
                </p:cNvSpPr>
                <p:nvPr/>
              </p:nvSpPr>
              <p:spPr>
                <a:xfrm>
                  <a:off x="10198052" y="5462644"/>
                  <a:ext cx="346123" cy="584775"/>
                </a:xfrm>
                <a:prstGeom prst="rect">
                  <a:avLst/>
                </a:prstGeom>
                <a:blipFill>
                  <a:blip r:embed="rId2"/>
                  <a:stretch>
                    <a:fillRect/>
                  </a:stretch>
                </a:blipFill>
              </p:spPr>
              <p:txBody>
                <a:bodyPr/>
                <a:lstStyle/>
                <a:p>
                  <a:r>
                    <a:rPr lang="en-US">
                      <a:noFill/>
                    </a:rPr>
                    <a:t> </a:t>
                  </a:r>
                </a:p>
              </p:txBody>
            </p:sp>
          </mc:Fallback>
        </mc:AlternateContent>
        <p:sp>
          <p:nvSpPr>
            <p:cNvPr id="63" name="Oval 62"/>
            <p:cNvSpPr/>
            <p:nvPr/>
          </p:nvSpPr>
          <p:spPr>
            <a:xfrm>
              <a:off x="10211502" y="5274688"/>
              <a:ext cx="375388" cy="37591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mc:AlternateContent xmlns:mc="http://schemas.openxmlformats.org/markup-compatibility/2006" xmlns:a14="http://schemas.microsoft.com/office/drawing/2010/main">
        <mc:Choice Requires="a14">
          <p:sp>
            <p:nvSpPr>
              <p:cNvPr id="64" name="Content Placeholder 2"/>
              <p:cNvSpPr>
                <a:spLocks noGrp="1"/>
              </p:cNvSpPr>
              <p:nvPr>
                <p:ph idx="1"/>
              </p:nvPr>
            </p:nvSpPr>
            <p:spPr>
              <a:xfrm>
                <a:off x="22337" y="1390449"/>
                <a:ext cx="11817065" cy="5103172"/>
              </a:xfrm>
            </p:spPr>
            <p:txBody>
              <a:bodyPr>
                <a:normAutofit/>
              </a:bodyPr>
              <a:lstStyle/>
              <a:p>
                <a:pPr marL="0" indent="0">
                  <a:buNone/>
                </a:pPr>
                <a:r>
                  <a:rPr lang="en-US" sz="3200" i="1" dirty="0">
                    <a:solidFill>
                      <a:prstClr val="black"/>
                    </a:solidFill>
                    <a:latin typeface="Cambria Math" panose="02040503050406030204" pitchFamily="18" charset="0"/>
                  </a:rPr>
                  <a:t>	</a:t>
                </a:r>
                <a14:m>
                  <m:oMath xmlns:m="http://schemas.openxmlformats.org/officeDocument/2006/math">
                    <m:r>
                      <a:rPr lang="en-US" sz="3200" i="1">
                        <a:solidFill>
                          <a:prstClr val="black"/>
                        </a:solidFill>
                        <a:latin typeface="Cambria Math" panose="02040503050406030204" pitchFamily="18" charset="0"/>
                      </a:rPr>
                      <m:t>𝑧</m:t>
                    </m:r>
                    <m:r>
                      <a:rPr lang="en-US" sz="3200" i="1">
                        <a:solidFill>
                          <a:prstClr val="black"/>
                        </a:solidFill>
                        <a:latin typeface="Cambria Math" panose="02040503050406030204" pitchFamily="18" charset="0"/>
                      </a:rPr>
                      <m:t>(</m:t>
                    </m:r>
                    <m:r>
                      <a:rPr lang="en-US" sz="3200" i="1">
                        <a:solidFill>
                          <a:prstClr val="black"/>
                        </a:solidFill>
                        <a:latin typeface="Cambria Math" panose="02040503050406030204" pitchFamily="18" charset="0"/>
                      </a:rPr>
                      <m:t>𝑥</m:t>
                    </m:r>
                    <m:r>
                      <a:rPr lang="en-US" sz="3200" i="1">
                        <a:solidFill>
                          <a:prstClr val="black"/>
                        </a:solidFill>
                        <a:latin typeface="Cambria Math" panose="02040503050406030204" pitchFamily="18" charset="0"/>
                      </a:rPr>
                      <m:t>) =</m:t>
                    </m:r>
                    <m:sSup>
                      <m:sSupPr>
                        <m:ctrlPr>
                          <a:rPr lang="en-US" sz="3200" b="0" i="1" smtClean="0">
                            <a:solidFill>
                              <a:prstClr val="black"/>
                            </a:solidFill>
                            <a:latin typeface="Cambria Math" panose="02040503050406030204" pitchFamily="18" charset="0"/>
                          </a:rPr>
                        </m:ctrlPr>
                      </m:sSupPr>
                      <m:e>
                        <m:d>
                          <m:dPr>
                            <m:begChr m:val="["/>
                            <m:endChr m:val="]"/>
                            <m:ctrlPr>
                              <a:rPr lang="en-US" sz="3200" i="1">
                                <a:solidFill>
                                  <a:prstClr val="black"/>
                                </a:solidFill>
                                <a:latin typeface="Cambria Math" panose="02040503050406030204" pitchFamily="18" charset="0"/>
                              </a:rPr>
                            </m:ctrlPr>
                          </m:dPr>
                          <m:e>
                            <m:r>
                              <a:rPr lang="en-US" sz="3200" i="1" smtClean="0">
                                <a:solidFill>
                                  <a:srgbClr val="FF0000"/>
                                </a:solidFill>
                                <a:latin typeface="Cambria Math" panose="02040503050406030204" pitchFamily="18" charset="0"/>
                              </a:rPr>
                              <m:t>−1</m:t>
                            </m:r>
                            <m:r>
                              <a:rPr lang="en-US" sz="3200" i="1">
                                <a:solidFill>
                                  <a:prstClr val="black"/>
                                </a:solidFill>
                                <a:latin typeface="Cambria Math" panose="02040503050406030204" pitchFamily="18" charset="0"/>
                              </a:rPr>
                              <m:t>, 0, 0, </m:t>
                            </m:r>
                            <m:r>
                              <a:rPr lang="en-US" sz="3200" i="1">
                                <a:solidFill>
                                  <a:srgbClr val="FF0000"/>
                                </a:solidFill>
                                <a:latin typeface="Cambria Math" panose="02040503050406030204" pitchFamily="18" charset="0"/>
                              </a:rPr>
                              <m:t>−1,</m:t>
                            </m:r>
                            <m:r>
                              <a:rPr lang="en-US" sz="3200" i="1">
                                <a:solidFill>
                                  <a:prstClr val="black"/>
                                </a:solidFill>
                                <a:latin typeface="Cambria Math" panose="02040503050406030204" pitchFamily="18" charset="0"/>
                              </a:rPr>
                              <m:t> 0, 0, 0, </m:t>
                            </m:r>
                            <m:r>
                              <a:rPr lang="en-US" sz="3200" i="1">
                                <a:solidFill>
                                  <a:srgbClr val="FF0000"/>
                                </a:solidFill>
                                <a:latin typeface="Cambria Math" panose="02040503050406030204" pitchFamily="18" charset="0"/>
                              </a:rPr>
                              <m:t>−1,</m:t>
                            </m:r>
                            <m:r>
                              <a:rPr lang="en-US" sz="3200" i="1">
                                <a:solidFill>
                                  <a:prstClr val="black"/>
                                </a:solidFill>
                                <a:latin typeface="Cambria Math" panose="02040503050406030204" pitchFamily="18" charset="0"/>
                              </a:rPr>
                              <m:t> </m:t>
                            </m:r>
                            <m:r>
                              <a:rPr lang="en-US" sz="3200" i="1">
                                <a:solidFill>
                                  <a:srgbClr val="FF0000"/>
                                </a:solidFill>
                                <a:latin typeface="Cambria Math" panose="02040503050406030204" pitchFamily="18" charset="0"/>
                              </a:rPr>
                              <m:t>−1, </m:t>
                            </m:r>
                            <m:r>
                              <a:rPr lang="en-US" sz="3200" i="1">
                                <a:solidFill>
                                  <a:prstClr val="black"/>
                                </a:solidFill>
                                <a:latin typeface="Cambria Math" panose="02040503050406030204" pitchFamily="18" charset="0"/>
                              </a:rPr>
                              <m:t>…</m:t>
                            </m:r>
                          </m:e>
                        </m:d>
                      </m:e>
                      <m:sup>
                        <m:r>
                          <a:rPr lang="en-US" sz="3200" b="0" i="1" smtClean="0">
                            <a:solidFill>
                              <a:prstClr val="black"/>
                            </a:solidFill>
                            <a:latin typeface="Cambria Math" panose="02040503050406030204" pitchFamily="18" charset="0"/>
                          </a:rPr>
                          <m:t>𝑇</m:t>
                        </m:r>
                      </m:sup>
                    </m:sSup>
                  </m:oMath>
                </a14:m>
                <a:endParaRPr lang="en-US" sz="2400" b="0" dirty="0"/>
              </a:p>
              <a:p>
                <a:pPr marL="0" indent="0">
                  <a:buNone/>
                </a:pPr>
                <a:r>
                  <a:rPr lang="en-US" sz="2400" dirty="0"/>
                  <a:t>                                                     (extremely sparse)</a:t>
                </a:r>
                <a:endParaRPr lang="en-US" sz="2400" b="0" dirty="0"/>
              </a:p>
              <a:p>
                <a:endParaRPr lang="en-US" dirty="0"/>
              </a:p>
              <a:p>
                <a:r>
                  <a:rPr lang="en-US" sz="2400" dirty="0"/>
                  <a:t>Weights for isolation forest:</a:t>
                </a:r>
              </a:p>
              <a:p>
                <a:pPr marL="0" indent="0">
                  <a:buNone/>
                </a:pPr>
                <a:r>
                  <a:rPr lang="en-US" sz="3200" dirty="0"/>
                  <a:t>	      </a:t>
                </a:r>
                <a14:m>
                  <m:oMath xmlns:m="http://schemas.openxmlformats.org/officeDocument/2006/math">
                    <m:r>
                      <a:rPr lang="en-US" sz="4000" i="1">
                        <a:latin typeface="Cambria Math" panose="02040503050406030204" pitchFamily="18" charset="0"/>
                      </a:rPr>
                      <m:t>𝑤</m:t>
                    </m:r>
                    <m:r>
                      <a:rPr lang="en-US" sz="4000" i="1">
                        <a:latin typeface="Cambria Math" panose="02040503050406030204" pitchFamily="18" charset="0"/>
                      </a:rPr>
                      <m:t>=</m:t>
                    </m:r>
                  </m:oMath>
                </a14:m>
                <a:r>
                  <a:rPr lang="en-US" sz="3200" dirty="0"/>
                  <a:t> </a:t>
                </a:r>
                <a14:m>
                  <m:oMath xmlns:m="http://schemas.openxmlformats.org/officeDocument/2006/math">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r>
                              <a:rPr lang="en-US" sz="3200" b="0" i="1" smtClean="0">
                                <a:latin typeface="Cambria Math" panose="02040503050406030204" pitchFamily="18" charset="0"/>
                              </a:rPr>
                              <m:t>  1</m:t>
                            </m:r>
                            <m:r>
                              <a:rPr lang="en-US" sz="3200" i="1">
                                <a:latin typeface="Cambria Math" panose="02040503050406030204" pitchFamily="18" charset="0"/>
                              </a:rPr>
                              <m:t>,…</m:t>
                            </m:r>
                          </m:e>
                        </m:d>
                      </m:e>
                      <m:sup>
                        <m:r>
                          <a:rPr lang="en-US" sz="3200" i="1">
                            <a:latin typeface="Cambria Math" panose="02040503050406030204" pitchFamily="18" charset="0"/>
                          </a:rPr>
                          <m:t>𝑇</m:t>
                        </m:r>
                      </m:sup>
                    </m:sSup>
                  </m:oMath>
                </a14:m>
                <a:endParaRPr lang="en-US" sz="3200" dirty="0"/>
              </a:p>
              <a:p>
                <a:pPr marL="0" indent="0">
                  <a:buNone/>
                </a:pPr>
                <a:endParaRPr lang="en-US" sz="2400" i="1" dirty="0">
                  <a:latin typeface="Cambria Math" panose="02040503050406030204" pitchFamily="18" charset="0"/>
                </a:endParaRPr>
              </a:p>
              <a:p>
                <a:endParaRPr lang="en-US" sz="2400" b="0" dirty="0"/>
              </a:p>
              <a:p>
                <a:r>
                  <a:rPr lang="en-US" sz="2400" b="0" dirty="0"/>
                  <a:t>Different set of weights will result other tree based detectors</a:t>
                </a:r>
              </a:p>
              <a:p>
                <a:pPr marL="0" indent="0">
                  <a:buNone/>
                </a:pPr>
                <a:r>
                  <a:rPr lang="en-US" dirty="0"/>
                  <a:t>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𝑠𝑐𝑜𝑟𝑒</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𝑥</m:t>
                        </m:r>
                      </m:e>
                    </m:d>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n-US" i="1" dirty="0">
                            <a:latin typeface="Cambria Math" panose="02040503050406030204" pitchFamily="18" charset="0"/>
                          </a:rPr>
                          <m:t>𝑤</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r>
                      <a:rPr lang="en-US" i="1" dirty="0">
                        <a:latin typeface="Cambria Math" panose="02040503050406030204" pitchFamily="18" charset="0"/>
                      </a:rPr>
                      <m:t>𝑧</m:t>
                    </m:r>
                    <m:d>
                      <m:dPr>
                        <m:ctrlPr>
                          <a:rPr lang="en-US" i="1" dirty="0">
                            <a:latin typeface="Cambria Math" panose="02040503050406030204" pitchFamily="18" charset="0"/>
                          </a:rPr>
                        </m:ctrlPr>
                      </m:dPr>
                      <m:e>
                        <m:r>
                          <a:rPr lang="en-US" i="1" dirty="0">
                            <a:latin typeface="Cambria Math" panose="02040503050406030204" pitchFamily="18" charset="0"/>
                          </a:rPr>
                          <m:t>𝑥</m:t>
                        </m:r>
                      </m:e>
                    </m:d>
                  </m:oMath>
                </a14:m>
                <a:endParaRPr lang="en-US" dirty="0"/>
              </a:p>
            </p:txBody>
          </p:sp>
        </mc:Choice>
        <mc:Fallback xmlns="">
          <p:sp>
            <p:nvSpPr>
              <p:cNvPr id="64" name="Content Placeholder 2"/>
              <p:cNvSpPr>
                <a:spLocks noGrp="1" noRot="1" noChangeAspect="1" noMove="1" noResize="1" noEditPoints="1" noAdjustHandles="1" noChangeArrowheads="1" noChangeShapeType="1" noTextEdit="1"/>
              </p:cNvSpPr>
              <p:nvPr>
                <p:ph idx="1"/>
              </p:nvPr>
            </p:nvSpPr>
            <p:spPr>
              <a:xfrm>
                <a:off x="22337" y="1390449"/>
                <a:ext cx="11817065" cy="5103172"/>
              </a:xfrm>
              <a:blipFill>
                <a:blip r:embed="rId3"/>
                <a:stretch>
                  <a:fillRect l="-722"/>
                </a:stretch>
              </a:blipFill>
            </p:spPr>
            <p:txBody>
              <a:bodyPr/>
              <a:lstStyle/>
              <a:p>
                <a:r>
                  <a:rPr lang="en-US">
                    <a:noFill/>
                  </a:rPr>
                  <a:t> </a:t>
                </a:r>
              </a:p>
            </p:txBody>
          </p:sp>
        </mc:Fallback>
      </mc:AlternateContent>
    </p:spTree>
    <p:extLst>
      <p:ext uri="{BB962C8B-B14F-4D97-AF65-F5344CB8AC3E}">
        <p14:creationId xmlns:p14="http://schemas.microsoft.com/office/powerpoint/2010/main" val="113765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850"/>
            <a:ext cx="10515600" cy="897418"/>
          </a:xfrm>
        </p:spPr>
        <p:txBody>
          <a:bodyPr/>
          <a:lstStyle/>
          <a:p>
            <a:pPr algn="ctr"/>
            <a:r>
              <a:rPr lang="en-US" dirty="0"/>
              <a:t>Active Anomaly Discovery</a:t>
            </a:r>
          </a:p>
        </p:txBody>
      </p:sp>
      <p:sp>
        <p:nvSpPr>
          <p:cNvPr id="4" name="Slide Number Placeholder 3"/>
          <p:cNvSpPr>
            <a:spLocks noGrp="1"/>
          </p:cNvSpPr>
          <p:nvPr>
            <p:ph type="sldNum" sz="quarter" idx="12"/>
          </p:nvPr>
        </p:nvSpPr>
        <p:spPr/>
        <p:txBody>
          <a:bodyPr/>
          <a:lstStyle/>
          <a:p>
            <a:pPr algn="l"/>
            <a:fld id="{7D7C39B9-9F14-44DB-BC1B-4579E29B504B}" type="slidenum">
              <a:rPr lang="en-US" smtClean="0"/>
              <a:pPr algn="l"/>
              <a:t>8</a:t>
            </a:fld>
            <a:endParaRPr lang="en-US" dirty="0"/>
          </a:p>
        </p:txBody>
      </p:sp>
      <p:grpSp>
        <p:nvGrpSpPr>
          <p:cNvPr id="29" name="Group 28"/>
          <p:cNvGrpSpPr/>
          <p:nvPr/>
        </p:nvGrpSpPr>
        <p:grpSpPr>
          <a:xfrm>
            <a:off x="1235852" y="1220561"/>
            <a:ext cx="1239631" cy="4826734"/>
            <a:chOff x="5684362" y="1512792"/>
            <a:chExt cx="1239631" cy="4826734"/>
          </a:xfrm>
        </p:grpSpPr>
        <p:sp>
          <p:nvSpPr>
            <p:cNvPr id="5" name="Arrow: Down 4"/>
            <p:cNvSpPr/>
            <p:nvPr/>
          </p:nvSpPr>
          <p:spPr>
            <a:xfrm flipH="1">
              <a:off x="6053705" y="1550710"/>
              <a:ext cx="91440" cy="4788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lowchart: Connector 5"/>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p:cNvSpPr/>
            <p:nvPr/>
          </p:nvSpPr>
          <p:spPr>
            <a:xfrm>
              <a:off x="6015481" y="2300609"/>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p:cNvSpPr/>
            <p:nvPr/>
          </p:nvSpPr>
          <p:spPr>
            <a:xfrm>
              <a:off x="6015481" y="151279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lowchart: Connector 17"/>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a:off x="6007625" y="40585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6466793" y="31815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𝑞</m:t>
                            </m:r>
                          </m:e>
                          <m:sub>
                            <m:r>
                              <a:rPr lang="en-US" i="1" dirty="0">
                                <a:latin typeface="Cambria Math" panose="02040503050406030204" pitchFamily="18" charset="0"/>
                              </a:rPr>
                              <m:t>𝜏</m:t>
                            </m:r>
                          </m:sub>
                          <m:sup>
                            <m:r>
                              <a:rPr lang="en-US" b="0" i="1" dirty="0" smtClean="0">
                                <a:latin typeface="Cambria Math" panose="02040503050406030204" pitchFamily="18" charset="0"/>
                              </a:rPr>
                              <m:t>𝑡</m:t>
                            </m:r>
                          </m:sup>
                        </m:sSubSup>
                      </m:oMath>
                    </m:oMathPara>
                  </a14:m>
                  <a:endParaRPr lang="en-US" dirty="0"/>
                </a:p>
              </p:txBody>
            </p:sp>
          </mc:Choice>
          <mc:Fallback xmlns="">
            <p:sp>
              <p:nvSpPr>
                <p:cNvPr id="28" name="TextBox 27"/>
                <p:cNvSpPr txBox="1">
                  <a:spLocks noRot="1" noChangeAspect="1" noMove="1" noResize="1" noEditPoints="1" noAdjustHandles="1" noChangeArrowheads="1" noChangeShapeType="1" noTextEdit="1"/>
                </p:cNvSpPr>
                <p:nvPr/>
              </p:nvSpPr>
              <p:spPr>
                <a:xfrm>
                  <a:off x="6466793" y="3181546"/>
                  <a:ext cx="457200" cy="369332"/>
                </a:xfrm>
                <a:prstGeom prst="rect">
                  <a:avLst/>
                </a:prstGeom>
                <a:blipFill>
                  <a:blip r:embed="rId2"/>
                  <a:stretch>
                    <a:fillRect b="-4918"/>
                  </a:stretch>
                </a:blipFill>
              </p:spPr>
              <p:txBody>
                <a:bodyPr/>
                <a:lstStyle/>
                <a:p>
                  <a:r>
                    <a:rPr lang="en-US">
                      <a:noFill/>
                    </a:rPr>
                    <a:t> </a:t>
                  </a:r>
                </a:p>
              </p:txBody>
            </p:sp>
          </mc:Fallback>
        </mc:AlternateContent>
      </p:grpSp>
      <p:grpSp>
        <p:nvGrpSpPr>
          <p:cNvPr id="30" name="Group 29"/>
          <p:cNvGrpSpPr/>
          <p:nvPr/>
        </p:nvGrpSpPr>
        <p:grpSpPr>
          <a:xfrm>
            <a:off x="4065459" y="1220561"/>
            <a:ext cx="1239631" cy="4826734"/>
            <a:chOff x="5684362" y="1512792"/>
            <a:chExt cx="1239631" cy="4826734"/>
          </a:xfrm>
        </p:grpSpPr>
        <p:sp>
          <p:nvSpPr>
            <p:cNvPr id="31" name="Arrow: Down 30"/>
            <p:cNvSpPr/>
            <p:nvPr/>
          </p:nvSpPr>
          <p:spPr>
            <a:xfrm flipH="1">
              <a:off x="6049594" y="1550710"/>
              <a:ext cx="91440" cy="4788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lowchart: Connector 31"/>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p:cNvSpPr/>
            <p:nvPr/>
          </p:nvSpPr>
          <p:spPr>
            <a:xfrm>
              <a:off x="6015481" y="2300609"/>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p:cNvSpPr/>
            <p:nvPr/>
          </p:nvSpPr>
          <p:spPr>
            <a:xfrm>
              <a:off x="6015481" y="151279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lowchart: Connector 39"/>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lowchart: Connector 42"/>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6" name="TextBox 45"/>
                <p:cNvSpPr txBox="1"/>
                <p:nvPr/>
              </p:nvSpPr>
              <p:spPr>
                <a:xfrm>
                  <a:off x="6466793" y="31815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𝑞</m:t>
                            </m:r>
                          </m:e>
                          <m:sub>
                            <m:r>
                              <a:rPr lang="en-US" i="1" dirty="0">
                                <a:latin typeface="Cambria Math" panose="02040503050406030204" pitchFamily="18" charset="0"/>
                              </a:rPr>
                              <m:t>𝜏</m:t>
                            </m:r>
                          </m:sub>
                          <m:sup>
                            <m:r>
                              <a:rPr lang="en-US" b="0" i="1" dirty="0" smtClean="0">
                                <a:latin typeface="Cambria Math" panose="02040503050406030204" pitchFamily="18" charset="0"/>
                              </a:rPr>
                              <m:t>𝑡</m:t>
                            </m:r>
                            <m:r>
                              <a:rPr lang="en-US" b="0" i="1" dirty="0" smtClean="0">
                                <a:latin typeface="Cambria Math" panose="02040503050406030204" pitchFamily="18" charset="0"/>
                              </a:rPr>
                              <m:t>+1</m:t>
                            </m:r>
                          </m:sup>
                        </m:sSubSup>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466793" y="3181546"/>
                  <a:ext cx="457200" cy="369332"/>
                </a:xfrm>
                <a:prstGeom prst="rect">
                  <a:avLst/>
                </a:prstGeom>
                <a:blipFill>
                  <a:blip r:embed="rId3"/>
                  <a:stretch>
                    <a:fillRect r="-26667" b="-4918"/>
                  </a:stretch>
                </a:blipFill>
              </p:spPr>
              <p:txBody>
                <a:bodyPr/>
                <a:lstStyle/>
                <a:p>
                  <a:r>
                    <a:rPr lang="en-US">
                      <a:noFill/>
                    </a:rPr>
                    <a:t> </a:t>
                  </a:r>
                </a:p>
              </p:txBody>
            </p:sp>
          </mc:Fallback>
        </mc:AlternateContent>
      </p:grpSp>
      <p:cxnSp>
        <p:nvCxnSpPr>
          <p:cNvPr id="48" name="Straight Arrow Connector 47"/>
          <p:cNvCxnSpPr>
            <a:stCxn id="17" idx="5"/>
            <a:endCxn id="42" idx="1"/>
          </p:cNvCxnSpPr>
          <p:nvPr/>
        </p:nvCxnSpPr>
        <p:spPr>
          <a:xfrm>
            <a:off x="1703758" y="1365394"/>
            <a:ext cx="2708433" cy="24257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51" name="Group 50"/>
          <p:cNvGrpSpPr/>
          <p:nvPr/>
        </p:nvGrpSpPr>
        <p:grpSpPr>
          <a:xfrm>
            <a:off x="6994048" y="1220561"/>
            <a:ext cx="1239631" cy="4826734"/>
            <a:chOff x="5684362" y="1512792"/>
            <a:chExt cx="1239631" cy="4826734"/>
          </a:xfrm>
        </p:grpSpPr>
        <p:sp>
          <p:nvSpPr>
            <p:cNvPr id="52" name="Arrow: Down 51"/>
            <p:cNvSpPr/>
            <p:nvPr/>
          </p:nvSpPr>
          <p:spPr>
            <a:xfrm flipH="1">
              <a:off x="6047085" y="1550710"/>
              <a:ext cx="91440" cy="47888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lowchart: Connector 52"/>
            <p:cNvSpPr/>
            <p:nvPr/>
          </p:nvSpPr>
          <p:spPr>
            <a:xfrm>
              <a:off x="6015872" y="206240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p:cNvSpPr/>
            <p:nvPr/>
          </p:nvSpPr>
          <p:spPr>
            <a:xfrm>
              <a:off x="6015481" y="2870462"/>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p:cNvSpPr/>
            <p:nvPr/>
          </p:nvSpPr>
          <p:spPr>
            <a:xfrm>
              <a:off x="6015481" y="2597871"/>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p:cNvSpPr/>
            <p:nvPr/>
          </p:nvSpPr>
          <p:spPr>
            <a:xfrm>
              <a:off x="6015481" y="2300609"/>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lowchart: Connector 56"/>
            <p:cNvSpPr/>
            <p:nvPr/>
          </p:nvSpPr>
          <p:spPr>
            <a:xfrm>
              <a:off x="6015481" y="178891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p:cNvSpPr/>
            <p:nvPr/>
          </p:nvSpPr>
          <p:spPr>
            <a:xfrm>
              <a:off x="6015481" y="1512792"/>
              <a:ext cx="160256" cy="169683"/>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lowchart: Connector 58"/>
            <p:cNvSpPr/>
            <p:nvPr/>
          </p:nvSpPr>
          <p:spPr>
            <a:xfrm>
              <a:off x="6016265" y="5363852"/>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p:cNvSpPr/>
            <p:nvPr/>
          </p:nvSpPr>
          <p:spPr>
            <a:xfrm>
              <a:off x="6015481" y="5648227"/>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lowchart: Connector 60"/>
            <p:cNvSpPr/>
            <p:nvPr/>
          </p:nvSpPr>
          <p:spPr>
            <a:xfrm>
              <a:off x="6015481" y="59090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p:cNvSpPr/>
            <p:nvPr/>
          </p:nvSpPr>
          <p:spPr>
            <a:xfrm>
              <a:off x="6015481" y="3300311"/>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p:cNvSpPr/>
            <p:nvPr/>
          </p:nvSpPr>
          <p:spPr>
            <a:xfrm>
              <a:off x="6007625" y="4058527"/>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lowchart: Connector 63"/>
            <p:cNvSpPr/>
            <p:nvPr/>
          </p:nvSpPr>
          <p:spPr>
            <a:xfrm>
              <a:off x="6007625" y="4543538"/>
              <a:ext cx="160256" cy="169683"/>
            </a:xfrm>
            <a:prstGeom prst="flowChartConnector">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p:cNvSpPr/>
            <p:nvPr/>
          </p:nvSpPr>
          <p:spPr>
            <a:xfrm>
              <a:off x="6015481" y="4319335"/>
              <a:ext cx="160256" cy="169683"/>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p:nvCxnSpPr>
          <p:spPr>
            <a:xfrm>
              <a:off x="5684362" y="3388933"/>
              <a:ext cx="867266" cy="424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p:cNvSpPr txBox="1"/>
                <p:nvPr/>
              </p:nvSpPr>
              <p:spPr>
                <a:xfrm>
                  <a:off x="6466793" y="318154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panose="02040503050406030204" pitchFamily="18" charset="0"/>
                              </a:rPr>
                              <m:t>𝑞</m:t>
                            </m:r>
                          </m:e>
                          <m:sub>
                            <m:r>
                              <a:rPr lang="en-US" i="1" dirty="0">
                                <a:latin typeface="Cambria Math" panose="02040503050406030204" pitchFamily="18" charset="0"/>
                              </a:rPr>
                              <m:t>𝜏</m:t>
                            </m:r>
                          </m:sub>
                          <m:sup>
                            <m:r>
                              <a:rPr lang="en-US" b="0" i="1" dirty="0" smtClean="0">
                                <a:latin typeface="Cambria Math" panose="02040503050406030204" pitchFamily="18" charset="0"/>
                              </a:rPr>
                              <m:t>𝑡</m:t>
                            </m:r>
                            <m:r>
                              <a:rPr lang="en-US" b="0" i="1" dirty="0" smtClean="0">
                                <a:latin typeface="Cambria Math" panose="02040503050406030204" pitchFamily="18" charset="0"/>
                              </a:rPr>
                              <m:t>+2</m:t>
                            </m:r>
                          </m:sup>
                        </m:sSubSup>
                      </m:oMath>
                    </m:oMathPara>
                  </a14:m>
                  <a:endParaRPr lang="en-US" dirty="0"/>
                </a:p>
              </p:txBody>
            </p:sp>
          </mc:Choice>
          <mc:Fallback xmlns="">
            <p:sp>
              <p:nvSpPr>
                <p:cNvPr id="67" name="TextBox 66"/>
                <p:cNvSpPr txBox="1">
                  <a:spLocks noRot="1" noChangeAspect="1" noMove="1" noResize="1" noEditPoints="1" noAdjustHandles="1" noChangeArrowheads="1" noChangeShapeType="1" noTextEdit="1"/>
                </p:cNvSpPr>
                <p:nvPr/>
              </p:nvSpPr>
              <p:spPr>
                <a:xfrm>
                  <a:off x="6466793" y="3181546"/>
                  <a:ext cx="457200" cy="369332"/>
                </a:xfrm>
                <a:prstGeom prst="rect">
                  <a:avLst/>
                </a:prstGeom>
                <a:blipFill>
                  <a:blip r:embed="rId4"/>
                  <a:stretch>
                    <a:fillRect r="-25333" b="-4918"/>
                  </a:stretch>
                </a:blipFill>
              </p:spPr>
              <p:txBody>
                <a:bodyPr/>
                <a:lstStyle/>
                <a:p>
                  <a:r>
                    <a:rPr lang="en-US">
                      <a:noFill/>
                    </a:rPr>
                    <a:t> </a:t>
                  </a:r>
                </a:p>
              </p:txBody>
            </p:sp>
          </mc:Fallback>
        </mc:AlternateContent>
      </p:grpSp>
      <p:cxnSp>
        <p:nvCxnSpPr>
          <p:cNvPr id="68" name="Straight Arrow Connector 67"/>
          <p:cNvCxnSpPr>
            <a:stCxn id="37" idx="6"/>
            <a:endCxn id="58" idx="2"/>
          </p:cNvCxnSpPr>
          <p:nvPr/>
        </p:nvCxnSpPr>
        <p:spPr>
          <a:xfrm>
            <a:off x="4556834" y="1305403"/>
            <a:ext cx="27683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TextBox 73"/>
          <p:cNvSpPr txBox="1"/>
          <p:nvPr/>
        </p:nvSpPr>
        <p:spPr>
          <a:xfrm>
            <a:off x="1198150" y="942541"/>
            <a:ext cx="1069937" cy="369332"/>
          </a:xfrm>
          <a:prstGeom prst="rect">
            <a:avLst/>
          </a:prstGeom>
          <a:noFill/>
        </p:spPr>
        <p:txBody>
          <a:bodyPr wrap="square" rtlCol="0">
            <a:spAutoFit/>
          </a:bodyPr>
          <a:lstStyle/>
          <a:p>
            <a:r>
              <a:rPr lang="en-US" dirty="0">
                <a:solidFill>
                  <a:srgbClr val="00B050"/>
                </a:solidFill>
              </a:rPr>
              <a:t>Nominal</a:t>
            </a:r>
          </a:p>
        </p:txBody>
      </p:sp>
      <p:sp>
        <p:nvSpPr>
          <p:cNvPr id="75" name="TextBox 74"/>
          <p:cNvSpPr txBox="1"/>
          <p:nvPr/>
        </p:nvSpPr>
        <p:spPr>
          <a:xfrm>
            <a:off x="3989512" y="939268"/>
            <a:ext cx="1069937" cy="369332"/>
          </a:xfrm>
          <a:prstGeom prst="rect">
            <a:avLst/>
          </a:prstGeom>
          <a:noFill/>
        </p:spPr>
        <p:txBody>
          <a:bodyPr wrap="square" rtlCol="0">
            <a:spAutoFit/>
          </a:bodyPr>
          <a:lstStyle/>
          <a:p>
            <a:r>
              <a:rPr lang="en-US" dirty="0">
                <a:solidFill>
                  <a:srgbClr val="FF0000"/>
                </a:solidFill>
              </a:rPr>
              <a:t>Anomaly</a:t>
            </a:r>
          </a:p>
        </p:txBody>
      </p:sp>
      <mc:AlternateContent xmlns:mc="http://schemas.openxmlformats.org/markup-compatibility/2006" xmlns:a14="http://schemas.microsoft.com/office/drawing/2010/main">
        <mc:Choice Requires="a14">
          <p:sp>
            <p:nvSpPr>
              <p:cNvPr id="77" name="TextBox 76"/>
              <p:cNvSpPr txBox="1"/>
              <p:nvPr/>
            </p:nvSpPr>
            <p:spPr>
              <a:xfrm>
                <a:off x="1042603" y="6207551"/>
                <a:ext cx="12679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𝑡</m:t>
                          </m:r>
                        </m:sup>
                      </m:sSup>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1042603" y="6207551"/>
                <a:ext cx="126790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p:cNvSpPr txBox="1"/>
              <p:nvPr/>
            </p:nvSpPr>
            <p:spPr>
              <a:xfrm>
                <a:off x="3888178" y="6211417"/>
                <a:ext cx="12679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𝑡</m:t>
                          </m:r>
                          <m:r>
                            <a:rPr lang="en-US" b="0" i="1" dirty="0" smtClean="0">
                              <a:latin typeface="Cambria Math" panose="02040503050406030204" pitchFamily="18" charset="0"/>
                            </a:rPr>
                            <m:t>+1</m:t>
                          </m:r>
                        </m:sup>
                      </m:sSup>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3888178" y="6211417"/>
                <a:ext cx="126790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6807867" y="6211417"/>
                <a:ext cx="126790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𝑤</m:t>
                          </m:r>
                        </m:e>
                        <m:sup>
                          <m:r>
                            <a:rPr lang="en-US" b="0" i="1" dirty="0" smtClean="0">
                              <a:latin typeface="Cambria Math" panose="02040503050406030204" pitchFamily="18" charset="0"/>
                            </a:rPr>
                            <m:t>𝑡</m:t>
                          </m:r>
                          <m:r>
                            <a:rPr lang="en-US" b="0" i="1" dirty="0" smtClean="0">
                              <a:latin typeface="Cambria Math" panose="02040503050406030204" pitchFamily="18" charset="0"/>
                            </a:rPr>
                            <m:t>+2</m:t>
                          </m:r>
                        </m:sup>
                      </m:sSup>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6807867" y="6211417"/>
                <a:ext cx="1267905" cy="369332"/>
              </a:xfrm>
              <a:prstGeom prst="rect">
                <a:avLst/>
              </a:prstGeom>
              <a:blipFill>
                <a:blip r:embed="rId7"/>
                <a:stretch>
                  <a:fillRect/>
                </a:stretch>
              </a:blipFill>
            </p:spPr>
            <p:txBody>
              <a:bodyPr/>
              <a:lstStyle/>
              <a:p>
                <a:r>
                  <a:rPr lang="en-US">
                    <a:noFill/>
                  </a:rPr>
                  <a:t> </a:t>
                </a:r>
              </a:p>
            </p:txBody>
          </p:sp>
        </mc:Fallback>
      </mc:AlternateContent>
      <p:sp>
        <p:nvSpPr>
          <p:cNvPr id="80" name="TextBox 79"/>
          <p:cNvSpPr txBox="1"/>
          <p:nvPr/>
        </p:nvSpPr>
        <p:spPr>
          <a:xfrm>
            <a:off x="9383486" y="2889315"/>
            <a:ext cx="1344385" cy="707886"/>
          </a:xfrm>
          <a:prstGeom prst="rect">
            <a:avLst/>
          </a:prstGeom>
          <a:noFill/>
        </p:spPr>
        <p:txBody>
          <a:bodyPr wrap="square" rtlCol="0">
            <a:spAutoFit/>
          </a:bodyPr>
          <a:lstStyle/>
          <a:p>
            <a:r>
              <a:rPr lang="en-US" sz="4000" b="1" dirty="0"/>
              <a:t>…</a:t>
            </a:r>
          </a:p>
        </p:txBody>
      </p:sp>
      <p:sp>
        <p:nvSpPr>
          <p:cNvPr id="69" name="Smiley Face 68"/>
          <p:cNvSpPr/>
          <p:nvPr/>
        </p:nvSpPr>
        <p:spPr>
          <a:xfrm>
            <a:off x="299362" y="981844"/>
            <a:ext cx="680301" cy="66122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70" name="Straight Arrow Connector 69"/>
          <p:cNvCxnSpPr>
            <a:stCxn id="69" idx="6"/>
          </p:cNvCxnSpPr>
          <p:nvPr/>
        </p:nvCxnSpPr>
        <p:spPr>
          <a:xfrm flipV="1">
            <a:off x="979663" y="1311873"/>
            <a:ext cx="542766" cy="5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1" name="Smiley Face 70"/>
          <p:cNvSpPr/>
          <p:nvPr/>
        </p:nvSpPr>
        <p:spPr>
          <a:xfrm>
            <a:off x="3155011" y="978934"/>
            <a:ext cx="680301" cy="66122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72" name="Straight Arrow Connector 71"/>
          <p:cNvCxnSpPr>
            <a:stCxn id="71" idx="6"/>
          </p:cNvCxnSpPr>
          <p:nvPr/>
        </p:nvCxnSpPr>
        <p:spPr>
          <a:xfrm flipV="1">
            <a:off x="3835312" y="1308963"/>
            <a:ext cx="542766" cy="5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3" name="Smiley Face 72"/>
          <p:cNvSpPr/>
          <p:nvPr/>
        </p:nvSpPr>
        <p:spPr>
          <a:xfrm>
            <a:off x="5902989" y="1364198"/>
            <a:ext cx="680301" cy="661220"/>
          </a:xfrm>
          <a:prstGeom prst="smileyFac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76" name="Straight Arrow Connector 75"/>
          <p:cNvCxnSpPr>
            <a:stCxn id="73" idx="6"/>
            <a:endCxn id="57" idx="2"/>
          </p:cNvCxnSpPr>
          <p:nvPr/>
        </p:nvCxnSpPr>
        <p:spPr>
          <a:xfrm flipV="1">
            <a:off x="6583290" y="1581529"/>
            <a:ext cx="741877" cy="11327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2077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8" grpId="0"/>
      <p:bldP spid="79" grpId="0"/>
      <p:bldP spid="80" grpId="0"/>
      <p:bldP spid="69" grpId="0" animBg="1"/>
      <p:bldP spid="71" grpId="0" animBg="1"/>
      <p:bldP spid="7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gn="l"/>
            <a:fld id="{7D7C39B9-9F14-44DB-BC1B-4579E29B504B}" type="slidenum">
              <a:rPr lang="en-US" smtClean="0"/>
              <a:pPr algn="l"/>
              <a:t>9</a:t>
            </a:fld>
            <a:endParaRPr lang="en-US" dirty="0"/>
          </a:p>
        </p:txBody>
      </p:sp>
      <p:grpSp>
        <p:nvGrpSpPr>
          <p:cNvPr id="5" name="Group 4"/>
          <p:cNvGrpSpPr/>
          <p:nvPr/>
        </p:nvGrpSpPr>
        <p:grpSpPr>
          <a:xfrm>
            <a:off x="4267200" y="832277"/>
            <a:ext cx="3657600" cy="2968154"/>
            <a:chOff x="4010525" y="160420"/>
            <a:chExt cx="3657600" cy="2968154"/>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5" y="160420"/>
              <a:ext cx="3657600" cy="2743200"/>
            </a:xfrm>
            <a:prstGeom prst="rect">
              <a:avLst/>
            </a:prstGeom>
          </p:spPr>
        </p:pic>
        <p:sp>
          <p:nvSpPr>
            <p:cNvPr id="17" name="TextBox 5"/>
            <p:cNvSpPr txBox="1"/>
            <p:nvPr/>
          </p:nvSpPr>
          <p:spPr>
            <a:xfrm>
              <a:off x="4748465" y="2759242"/>
              <a:ext cx="227797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Synthetic Dataset</a:t>
              </a:r>
              <a:endParaRPr lang="en-US" dirty="0"/>
            </a:p>
          </p:txBody>
        </p:sp>
      </p:grpSp>
      <p:grpSp>
        <p:nvGrpSpPr>
          <p:cNvPr id="6" name="Group 5"/>
          <p:cNvGrpSpPr/>
          <p:nvPr/>
        </p:nvGrpSpPr>
        <p:grpSpPr>
          <a:xfrm>
            <a:off x="1435769" y="3413674"/>
            <a:ext cx="3657600" cy="3216895"/>
            <a:chOff x="1475871" y="2883566"/>
            <a:chExt cx="3657600" cy="3216895"/>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871" y="2883566"/>
              <a:ext cx="3657600" cy="2743200"/>
            </a:xfrm>
            <a:prstGeom prst="rect">
              <a:avLst/>
            </a:prstGeom>
          </p:spPr>
        </p:pic>
        <p:sp>
          <p:nvSpPr>
            <p:cNvPr id="15" name="TextBox 6"/>
            <p:cNvSpPr txBox="1"/>
            <p:nvPr/>
          </p:nvSpPr>
          <p:spPr>
            <a:xfrm>
              <a:off x="1812758" y="5454130"/>
              <a:ext cx="3048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Baseline discovers </a:t>
              </a:r>
              <a:r>
                <a:rPr lang="en-US" b="1" dirty="0">
                  <a:solidFill>
                    <a:srgbClr val="FF0000"/>
                  </a:solidFill>
                </a:rPr>
                <a:t>12</a:t>
              </a:r>
              <a:r>
                <a:rPr lang="en-US" dirty="0"/>
                <a:t> anomalies in 35 iterations</a:t>
              </a:r>
            </a:p>
          </p:txBody>
        </p:sp>
      </p:grpSp>
      <p:grpSp>
        <p:nvGrpSpPr>
          <p:cNvPr id="7" name="Group 6"/>
          <p:cNvGrpSpPr/>
          <p:nvPr/>
        </p:nvGrpSpPr>
        <p:grpSpPr>
          <a:xfrm>
            <a:off x="7098630" y="3409665"/>
            <a:ext cx="3657600" cy="3220903"/>
            <a:chOff x="6464968" y="2879557"/>
            <a:chExt cx="3657600" cy="3220903"/>
          </a:xfrm>
        </p:grpSpPr>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4968" y="2879557"/>
              <a:ext cx="3657600" cy="2743200"/>
            </a:xfrm>
            <a:prstGeom prst="rect">
              <a:avLst/>
            </a:prstGeom>
          </p:spPr>
        </p:pic>
        <p:sp>
          <p:nvSpPr>
            <p:cNvPr id="13" name="TextBox 7"/>
            <p:cNvSpPr txBox="1"/>
            <p:nvPr/>
          </p:nvSpPr>
          <p:spPr>
            <a:xfrm>
              <a:off x="6833942" y="5454129"/>
              <a:ext cx="3048000"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AAD </a:t>
              </a:r>
              <a:r>
                <a:rPr lang="en-US"/>
                <a:t>discovers </a:t>
              </a:r>
              <a:r>
                <a:rPr lang="en-US" b="1">
                  <a:solidFill>
                    <a:srgbClr val="FF0000"/>
                  </a:solidFill>
                </a:rPr>
                <a:t>23</a:t>
              </a:r>
              <a:r>
                <a:rPr lang="en-US"/>
                <a:t> </a:t>
              </a:r>
              <a:r>
                <a:rPr lang="en-US" dirty="0"/>
                <a:t>anomalies in 35 iterations</a:t>
              </a:r>
            </a:p>
          </p:txBody>
        </p:sp>
      </p:grpSp>
      <p:grpSp>
        <p:nvGrpSpPr>
          <p:cNvPr id="8" name="Group 7"/>
          <p:cNvGrpSpPr/>
          <p:nvPr/>
        </p:nvGrpSpPr>
        <p:grpSpPr>
          <a:xfrm>
            <a:off x="5865901" y="1011265"/>
            <a:ext cx="3314698" cy="955870"/>
            <a:chOff x="7129465" y="504691"/>
            <a:chExt cx="3314698" cy="955870"/>
          </a:xfrm>
        </p:grpSpPr>
        <p:sp>
          <p:nvSpPr>
            <p:cNvPr id="9" name="TextBox 15"/>
            <p:cNvSpPr txBox="1"/>
            <p:nvPr/>
          </p:nvSpPr>
          <p:spPr>
            <a:xfrm>
              <a:off x="9375494" y="504691"/>
              <a:ext cx="106866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a:solidFill>
                    <a:srgbClr val="FF0000"/>
                  </a:solidFill>
                </a:rPr>
                <a:t>True anomalies</a:t>
              </a:r>
              <a:endParaRPr lang="en-US" sz="1400" dirty="0">
                <a:solidFill>
                  <a:srgbClr val="FF0000"/>
                </a:solidFill>
              </a:endParaRPr>
            </a:p>
          </p:txBody>
        </p:sp>
        <p:cxnSp>
          <p:nvCxnSpPr>
            <p:cNvPr id="10" name="Straight Arrow Connector 9"/>
            <p:cNvCxnSpPr>
              <a:stCxn id="9" idx="1"/>
            </p:cNvCxnSpPr>
            <p:nvPr/>
          </p:nvCxnSpPr>
          <p:spPr>
            <a:xfrm flipH="1">
              <a:off x="7129465" y="766301"/>
              <a:ext cx="2246029" cy="40536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46682" y="1027911"/>
              <a:ext cx="828812" cy="43265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8" name="Title 1"/>
          <p:cNvSpPr>
            <a:spLocks noGrp="1"/>
          </p:cNvSpPr>
          <p:nvPr>
            <p:ph type="title"/>
          </p:nvPr>
        </p:nvSpPr>
        <p:spPr>
          <a:xfrm>
            <a:off x="838200" y="63122"/>
            <a:ext cx="10515600" cy="965578"/>
          </a:xfrm>
        </p:spPr>
        <p:txBody>
          <a:bodyPr/>
          <a:lstStyle/>
          <a:p>
            <a:pPr algn="ctr"/>
            <a:r>
              <a:rPr lang="en-US" dirty="0"/>
              <a:t>Result</a:t>
            </a:r>
          </a:p>
        </p:txBody>
      </p:sp>
    </p:spTree>
    <p:extLst>
      <p:ext uri="{BB962C8B-B14F-4D97-AF65-F5344CB8AC3E}">
        <p14:creationId xmlns:p14="http://schemas.microsoft.com/office/powerpoint/2010/main" val="2246430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3727</TotalTime>
  <Words>483</Words>
  <Application>Microsoft Office PowerPoint</Application>
  <PresentationFormat>Widescreen</PresentationFormat>
  <Paragraphs>141</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Wingdings</vt:lpstr>
      <vt:lpstr>Office Theme</vt:lpstr>
      <vt:lpstr>Incorporating Feedback into Tree-based Anomaly Detection</vt:lpstr>
      <vt:lpstr>Anomaly Detection</vt:lpstr>
      <vt:lpstr>Typical Investigation</vt:lpstr>
      <vt:lpstr>Investigation with Feedback</vt:lpstr>
      <vt:lpstr>Tree-based Anomaly Detection</vt:lpstr>
      <vt:lpstr>Isolation Forest</vt:lpstr>
      <vt:lpstr>Weighted Representation of Trees</vt:lpstr>
      <vt:lpstr>Active Anomaly Discovery</vt:lpstr>
      <vt:lpstr>Result</vt:lpstr>
      <vt:lpstr>Result</vt:lpstr>
      <vt:lpstr>A closer look at the data with t-SNE</vt:lpstr>
      <vt:lpstr>PowerPoint Presentation</vt:lpstr>
      <vt:lpstr>Conclusion &amp; Future Work</vt:lpstr>
      <vt:lpstr>Questions?</vt:lpstr>
      <vt:lpstr>Extra Slides</vt:lpstr>
      <vt:lpstr>Results (adjusting tree weights instead of node-weights)</vt:lpstr>
      <vt:lpstr>Timing Plots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Feedback into Tree-based Anomaly Detection</dc:title>
  <dc:creator>Amran Siddiqui</dc:creator>
  <cp:lastModifiedBy>Amran Siddiqui</cp:lastModifiedBy>
  <cp:revision>132</cp:revision>
  <dcterms:created xsi:type="dcterms:W3CDTF">2017-08-02T21:46:54Z</dcterms:created>
  <dcterms:modified xsi:type="dcterms:W3CDTF">2017-08-13T23:27:26Z</dcterms:modified>
</cp:coreProperties>
</file>