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72" r:id="rId1"/>
  </p:sldMasterIdLst>
  <p:sldIdLst>
    <p:sldId id="257" r:id="rId2"/>
    <p:sldId id="256" r:id="rId3"/>
    <p:sldId id="258" r:id="rId4"/>
    <p:sldId id="274" r:id="rId5"/>
    <p:sldId id="275" r:id="rId6"/>
    <p:sldId id="276" r:id="rId7"/>
    <p:sldId id="277" r:id="rId8"/>
    <p:sldId id="279" r:id="rId9"/>
    <p:sldId id="280" r:id="rId10"/>
    <p:sldId id="278" r:id="rId11"/>
    <p:sldId id="263" r:id="rId12"/>
    <p:sldId id="281" r:id="rId13"/>
    <p:sldId id="270" r:id="rId14"/>
    <p:sldId id="287" r:id="rId15"/>
    <p:sldId id="288" r:id="rId16"/>
    <p:sldId id="289" r:id="rId17"/>
    <p:sldId id="282" r:id="rId18"/>
    <p:sldId id="283" r:id="rId19"/>
    <p:sldId id="284" r:id="rId20"/>
    <p:sldId id="285" r:id="rId21"/>
    <p:sldId id="290" r:id="rId22"/>
    <p:sldId id="286" r:id="rId23"/>
    <p:sldId id="273" r:id="rId24"/>
    <p:sldId id="265" r:id="rId25"/>
    <p:sldId id="266" r:id="rId26"/>
    <p:sldId id="267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6091768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998240" y="6309320"/>
            <a:ext cx="837456" cy="476250"/>
          </a:xfrm>
        </p:spPr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 dirty="0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>
          <a:xfrm>
            <a:off x="2051720" y="6305550"/>
            <a:ext cx="6558880" cy="476250"/>
          </a:xfrm>
        </p:spPr>
        <p:txBody>
          <a:bodyPr/>
          <a:lstStyle>
            <a:lvl1pPr algn="ctr">
              <a:defRPr/>
            </a:lvl1pPr>
            <a:extLst/>
          </a:lstStyle>
          <a:p>
            <a:r>
              <a:rPr lang="pt-BR" dirty="0" smtClean="0"/>
              <a:t>MESTRADO EM ENGENHARIA MECÂNICA – AUTOMAÇÃO E CONTROLE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 descr="http://www.unitau.br/images/logo_brasao.jpg/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7150" y="0"/>
            <a:ext cx="1466850" cy="1724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http://www.unitau.br/images/logo_brasao.jpg/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7150" y="0"/>
            <a:ext cx="1466850" cy="1724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http://www.unitau.br/images/logo_brasao.jpg/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7150" y="0"/>
            <a:ext cx="1466850" cy="1724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160728" cy="1143000"/>
          </a:xfrm>
        </p:spPr>
        <p:txBody>
          <a:bodyPr/>
          <a:lstStyle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556792"/>
            <a:ext cx="7498080" cy="469160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43608" y="6309320"/>
            <a:ext cx="936104" cy="476250"/>
          </a:xfrm>
        </p:spPr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051720" y="6305550"/>
            <a:ext cx="6558880" cy="476250"/>
          </a:xfrm>
        </p:spPr>
        <p:txBody>
          <a:bodyPr/>
          <a:lstStyle>
            <a:lvl1pPr algn="ctr">
              <a:defRPr/>
            </a:lvl1pPr>
            <a:extLst/>
          </a:lstStyle>
          <a:p>
            <a:r>
              <a:rPr lang="pt-BR" smtClean="0"/>
              <a:t>MESTRADO EM ENGENHARIA MECÂNICA – AUTOMAÇÃO E CONTROLE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http://www.unitau.br/images/logo_brasao.jpg/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7150" y="0"/>
            <a:ext cx="1466850" cy="1724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294384" y="6305550"/>
            <a:ext cx="1125488" cy="476250"/>
          </a:xfrm>
        </p:spPr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491880" y="6305550"/>
            <a:ext cx="5118720" cy="476250"/>
          </a:xfrm>
        </p:spPr>
        <p:txBody>
          <a:bodyPr/>
          <a:lstStyle>
            <a:extLst/>
          </a:lstStyle>
          <a:p>
            <a:r>
              <a:rPr lang="pt-BR" dirty="0" smtClean="0"/>
              <a:t>MESTRADO EM ENGENHARIA MECÂNICA – AUTOMAÇÃO E CONTROLE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Picture 2" descr="http://www.unitau.br/images/logo_brasao.jpg/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7150" y="0"/>
            <a:ext cx="1466850" cy="1724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5728680" cy="1143000"/>
          </a:xfrm>
        </p:spPr>
        <p:txBody>
          <a:bodyPr/>
          <a:lstStyle>
            <a:extLst/>
          </a:lstStyle>
          <a:p>
            <a:r>
              <a:rPr kumimoji="0" lang="pt-BR" dirty="0" smtClean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403648" y="6305550"/>
            <a:ext cx="854968" cy="476250"/>
          </a:xfrm>
        </p:spPr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267744" y="6305550"/>
            <a:ext cx="6342856" cy="476250"/>
          </a:xfrm>
        </p:spPr>
        <p:txBody>
          <a:bodyPr/>
          <a:lstStyle>
            <a:lvl1pPr algn="ctr">
              <a:defRPr/>
            </a:lvl1pPr>
            <a:extLst/>
          </a:lstStyle>
          <a:p>
            <a:r>
              <a:rPr lang="pt-BR" smtClean="0"/>
              <a:t>MESTRADO EM ENGENHARIA MECÂNICA – AUTOMAÇÃO E CONTROLE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" name="Picture 2" descr="http://www.unitau.br/images/logo_brasao.jpg/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7150" y="0"/>
            <a:ext cx="1466850" cy="1724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dirty="0" smtClean="0"/>
              <a:t>Clique para editar os estilos do texto mestre</a:t>
            </a:r>
          </a:p>
          <a:p>
            <a:pPr lvl="1" eaLnBrk="1" latinLnBrk="0" hangingPunct="1"/>
            <a:r>
              <a:rPr lang="pt-BR" dirty="0" smtClean="0"/>
              <a:t>Segundo nível</a:t>
            </a:r>
          </a:p>
          <a:p>
            <a:pPr lvl="2" eaLnBrk="1" latinLnBrk="0" hangingPunct="1"/>
            <a:r>
              <a:rPr lang="pt-BR" dirty="0" smtClean="0"/>
              <a:t>Terceiro nível</a:t>
            </a:r>
          </a:p>
          <a:p>
            <a:pPr lvl="3" eaLnBrk="1" latinLnBrk="0" hangingPunct="1"/>
            <a:r>
              <a:rPr lang="pt-BR" dirty="0" smtClean="0"/>
              <a:t>Quarto nível</a:t>
            </a:r>
          </a:p>
          <a:p>
            <a:pPr lvl="4" eaLnBrk="1" latinLnBrk="0" hangingPunct="1"/>
            <a:r>
              <a:rPr lang="pt-BR" dirty="0" smtClean="0"/>
              <a:t>Quinto nível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245C497-B0A9-47A6-AE2A-0DC57BD7D591}" type="datetimeFigureOut">
              <a:rPr lang="pt-BR" smtClean="0"/>
              <a:pPr/>
              <a:t>07/02/2012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DA8144-3350-4248-A27C-52ECC72EF3B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7744" y="1484784"/>
            <a:ext cx="6876256" cy="4464496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Sistema de Controle de Acesso com Autenticação Biométrica Aplicada a Áreas Supervisionadas e Controladas em Instalações Prediais Industriais</a:t>
            </a:r>
            <a:endParaRPr lang="pt-BR" sz="32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39752" y="260648"/>
            <a:ext cx="5256584" cy="1008112"/>
          </a:xfrm>
        </p:spPr>
        <p:txBody>
          <a:bodyPr/>
          <a:lstStyle/>
          <a:p>
            <a:r>
              <a:rPr lang="pt-BR" dirty="0" smtClean="0"/>
              <a:t>UNIVERSIDADE DE TAUBATÉ</a:t>
            </a:r>
          </a:p>
          <a:p>
            <a:r>
              <a:rPr lang="pt-BR" dirty="0" smtClean="0"/>
              <a:t>MESTRADO EM ENGENHARIA MECÂNICA</a:t>
            </a:r>
          </a:p>
          <a:p>
            <a:r>
              <a:rPr lang="pt-BR" dirty="0" smtClean="0"/>
              <a:t>LINHA DE PESQUISA: AUTOMAÇÃO</a:t>
            </a:r>
            <a:endParaRPr lang="pt-BR" dirty="0"/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2411760" y="4797152"/>
            <a:ext cx="5256584" cy="10081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18288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2411760" y="6065912"/>
            <a:ext cx="5256584" cy="792088"/>
          </a:xfrm>
          <a:prstGeom prst="rect">
            <a:avLst/>
          </a:prstGeom>
        </p:spPr>
        <p:txBody>
          <a:bodyPr anchor="b">
            <a:normAutofit fontScale="77500" lnSpcReduction="20000"/>
          </a:bodyPr>
          <a:lstStyle/>
          <a:p>
            <a:pPr marL="18288">
              <a:lnSpc>
                <a:spcPts val="2300"/>
              </a:lnSpc>
              <a:buClr>
                <a:schemeClr val="accent1"/>
              </a:buClr>
              <a:buSzPct val="80000"/>
            </a:pPr>
            <a:r>
              <a:rPr lang="pt-BR" sz="2000" dirty="0" smtClean="0">
                <a:solidFill>
                  <a:schemeClr val="tx2">
                    <a:shade val="30000"/>
                    <a:satMod val="150000"/>
                  </a:schemeClr>
                </a:solidFill>
              </a:rPr>
              <a:t>Gabriel Pitágoras Silva e Brenner</a:t>
            </a:r>
            <a:endParaRPr lang="pt-BR" sz="2000" dirty="0">
              <a:solidFill>
                <a:schemeClr val="tx2">
                  <a:shade val="30000"/>
                  <a:satMod val="150000"/>
                </a:schemeClr>
              </a:solidFill>
            </a:endParaRPr>
          </a:p>
          <a:p>
            <a:pPr marL="18288" lvl="0">
              <a:lnSpc>
                <a:spcPts val="2300"/>
              </a:lnSpc>
              <a:buClr>
                <a:schemeClr val="accent1"/>
              </a:buClr>
              <a:buSzPct val="80000"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Orientador: Professor Dr</a:t>
            </a:r>
            <a:r>
              <a:rPr lang="pt-BR" sz="2000" dirty="0">
                <a:solidFill>
                  <a:schemeClr val="tx2">
                    <a:shade val="30000"/>
                    <a:satMod val="150000"/>
                  </a:schemeClr>
                </a:solidFill>
              </a:rPr>
              <a:t>. José Walter </a:t>
            </a:r>
            <a:r>
              <a:rPr lang="pt-BR" sz="2000" dirty="0" err="1">
                <a:solidFill>
                  <a:schemeClr val="tx2">
                    <a:shade val="30000"/>
                    <a:satMod val="150000"/>
                  </a:schemeClr>
                </a:solidFill>
              </a:rPr>
              <a:t>Parquet</a:t>
            </a:r>
            <a:r>
              <a:rPr lang="pt-BR" sz="2000" dirty="0">
                <a:solidFill>
                  <a:schemeClr val="tx2">
                    <a:shade val="30000"/>
                    <a:satMod val="150000"/>
                  </a:schemeClr>
                </a:solidFill>
              </a:rPr>
              <a:t> Bizarria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556792"/>
            <a:ext cx="1080120" cy="1180130"/>
          </a:xfrm>
          <a:prstGeom prst="rect">
            <a:avLst/>
          </a:prstGeom>
          <a:noFill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628800"/>
            <a:ext cx="1224136" cy="1201466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212976"/>
            <a:ext cx="1224136" cy="1179622"/>
          </a:xfrm>
          <a:prstGeom prst="rect">
            <a:avLst/>
          </a:prstGeom>
          <a:noFill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2924944"/>
            <a:ext cx="1080120" cy="985373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63688" y="4077072"/>
            <a:ext cx="1043484" cy="1008112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5373216"/>
            <a:ext cx="1152128" cy="1197309"/>
          </a:xfrm>
          <a:prstGeom prst="rect">
            <a:avLst/>
          </a:prstGeom>
          <a:noFill/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2120" y="4653136"/>
            <a:ext cx="1172702" cy="1152128"/>
          </a:xfrm>
          <a:prstGeom prst="rect">
            <a:avLst/>
          </a:prstGeom>
          <a:noFill/>
        </p:spPr>
      </p:pic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411760" y="1988840"/>
            <a:ext cx="31683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 bmk="_Toc304558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Terminação</a:t>
            </a:r>
            <a:r>
              <a:rPr kumimoji="0" lang="en-US" sz="1400" b="0" i="0" u="none" strike="noStrike" cap="none" normalizeH="0" baseline="0" dirty="0" smtClean="0" bmk="_Toc304558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 bmk="_Toc304558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</a:t>
            </a:r>
            <a:r>
              <a:rPr kumimoji="0" lang="en-US" sz="1400" b="0" i="0" u="none" strike="noStrike" cap="none" normalizeH="0" baseline="0" dirty="0" smtClean="0" bmk="_Toc304558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 bmk="_Toc304558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Crista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6660232" y="2132856"/>
            <a:ext cx="19077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 bmk="_Toc304558116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Bifurcação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6732240" y="3573016"/>
            <a:ext cx="10374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 bmk="_Toc304558117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Lago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483768" y="3212976"/>
            <a:ext cx="22509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 bmk="_Toc304558118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Crista</a:t>
            </a:r>
            <a:r>
              <a:rPr kumimoji="0" lang="en-US" sz="1400" b="0" i="0" u="none" strike="noStrike" cap="none" normalizeH="0" baseline="0" dirty="0" smtClean="0" bmk="_Toc304558118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 bmk="_Toc304558118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Independente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555776" y="4365104"/>
            <a:ext cx="16946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 bmk="_Toc304558119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Ponto </a:t>
            </a:r>
            <a:r>
              <a:rPr kumimoji="0" lang="en-US" sz="1400" b="0" i="0" u="none" strike="noStrike" cap="none" normalizeH="0" baseline="0" dirty="0" err="1" smtClean="0" bmk="_Toc304558119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</a:t>
            </a:r>
            <a:r>
              <a:rPr kumimoji="0" lang="en-US" sz="1400" b="0" i="0" u="none" strike="noStrike" cap="none" normalizeH="0" baseline="0" dirty="0" smtClean="0" bmk="_Toc304558119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 bmk="_Toc304558119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Ilha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2555776" y="5877272"/>
            <a:ext cx="1306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 bmk="_Toc30455812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Esporão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7020272" y="5013176"/>
            <a:ext cx="11592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 bmk="_Toc30455812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Cruzamento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 rot="16200000">
            <a:off x="-2918763" y="3029670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Biometria da Digital - Minúcias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7387912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pic>
        <p:nvPicPr>
          <p:cNvPr id="1026" name="Picture 2" descr="C:\Users\1495\Desktop\Mestrado\Dissertação_Mestrado\Processo do Sistema para Armazenamento e Identificação segundo Newma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7872819" cy="244827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 rot="16200000">
            <a:off x="-2267946" y="3253355"/>
            <a:ext cx="560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Credencial Biométrica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pic>
        <p:nvPicPr>
          <p:cNvPr id="6" name="Imagem 5" descr="Visão Glob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0106" y="908719"/>
            <a:ext cx="5322254" cy="594928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 rot="16200000">
            <a:off x="-2380964" y="3253355"/>
            <a:ext cx="5828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Arquitetura do Sistema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8" name="CaixaDeTexto 7"/>
          <p:cNvSpPr txBox="1"/>
          <p:nvPr/>
        </p:nvSpPr>
        <p:spPr>
          <a:xfrm rot="16200000">
            <a:off x="-2380964" y="3253355"/>
            <a:ext cx="5828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Arquitetura do Sistema</a:t>
            </a:r>
            <a:endParaRPr lang="pt-BR" sz="4000" b="1" dirty="0">
              <a:solidFill>
                <a:schemeClr val="bg1"/>
              </a:solidFill>
            </a:endParaRPr>
          </a:p>
        </p:txBody>
      </p:sp>
      <p:pic>
        <p:nvPicPr>
          <p:cNvPr id="9" name="Imagem 8" descr="Estrutura do Siste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0338" y="1628801"/>
            <a:ext cx="8074667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2322444" y="3253355"/>
            <a:ext cx="5711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Importação dos Dados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2679106" y="3253355"/>
            <a:ext cx="6425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Serviço de Comunicação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2470806" y="3253355"/>
            <a:ext cx="6008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Controle Administrativo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1779832" y="3253355"/>
            <a:ext cx="4626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Ponto de Controle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43608" y="1628800"/>
            <a:ext cx="81003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 smtClean="0"/>
              <a:t>Disponibilizar </a:t>
            </a:r>
            <a:r>
              <a:rPr lang="pt-PT" sz="3200" dirty="0" smtClean="0"/>
              <a:t>aos usuários, no momento do acesso, um display para informá-lo, em sua identificação, se houve o seu correto reconhecimento e a situação.</a:t>
            </a:r>
            <a:endParaRPr lang="pt-BR" sz="3200" dirty="0"/>
          </a:p>
        </p:txBody>
      </p:sp>
      <p:sp>
        <p:nvSpPr>
          <p:cNvPr id="6" name="Retângulo 5"/>
          <p:cNvSpPr/>
          <p:nvPr/>
        </p:nvSpPr>
        <p:spPr>
          <a:xfrm>
            <a:off x="1187624" y="3933056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 smtClean="0"/>
              <a:t>Configurável quanto ao nível de autenticação requerida:</a:t>
            </a:r>
          </a:p>
          <a:p>
            <a:pPr marL="342900" indent="-342900">
              <a:buAutoNum type="arabicParenR"/>
            </a:pPr>
            <a:r>
              <a:rPr lang="pt-PT" sz="3200" dirty="0" smtClean="0"/>
              <a:t>Somente Biometria, Cartão RFID ou Senha de Rede;</a:t>
            </a:r>
          </a:p>
          <a:p>
            <a:pPr marL="342900" indent="-342900">
              <a:buAutoNum type="arabicParenR"/>
            </a:pPr>
            <a:r>
              <a:rPr lang="pt-PT" sz="3200" dirty="0" smtClean="0"/>
              <a:t>Miscelania.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2836208" y="3193917"/>
            <a:ext cx="673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Ponto de Controle - Configuração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678932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2836208" y="3193917"/>
            <a:ext cx="673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Ponto de Controle - Configuração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44824"/>
            <a:ext cx="70761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9632" y="332656"/>
            <a:ext cx="6883856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196752"/>
            <a:ext cx="7406640" cy="5184576"/>
          </a:xfrm>
        </p:spPr>
        <p:txBody>
          <a:bodyPr>
            <a:normAutofit/>
          </a:bodyPr>
          <a:lstStyle/>
          <a:p>
            <a:r>
              <a:rPr lang="pt-BR" b="1" dirty="0" smtClean="0"/>
              <a:t>Importância da Pesquisa</a:t>
            </a:r>
          </a:p>
          <a:p>
            <a:r>
              <a:rPr lang="pt-BR" dirty="0" smtClean="0"/>
              <a:t>Prover uma forma segura de acesso físico as unidades industriais</a:t>
            </a:r>
          </a:p>
          <a:p>
            <a:r>
              <a:rPr lang="pt-BR" b="1" dirty="0" smtClean="0"/>
              <a:t>Justificativa da Pesquisa</a:t>
            </a:r>
          </a:p>
          <a:p>
            <a:r>
              <a:rPr lang="pt-BR" dirty="0" smtClean="0"/>
              <a:t>Não existe um sistema de controle de acesso expansível e </a:t>
            </a:r>
            <a:r>
              <a:rPr lang="pt-BR" dirty="0" err="1" smtClean="0"/>
              <a:t>customizável</a:t>
            </a:r>
            <a:r>
              <a:rPr lang="pt-BR" dirty="0" smtClean="0"/>
              <a:t> no mercado, sendo as empresas obrigadas a se adaptarem aos equipamentos e ao sistema em si.</a:t>
            </a:r>
          </a:p>
          <a:p>
            <a:r>
              <a:rPr lang="pt-BR" b="1" dirty="0" smtClean="0"/>
              <a:t>Objetivos</a:t>
            </a:r>
          </a:p>
          <a:p>
            <a:r>
              <a:rPr lang="pt-BR" b="1" dirty="0" smtClean="0"/>
              <a:t>Proposição de uma solução para Sistema de Controle de Acesso desenvolvido em C# e Visual Studio 2010.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684183" y="3253355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Pesquisa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1334195" y="3193917"/>
            <a:ext cx="3735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Ponto de Controle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783072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684161" y="3253355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mtClean="0">
                <a:solidFill>
                  <a:schemeClr val="bg1"/>
                </a:solidFill>
              </a:rPr>
              <a:t>Auditoria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2132485" y="3193917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Demonstração do Sistema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868528" y="3253355"/>
            <a:ext cx="2803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Conclusão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3608" y="404664"/>
            <a:ext cx="7315904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980728"/>
            <a:ext cx="7406640" cy="648072"/>
          </a:xfrm>
        </p:spPr>
        <p:txBody>
          <a:bodyPr>
            <a:normAutofit/>
          </a:bodyPr>
          <a:lstStyle/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pt-BR" sz="3200" b="1" dirty="0" smtClean="0">
                <a:solidFill>
                  <a:schemeClr val="tx1"/>
                </a:solidFill>
                <a:latin typeface="Times New Roman" charset="0"/>
              </a:rPr>
              <a:t>Referências Bibliográficas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7624" y="1844824"/>
            <a:ext cx="79563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Pinheiro, José Maurício. Biometria nos Sistemas Computacionais. 1ª Edição. Ciência Moderna, 2008. ISBN: 9788573937381</a:t>
            </a:r>
          </a:p>
          <a:p>
            <a:r>
              <a:rPr lang="pt-BR" sz="1600" dirty="0"/>
              <a:t> </a:t>
            </a:r>
            <a:r>
              <a:rPr lang="pt-BR" sz="1600" dirty="0" smtClean="0"/>
              <a:t>Souza</a:t>
            </a:r>
            <a:r>
              <a:rPr lang="pt-BR" sz="1600" dirty="0"/>
              <a:t>, Marcelo Barbosa. Controle de Acesso: conceitos, tecnologias e benefícios. 1ª Edição. </a:t>
            </a:r>
            <a:r>
              <a:rPr lang="pt-BR" sz="1600" dirty="0" err="1"/>
              <a:t>Sicurezza</a:t>
            </a:r>
            <a:r>
              <a:rPr lang="pt-BR" sz="1600" dirty="0"/>
              <a:t>. ISBN: 9788587292285.</a:t>
            </a:r>
          </a:p>
          <a:p>
            <a:r>
              <a:rPr lang="pt-BR" sz="1600" dirty="0"/>
              <a:t> </a:t>
            </a:r>
          </a:p>
          <a:p>
            <a:r>
              <a:rPr lang="pt-BR" sz="1600" dirty="0" err="1"/>
              <a:t>Hawthorne</a:t>
            </a:r>
            <a:r>
              <a:rPr lang="pt-BR" sz="1600" dirty="0"/>
              <a:t>, Mark. </a:t>
            </a:r>
            <a:r>
              <a:rPr lang="en-US" sz="1600" dirty="0"/>
              <a:t>Fingerprints: Analysis and Understanding. 1ª </a:t>
            </a:r>
            <a:r>
              <a:rPr lang="en-US" sz="1600" dirty="0" err="1"/>
              <a:t>Edição</a:t>
            </a:r>
            <a:r>
              <a:rPr lang="en-US" sz="1600" dirty="0"/>
              <a:t>. CRC PRess,2008. ISBN-10: 1420068644. </a:t>
            </a:r>
            <a:r>
              <a:rPr lang="en-US" sz="1600" dirty="0" err="1"/>
              <a:t>Idioma</a:t>
            </a:r>
            <a:r>
              <a:rPr lang="en-US" sz="1600" dirty="0"/>
              <a:t>: </a:t>
            </a:r>
            <a:r>
              <a:rPr lang="en-US" sz="1600" dirty="0" err="1"/>
              <a:t>Inglês</a:t>
            </a:r>
            <a:r>
              <a:rPr lang="en-US" sz="1600" dirty="0"/>
              <a:t>. </a:t>
            </a:r>
            <a:endParaRPr lang="pt-BR" sz="1600" dirty="0"/>
          </a:p>
          <a:p>
            <a:r>
              <a:rPr lang="en-US" sz="1600" dirty="0"/>
              <a:t> </a:t>
            </a:r>
            <a:endParaRPr lang="pt-BR" sz="1600" dirty="0"/>
          </a:p>
          <a:p>
            <a:r>
              <a:rPr lang="pt-BR" sz="1600" dirty="0" err="1"/>
              <a:t>Komarinski</a:t>
            </a:r>
            <a:r>
              <a:rPr lang="pt-BR" sz="1600" dirty="0"/>
              <a:t>, Peter. </a:t>
            </a:r>
            <a:r>
              <a:rPr lang="en-US" sz="1600" dirty="0"/>
              <a:t>Automated Fingerprint Identification Systems (AFIS). Academic Press, 2004. ISBN-10: 0124183514. </a:t>
            </a:r>
            <a:r>
              <a:rPr lang="en-US" sz="1600" dirty="0" err="1"/>
              <a:t>Idioma</a:t>
            </a:r>
            <a:r>
              <a:rPr lang="en-US" sz="1600" dirty="0"/>
              <a:t>: </a:t>
            </a:r>
            <a:r>
              <a:rPr lang="en-US" sz="1600" dirty="0" err="1"/>
              <a:t>Inglês</a:t>
            </a:r>
            <a:r>
              <a:rPr lang="en-US" sz="1600" dirty="0"/>
              <a:t>.</a:t>
            </a:r>
            <a:endParaRPr lang="pt-BR" sz="1600" dirty="0"/>
          </a:p>
          <a:p>
            <a:r>
              <a:rPr lang="en-US" sz="1600" dirty="0"/>
              <a:t> </a:t>
            </a:r>
            <a:endParaRPr lang="pt-BR" sz="1600" dirty="0"/>
          </a:p>
          <a:p>
            <a:r>
              <a:rPr lang="en-US" sz="1600" dirty="0" err="1"/>
              <a:t>Maltoni</a:t>
            </a:r>
            <a:r>
              <a:rPr lang="en-US" sz="1600" dirty="0"/>
              <a:t>, </a:t>
            </a:r>
            <a:r>
              <a:rPr lang="en-US" sz="1600" dirty="0" err="1"/>
              <a:t>Davide</a:t>
            </a:r>
            <a:r>
              <a:rPr lang="en-US" sz="1600" dirty="0"/>
              <a:t>. et al. Handbook of Fingerprint Recognition. </a:t>
            </a:r>
            <a:r>
              <a:rPr lang="pt-BR" sz="1600" dirty="0"/>
              <a:t>2ª Edição.  </a:t>
            </a:r>
            <a:r>
              <a:rPr lang="pt-BR" sz="1600" dirty="0" err="1"/>
              <a:t>Springer</a:t>
            </a:r>
            <a:r>
              <a:rPr lang="pt-BR" sz="1600" dirty="0"/>
              <a:t>, 2009. ISBN-10: 1848822537. Idioma: Inglês.</a:t>
            </a:r>
          </a:p>
          <a:p>
            <a:r>
              <a:rPr lang="pt-BR" sz="1600" dirty="0"/>
              <a:t> </a:t>
            </a:r>
          </a:p>
          <a:p>
            <a:r>
              <a:rPr lang="en-US" sz="1600" dirty="0"/>
              <a:t>Newman, Robert. Security and Access Control Using Biometric Technologies: Application, Technology, and Management. </a:t>
            </a:r>
            <a:r>
              <a:rPr lang="pt-BR" sz="1600" dirty="0"/>
              <a:t>1ª Edição. </a:t>
            </a:r>
            <a:r>
              <a:rPr lang="pt-BR" sz="1600" dirty="0" err="1"/>
              <a:t>Course</a:t>
            </a:r>
            <a:r>
              <a:rPr lang="pt-BR" sz="1600" dirty="0"/>
              <a:t> </a:t>
            </a:r>
            <a:r>
              <a:rPr lang="pt-BR" sz="1600" dirty="0" err="1"/>
              <a:t>Technology</a:t>
            </a:r>
            <a:r>
              <a:rPr lang="pt-BR" sz="1600" dirty="0"/>
              <a:t>, 2009. ISBN-10: 1435441052. Idioma: Inglês</a:t>
            </a:r>
            <a:r>
              <a:rPr lang="pt-BR" sz="1600" dirty="0" smtClean="0"/>
              <a:t>.</a:t>
            </a:r>
            <a:r>
              <a:rPr lang="pt-BR" sz="1600" dirty="0"/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315904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43608" y="1484784"/>
            <a:ext cx="79563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Ratha</a:t>
            </a:r>
            <a:r>
              <a:rPr lang="pt-BR" sz="1600" dirty="0" smtClean="0"/>
              <a:t>, N. K.; </a:t>
            </a:r>
            <a:r>
              <a:rPr lang="pt-BR" sz="1600" dirty="0" err="1" smtClean="0"/>
              <a:t>Govindaraju</a:t>
            </a:r>
            <a:r>
              <a:rPr lang="pt-BR" sz="1600" dirty="0" smtClean="0"/>
              <a:t>, </a:t>
            </a:r>
            <a:r>
              <a:rPr lang="pt-BR" sz="1600" dirty="0" err="1" smtClean="0"/>
              <a:t>Venu</a:t>
            </a:r>
            <a:r>
              <a:rPr lang="pt-BR" sz="1600" dirty="0" smtClean="0"/>
              <a:t>. </a:t>
            </a:r>
            <a:r>
              <a:rPr lang="en-US" sz="1600" dirty="0" smtClean="0"/>
              <a:t>Advances in Biometrics: Sensors, Algorithms and Systems. </a:t>
            </a:r>
            <a:r>
              <a:rPr lang="pt-BR" sz="1600" dirty="0" smtClean="0"/>
              <a:t>1ª Edição. </a:t>
            </a:r>
            <a:r>
              <a:rPr lang="pt-BR" sz="1600" dirty="0" err="1" smtClean="0"/>
              <a:t>Springerz</a:t>
            </a:r>
            <a:r>
              <a:rPr lang="pt-BR" sz="1600" dirty="0" smtClean="0"/>
              <a:t>, 2007. ISBN-10: 1846289203.  </a:t>
            </a:r>
            <a:r>
              <a:rPr lang="en-US" sz="1600" dirty="0" err="1" smtClean="0"/>
              <a:t>Idioma</a:t>
            </a:r>
            <a:r>
              <a:rPr lang="en-US" sz="1600" dirty="0" smtClean="0"/>
              <a:t>: </a:t>
            </a:r>
            <a:r>
              <a:rPr lang="en-US" sz="1600" dirty="0" err="1" smtClean="0"/>
              <a:t>Inglês</a:t>
            </a:r>
            <a:r>
              <a:rPr lang="en-US" sz="1600" dirty="0" smtClean="0"/>
              <a:t>.</a:t>
            </a:r>
            <a:endParaRPr lang="pt-BR" sz="1600" dirty="0" smtClean="0"/>
          </a:p>
          <a:p>
            <a:r>
              <a:rPr lang="en-US" sz="1600" dirty="0" smtClean="0"/>
              <a:t> </a:t>
            </a:r>
            <a:endParaRPr lang="pt-BR" sz="1600" dirty="0" smtClean="0"/>
          </a:p>
          <a:p>
            <a:r>
              <a:rPr lang="en-US" sz="1600" dirty="0" err="1" smtClean="0"/>
              <a:t>Troelsen</a:t>
            </a:r>
            <a:r>
              <a:rPr lang="en-US" sz="1600" dirty="0" smtClean="0"/>
              <a:t>, Andrew. Pro C# 2010 and the .NET 4 Platform. </a:t>
            </a:r>
            <a:r>
              <a:rPr lang="pt-BR" sz="1600" dirty="0" smtClean="0"/>
              <a:t>5ª Edição. </a:t>
            </a:r>
            <a:r>
              <a:rPr lang="pt-BR" sz="1600" dirty="0" err="1" smtClean="0"/>
              <a:t>Apress</a:t>
            </a:r>
            <a:r>
              <a:rPr lang="pt-BR" sz="1600" dirty="0" smtClean="0"/>
              <a:t>, 2010. ISBN-10: 1430225491. Idioma: Inglês.</a:t>
            </a:r>
          </a:p>
          <a:p>
            <a:r>
              <a:rPr lang="pt-BR" sz="1600" dirty="0" smtClean="0"/>
              <a:t> </a:t>
            </a:r>
          </a:p>
          <a:p>
            <a:r>
              <a:rPr lang="en-US" sz="1600" dirty="0" err="1" smtClean="0"/>
              <a:t>Albahari</a:t>
            </a:r>
            <a:r>
              <a:rPr lang="en-US" sz="1600" dirty="0" smtClean="0"/>
              <a:t>, Joseph. C# 4.0 in a Nutshell: The Definitive Reference. </a:t>
            </a:r>
            <a:r>
              <a:rPr lang="pt-BR" sz="1600" dirty="0" smtClean="0"/>
              <a:t>4ª Edição. </a:t>
            </a:r>
            <a:r>
              <a:rPr lang="pt-BR" sz="1600" dirty="0" err="1" smtClean="0"/>
              <a:t>O'Reilly</a:t>
            </a:r>
            <a:r>
              <a:rPr lang="pt-BR" sz="1600" dirty="0" smtClean="0"/>
              <a:t> Media, 2010. ISBN-10: 0596800959. Idioma: Inglês.</a:t>
            </a:r>
          </a:p>
          <a:p>
            <a:r>
              <a:rPr lang="pt-BR" sz="1600" dirty="0" smtClean="0"/>
              <a:t> </a:t>
            </a:r>
          </a:p>
          <a:p>
            <a:r>
              <a:rPr lang="en-US" sz="1600" dirty="0" err="1" smtClean="0"/>
              <a:t>Magennis</a:t>
            </a:r>
            <a:r>
              <a:rPr lang="en-US" sz="1600" dirty="0" smtClean="0"/>
              <a:t>, Troy. LINQ to Objects Using C# 4.0: Using and Extending LINQ to Objects and Parallel LINQ (PLINQ) (Addison-Wesley Microsoft Technology Series).</a:t>
            </a:r>
            <a:endParaRPr lang="pt-BR" sz="1600" dirty="0" smtClean="0"/>
          </a:p>
          <a:p>
            <a:r>
              <a:rPr lang="pt-BR" sz="1600" dirty="0" err="1" smtClean="0"/>
              <a:t>Addison-Wesley</a:t>
            </a:r>
            <a:r>
              <a:rPr lang="pt-BR" sz="1600" dirty="0" smtClean="0"/>
              <a:t> </a:t>
            </a:r>
            <a:r>
              <a:rPr lang="pt-BR" sz="1600" dirty="0" err="1" smtClean="0"/>
              <a:t>Professiona</a:t>
            </a:r>
            <a:r>
              <a:rPr lang="pt-BR" sz="1600" dirty="0" smtClean="0"/>
              <a:t>., 2010. ISBN-10: 0321637003. Idioma: Inglês.</a:t>
            </a:r>
          </a:p>
          <a:p>
            <a:r>
              <a:rPr lang="pt-BR" sz="1600" dirty="0" smtClean="0"/>
              <a:t> </a:t>
            </a:r>
          </a:p>
          <a:p>
            <a:r>
              <a:rPr lang="pt-BR" sz="1600" dirty="0" err="1" smtClean="0"/>
              <a:t>Libfprint</a:t>
            </a:r>
            <a:r>
              <a:rPr lang="pt-BR" sz="1600" dirty="0" smtClean="0"/>
              <a:t> – Biblioteca Open Source para o desenvolvimento de aplicativos que façam uso de leitores de digitais. </a:t>
            </a:r>
          </a:p>
          <a:p>
            <a:r>
              <a:rPr lang="pt-BR" sz="1600" dirty="0" smtClean="0"/>
              <a:t>Disponível em: http://www.reactivated.net/fprint/wiki/Libfprint.</a:t>
            </a:r>
          </a:p>
          <a:p>
            <a:r>
              <a:rPr lang="pt-BR" sz="1600" dirty="0" smtClean="0"/>
              <a:t> </a:t>
            </a:r>
          </a:p>
          <a:p>
            <a:r>
              <a:rPr lang="pt-BR" sz="1600" dirty="0" smtClean="0"/>
              <a:t>Microsoft – Visual C# </a:t>
            </a:r>
            <a:r>
              <a:rPr lang="pt-BR" sz="1600" dirty="0" err="1" smtClean="0"/>
              <a:t>Developer</a:t>
            </a:r>
            <a:r>
              <a:rPr lang="pt-BR" sz="1600" dirty="0" smtClean="0"/>
              <a:t> Center</a:t>
            </a:r>
          </a:p>
          <a:p>
            <a:r>
              <a:rPr lang="pt-BR" sz="1600" dirty="0" smtClean="0"/>
              <a:t>Disponível em: http://msdn.microsoft.com/pt-br/vcsharp/default.</a:t>
            </a:r>
            <a:r>
              <a:rPr lang="pt-BR" sz="1600" dirty="0" err="1" smtClean="0"/>
              <a:t>aspx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 </a:t>
            </a:r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2780906" y="3077058"/>
            <a:ext cx="662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Referências Bibliográficas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6883856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87625" y="1556792"/>
            <a:ext cx="795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Deitel</a:t>
            </a:r>
            <a:r>
              <a:rPr lang="pt-BR" dirty="0" smtClean="0"/>
              <a:t>, Paul; </a:t>
            </a:r>
            <a:r>
              <a:rPr lang="pt-BR" dirty="0" err="1" smtClean="0"/>
              <a:t>Deitel</a:t>
            </a:r>
            <a:r>
              <a:rPr lang="pt-BR" dirty="0" smtClean="0"/>
              <a:t>, Harvey . C++ Como Programar. 5ª Edição. </a:t>
            </a:r>
            <a:r>
              <a:rPr lang="pt-BR" dirty="0" err="1" smtClean="0"/>
              <a:t>Prentice</a:t>
            </a:r>
            <a:r>
              <a:rPr lang="pt-BR" dirty="0" smtClean="0"/>
              <a:t> Hall Brasil, 2006. ISBN: 8576050560.</a:t>
            </a:r>
          </a:p>
          <a:p>
            <a:r>
              <a:rPr lang="pt-BR" dirty="0" smtClean="0"/>
              <a:t> </a:t>
            </a:r>
          </a:p>
          <a:p>
            <a:r>
              <a:rPr lang="pt-BR" dirty="0" err="1" smtClean="0"/>
              <a:t>Drozdek</a:t>
            </a:r>
            <a:r>
              <a:rPr lang="pt-BR" dirty="0" smtClean="0"/>
              <a:t>, Adam. Livro Estrutura de dados e Algoritmos em C++. </a:t>
            </a:r>
            <a:r>
              <a:rPr lang="pt-BR" dirty="0" err="1" smtClean="0"/>
              <a:t>Thomson</a:t>
            </a:r>
            <a:r>
              <a:rPr lang="pt-BR" dirty="0" smtClean="0"/>
              <a:t> Pioneira, 2002. ISBN: 8522102953.</a:t>
            </a:r>
          </a:p>
          <a:p>
            <a:endParaRPr lang="pt-BR" dirty="0" smtClean="0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-2780906" y="3077058"/>
            <a:ext cx="6628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Referências Bibliográficas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196752"/>
            <a:ext cx="7406640" cy="5184576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Delimitação do Estudo</a:t>
            </a:r>
          </a:p>
          <a:p>
            <a:r>
              <a:rPr lang="pt-BR" dirty="0" smtClean="0"/>
              <a:t>Este trabalho está limitado ao segmento de Controle de Acessos, com recursos de biometria da impressão digital, no nível de projeto conceitual.</a:t>
            </a:r>
          </a:p>
          <a:p>
            <a:endParaRPr lang="pt-BR" b="1" dirty="0" smtClean="0"/>
          </a:p>
          <a:p>
            <a:r>
              <a:rPr lang="pt-BR" b="1" dirty="0" smtClean="0"/>
              <a:t>Espaço de Análise</a:t>
            </a:r>
          </a:p>
          <a:p>
            <a:r>
              <a:rPr lang="pt-BR" dirty="0" smtClean="0"/>
              <a:t>Controle de Acesso e Biometria em geral.</a:t>
            </a: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Objeto de Estudo</a:t>
            </a:r>
          </a:p>
          <a:p>
            <a:r>
              <a:rPr lang="pt-BR" dirty="0" smtClean="0"/>
              <a:t>Sistema de Controle de Acesso e Biometria da Digital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684183" y="3253355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Pesquisa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980728"/>
            <a:ext cx="7406640" cy="3456384"/>
          </a:xfrm>
        </p:spPr>
        <p:txBody>
          <a:bodyPr>
            <a:normAutofit/>
          </a:bodyPr>
          <a:lstStyle/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sz="3200" b="1" dirty="0" smtClean="0">
              <a:solidFill>
                <a:schemeClr val="tx1"/>
              </a:solidFill>
              <a:latin typeface="Times New Roman" charset="0"/>
            </a:endParaRPr>
          </a:p>
          <a:p>
            <a:r>
              <a:rPr lang="pt-BR" sz="3200" i="1" dirty="0" smtClean="0"/>
              <a:t>“É um Sistema que permite ou não a entrada de um indivíduo ou objeto em determinados locais, em determinados horários, mediante sua identificação.” </a:t>
            </a:r>
            <a:endParaRPr lang="pt-BR" sz="3200" dirty="0" smtClean="0"/>
          </a:p>
          <a:p>
            <a:r>
              <a:rPr lang="pt-BR" sz="3200" dirty="0" smtClean="0"/>
              <a:t>SOUZA, 2010</a:t>
            </a:r>
          </a:p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sz="3200" b="1" dirty="0" smtClean="0">
              <a:solidFill>
                <a:schemeClr val="tx1"/>
              </a:solidFill>
              <a:latin typeface="Times New Roman" charset="0"/>
            </a:endParaRPr>
          </a:p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sz="2400" dirty="0" smtClean="0">
              <a:solidFill>
                <a:schemeClr val="tx1"/>
              </a:solidFill>
              <a:latin typeface="Times New Roman" charset="0"/>
            </a:endParaRPr>
          </a:p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b="1" dirty="0" smtClean="0"/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4293096"/>
            <a:ext cx="4032448" cy="236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 rot="16200000">
            <a:off x="-2603332" y="3115501"/>
            <a:ext cx="6294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Sistema de Controle de Acesso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739716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 rot="16200000">
            <a:off x="-2806552" y="3120444"/>
            <a:ext cx="66800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b="1" dirty="0" smtClean="0">
                <a:solidFill>
                  <a:schemeClr val="bg1"/>
                </a:solidFill>
              </a:rPr>
              <a:t>Estrutura – Sistema Biométrico</a:t>
            </a:r>
            <a:endParaRPr lang="pt-BR" sz="3400" b="1" dirty="0">
              <a:solidFill>
                <a:schemeClr val="bg1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87624" y="198884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/>
              <a:t>Algo-que-você-tem</a:t>
            </a:r>
            <a:endParaRPr lang="pt-BR" sz="4400" dirty="0" smtClean="0"/>
          </a:p>
          <a:p>
            <a:endParaRPr lang="pt-BR" sz="4400" dirty="0" smtClean="0"/>
          </a:p>
          <a:p>
            <a:r>
              <a:rPr lang="pt-BR" sz="4400" dirty="0" err="1" smtClean="0"/>
              <a:t>Algo-que-você-é</a:t>
            </a:r>
            <a:r>
              <a:rPr lang="pt-BR" sz="4400" dirty="0" smtClean="0"/>
              <a:t> </a:t>
            </a:r>
          </a:p>
          <a:p>
            <a:endParaRPr lang="pt-BR" sz="4400" dirty="0" smtClean="0"/>
          </a:p>
          <a:p>
            <a:r>
              <a:rPr lang="pt-BR" sz="4400" dirty="0" err="1" smtClean="0"/>
              <a:t>Algo-que-você-sabe</a:t>
            </a:r>
            <a:r>
              <a:rPr lang="pt-BR" sz="4400" dirty="0" smtClean="0"/>
              <a:t> 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 rot="16200000">
            <a:off x="-1169090" y="3253355"/>
            <a:ext cx="3405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Autenticação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15616" y="1844824"/>
            <a:ext cx="774035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Biometria é uma palavra de origem grega, </a:t>
            </a:r>
            <a:r>
              <a:rPr lang="pt-BR" sz="3200" dirty="0" err="1" smtClean="0"/>
              <a:t>bios</a:t>
            </a:r>
            <a:r>
              <a:rPr lang="pt-BR" sz="3200" dirty="0" smtClean="0"/>
              <a:t> (vida) e metros (contagem ou medida) e é a ciência que estuda, estatisticamente, as características físicas, fisiológicas ou comportamentais dos seres vivos e atualmente é utilizada como forma de identificar indivíduos através dessas informações.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 rot="16200000">
            <a:off x="-742693" y="3253355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Biometria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980728"/>
            <a:ext cx="7910696" cy="864096"/>
          </a:xfrm>
        </p:spPr>
        <p:txBody>
          <a:bodyPr>
            <a:normAutofit/>
          </a:bodyPr>
          <a:lstStyle/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pt-BR" sz="3200" b="1" dirty="0" smtClean="0">
                <a:solidFill>
                  <a:schemeClr val="tx1"/>
                </a:solidFill>
                <a:latin typeface="Times New Roman" charset="0"/>
              </a:rPr>
              <a:t>Características da Biometria</a:t>
            </a:r>
          </a:p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sz="3200" b="1" dirty="0" smtClean="0">
              <a:solidFill>
                <a:schemeClr val="tx1"/>
              </a:solidFill>
              <a:latin typeface="Times New Roman" charset="0"/>
            </a:endParaRPr>
          </a:p>
          <a:p>
            <a:endParaRPr lang="pt-BR" sz="3200" b="1" dirty="0" smtClean="0">
              <a:solidFill>
                <a:schemeClr val="tx1"/>
              </a:solidFill>
              <a:latin typeface="Times New Roman" charset="0"/>
            </a:endParaRPr>
          </a:p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sz="2400" dirty="0" smtClean="0">
              <a:solidFill>
                <a:schemeClr val="tx1"/>
              </a:solidFill>
              <a:latin typeface="Times New Roman" charset="0"/>
            </a:endParaRPr>
          </a:p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b="1" dirty="0" smtClean="0"/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015472" y="1844825"/>
          <a:ext cx="8100390" cy="4649409"/>
        </p:xfrm>
        <a:graphic>
          <a:graphicData uri="http://schemas.openxmlformats.org/drawingml/2006/table">
            <a:tbl>
              <a:tblPr/>
              <a:tblGrid>
                <a:gridCol w="1619726"/>
                <a:gridCol w="1619726"/>
                <a:gridCol w="1619726"/>
                <a:gridCol w="1620606"/>
                <a:gridCol w="1620606"/>
              </a:tblGrid>
              <a:tr h="82481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Característica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Biométrica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Padrão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Codigoficado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Taxa de Falhas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Na Identificação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Nível de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Segurança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Aplicabilidade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1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Reconhecimento da iris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Padrões da iris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1 em 1.200.000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Alto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Instalações de alta segurança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1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Impressão digital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Impressão digital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1 em 1000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Autenticação, controle de acesso, etc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81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Forma da mão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Tamanho, comprimento, largura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1 em 700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Baixo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Instalações de baixa segurança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02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Assinatura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Forma das letras, modo de escrita, pressão sobre a superfície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1 em 100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Baixo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Instalações de baixa segurança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61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Reconhecimento da voz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Times New Roman"/>
                          <a:ea typeface="Times New Roman"/>
                          <a:cs typeface="Times New Roman"/>
                        </a:rPr>
                        <a:t>Características da voz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1 em 30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Baixo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Times New Roman"/>
                          <a:ea typeface="Times New Roman"/>
                          <a:cs typeface="Times New Roman"/>
                        </a:rPr>
                        <a:t>Serviços de Telefonia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 rot="16200000">
            <a:off x="-2675109" y="3075399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Características da Biometria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7624" y="332656"/>
            <a:ext cx="6739840" cy="548822"/>
          </a:xfrm>
        </p:spPr>
        <p:txBody>
          <a:bodyPr>
            <a:noAutofit/>
          </a:bodyPr>
          <a:lstStyle/>
          <a:p>
            <a:r>
              <a:rPr lang="pt-BR" sz="3600" dirty="0" smtClean="0"/>
              <a:t>UNIVERSIDADE DE TAUBATÉ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980728"/>
            <a:ext cx="7910696" cy="864096"/>
          </a:xfrm>
        </p:spPr>
        <p:txBody>
          <a:bodyPr>
            <a:normAutofit/>
          </a:bodyPr>
          <a:lstStyle/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pt-BR" sz="3200" b="1" dirty="0" smtClean="0">
                <a:solidFill>
                  <a:schemeClr val="tx1"/>
                </a:solidFill>
                <a:latin typeface="Times New Roman" charset="0"/>
              </a:rPr>
              <a:t>Características da Biometria</a:t>
            </a:r>
          </a:p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sz="3200" b="1" dirty="0" smtClean="0">
              <a:solidFill>
                <a:schemeClr val="tx1"/>
              </a:solidFill>
              <a:latin typeface="Times New Roman" charset="0"/>
            </a:endParaRPr>
          </a:p>
          <a:p>
            <a:endParaRPr lang="pt-BR" sz="3200" b="1" dirty="0" smtClean="0">
              <a:solidFill>
                <a:schemeClr val="tx1"/>
              </a:solidFill>
              <a:latin typeface="Times New Roman" charset="0"/>
            </a:endParaRPr>
          </a:p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sz="2400" dirty="0" smtClean="0">
              <a:solidFill>
                <a:schemeClr val="tx1"/>
              </a:solidFill>
              <a:latin typeface="Times New Roman" charset="0"/>
            </a:endParaRPr>
          </a:p>
          <a:p>
            <a:pPr marL="0" lvl="0" fontAlgn="base"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pt-BR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b="1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08111" y="1844824"/>
          <a:ext cx="8028385" cy="4536505"/>
        </p:xfrm>
        <a:graphic>
          <a:graphicData uri="http://schemas.openxmlformats.org/drawingml/2006/table">
            <a:tbl>
              <a:tblPr/>
              <a:tblGrid>
                <a:gridCol w="1606037"/>
                <a:gridCol w="1605137"/>
                <a:gridCol w="1605137"/>
                <a:gridCol w="1606037"/>
                <a:gridCol w="1606037"/>
              </a:tblGrid>
              <a:tr h="85059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latin typeface="Times New Roman"/>
                          <a:ea typeface="Times New Roman"/>
                          <a:cs typeface="Times New Roman"/>
                        </a:rPr>
                        <a:t>Característica Biométrica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Robustez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Distinção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Evidência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latin typeface="Times New Roman"/>
                          <a:ea typeface="Times New Roman"/>
                          <a:cs typeface="Times New Roman"/>
                        </a:rPr>
                        <a:t>Potencial Biométrico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6706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Reconhecimento da iris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Muito 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Muito alto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6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Times New Roman"/>
                          <a:ea typeface="Times New Roman"/>
                          <a:cs typeface="Times New Roman"/>
                        </a:rPr>
                        <a:t>Impressão Digital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Média – 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Muito 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Alto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6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Forma da Mão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Média – 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Médio – alto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6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Times New Roman"/>
                          <a:ea typeface="Times New Roman"/>
                          <a:cs typeface="Times New Roman"/>
                        </a:rPr>
                        <a:t>Reconhecimento Facial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Baixa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06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Assinatura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Baixa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Baixa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Médio – baixo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0595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Reconhecimento da voz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Média – 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latin typeface="Times New Roman"/>
                          <a:ea typeface="Times New Roman"/>
                          <a:cs typeface="Times New Roman"/>
                        </a:rPr>
                        <a:t>Média – alta</a:t>
                      </a:r>
                      <a:endParaRPr lang="pt-BR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latin typeface="Times New Roman"/>
                          <a:ea typeface="Times New Roman"/>
                          <a:cs typeface="Times New Roman"/>
                        </a:rPr>
                        <a:t>Média – alto</a:t>
                      </a:r>
                      <a:endParaRPr lang="pt-BR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7733" marR="67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 rot="16200000">
            <a:off x="-2675109" y="3064262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Características da Biometria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333</TotalTime>
  <Words>688</Words>
  <Application>Microsoft Office PowerPoint</Application>
  <PresentationFormat>Apresentação na tela (4:3)</PresentationFormat>
  <Paragraphs>215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Solstício</vt:lpstr>
      <vt:lpstr>Sistema de Controle de Acesso com Autenticação Biométrica Aplicada a Áreas Supervisionadas e Controladas em Instalações Prediais Industriais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  <vt:lpstr>UNIVERSIDADE DE TAUBATÉ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INB</dc:creator>
  <cp:lastModifiedBy>1495</cp:lastModifiedBy>
  <cp:revision>34</cp:revision>
  <dcterms:created xsi:type="dcterms:W3CDTF">2011-03-18T17:13:34Z</dcterms:created>
  <dcterms:modified xsi:type="dcterms:W3CDTF">2012-02-07T18:57:36Z</dcterms:modified>
</cp:coreProperties>
</file>