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7" r:id="rId8"/>
    <p:sldId id="265" r:id="rId9"/>
    <p:sldId id="272" r:id="rId10"/>
    <p:sldId id="273" r:id="rId11"/>
    <p:sldId id="274" r:id="rId12"/>
    <p:sldId id="271" r:id="rId13"/>
    <p:sldId id="266" r:id="rId14"/>
    <p:sldId id="262" r:id="rId15"/>
    <p:sldId id="268" r:id="rId16"/>
    <p:sldId id="269" r:id="rId17"/>
    <p:sldId id="270" r:id="rId18"/>
    <p:sldId id="275" r:id="rId19"/>
    <p:sldId id="276" r:id="rId20"/>
    <p:sldId id="277" r:id="rId21"/>
    <p:sldId id="278" r:id="rId22"/>
    <p:sldId id="279" r:id="rId23"/>
    <p:sldId id="287" r:id="rId24"/>
    <p:sldId id="288" r:id="rId25"/>
    <p:sldId id="280" r:id="rId26"/>
    <p:sldId id="282" r:id="rId27"/>
    <p:sldId id="281" r:id="rId28"/>
    <p:sldId id="283" r:id="rId29"/>
    <p:sldId id="284" r:id="rId30"/>
    <p:sldId id="291" r:id="rId31"/>
    <p:sldId id="289" r:id="rId32"/>
    <p:sldId id="290" r:id="rId33"/>
    <p:sldId id="292" r:id="rId34"/>
    <p:sldId id="293" r:id="rId35"/>
    <p:sldId id="294" r:id="rId36"/>
    <p:sldId id="295" r:id="rId37"/>
    <p:sldId id="285" r:id="rId38"/>
    <p:sldId id="297" r:id="rId39"/>
    <p:sldId id="296" r:id="rId40"/>
    <p:sldId id="298" r:id="rId41"/>
    <p:sldId id="299" r:id="rId42"/>
    <p:sldId id="286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605C1-89D7-8C0C-B2B6-4C6DD9B47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55E49-CCEA-E3D4-4AC2-C688BF176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64E45B-CBC6-6606-025E-771A27BA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5B67-ABF3-44E3-8130-6D316570172F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E7299A-276E-D96A-D0F5-5C7D66B1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A11DB-F62D-09D6-848F-3F87848B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934B-2A02-4975-A4CB-5C32C18D1C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40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F97A6-22DB-6DEB-4739-CB8181D7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F9CCDD-A440-9C72-A495-AB219C107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FCE7F-9C82-CE40-A42F-945EB906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5B67-ABF3-44E3-8130-6D316570172F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35CBFD-0636-205D-C363-A96FD737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75A767-C008-5369-8D6E-A35C91DE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934B-2A02-4975-A4CB-5C32C18D1C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9E1F95-7FE9-5214-C486-488973C35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C2E813-AA93-0763-CC4A-73FC3093E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6BDB59-6C61-F425-3C43-FFED70BA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5B67-ABF3-44E3-8130-6D316570172F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B3911C-A312-8D0C-BFCE-899854EC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3EED5B-09C2-1243-E554-18165187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934B-2A02-4975-A4CB-5C32C18D1C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35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CFD75-56EC-17E7-E712-471B3EB8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EF52F-EE01-DCCE-20B7-95C94AB9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F539E-44E0-4167-943D-0AA20DD1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5B67-ABF3-44E3-8130-6D316570172F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0CDD4F-21BE-3D95-5C4E-FDAA6F4C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37357-735F-C14F-F5D6-9757DCA6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934B-2A02-4975-A4CB-5C32C18D1C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33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5A421-CDF8-5A09-68EF-C185112F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6EDC89-9508-5F02-F26D-EA45777E6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9229B8-0141-33C8-73D5-2374147A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5B67-ABF3-44E3-8130-6D316570172F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79EACF-4AE3-E458-985D-756D9E61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8B4A64-B5CB-31A3-A0EA-8DF03DE3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934B-2A02-4975-A4CB-5C32C18D1C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66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62E73-1080-8160-81A6-96B4D527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385038-44EA-1434-0527-4D69DDF1B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F06CEB-528D-753B-BD2B-3DF572ECC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5C399F-A3E7-8DB1-C454-1171A100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5B67-ABF3-44E3-8130-6D316570172F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4202B2-EDE9-F8A6-8B1F-F042CEEE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B6B66A-1476-C256-E1DA-72C06976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934B-2A02-4975-A4CB-5C32C18D1C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9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5589F-4A82-DC6E-84D4-A9D01C66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35A14B-1A79-2079-92A4-30C089EB8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068561-892D-272E-0960-52095E5FE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864A3-53FD-8EB6-848D-7DC7E417A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CE52D8-BA37-9D9A-9518-956D79CBB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D5C930-98FF-CAA5-C300-67B2C52C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5B67-ABF3-44E3-8130-6D316570172F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83E125-0C99-72F7-C60F-D3142852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DD1928-8CCD-DB91-1747-D862F2B0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934B-2A02-4975-A4CB-5C32C18D1C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78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CF1DD-B662-6494-B5CC-0344EB2F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A24473-E62C-AD78-B1BC-30636834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5B67-ABF3-44E3-8130-6D316570172F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DE2981-3620-861A-15D3-BF921D89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42B1B8-F096-9EDF-6FE0-B3C2FB65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934B-2A02-4975-A4CB-5C32C18D1C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51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8A5DE4-8653-9DC8-E12D-47B265CD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5B67-ABF3-44E3-8130-6D316570172F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F81A57-C671-5FE5-56EE-7BCE0F22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0929B4-BD71-1575-FFBB-AA168B6C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934B-2A02-4975-A4CB-5C32C18D1C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24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66CA-F237-170C-65C2-9F352938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EBEFB-A316-BAAD-4666-C8FE81735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E33665-3637-75DC-3A46-36504B251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9C35DA-7C91-D64E-086C-83C24EE4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5B67-ABF3-44E3-8130-6D316570172F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0F2E55-AD08-984D-5123-EFB40A34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4215DC-7BE5-AF4E-FD49-396B0C77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934B-2A02-4975-A4CB-5C32C18D1C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75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A1F27-48B7-695C-A27D-84B20476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0F98C9-EDBE-5E65-C4FA-34D1D257B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6127E3-C2BE-A276-BF1E-5CD18F5A9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2ECBE0-D0F7-235F-29B9-6F2FB2B2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5B67-ABF3-44E3-8130-6D316570172F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2D596F-C1A6-3F9E-25A3-221C8361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2FB6BD-3E08-A707-C34F-188847D0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934B-2A02-4975-A4CB-5C32C18D1C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46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0DE037-1647-9666-3274-D14F35B9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C7B1F6-1796-5D4D-E10E-437425623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1FE1AE-7E5D-3811-8B71-97529AC3F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F5B67-ABF3-44E3-8130-6D316570172F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6BDDFF-87AE-400D-023C-3422ACEC0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82C50C-E963-3572-97C9-4FD3E21B5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F934B-2A02-4975-A4CB-5C32C18D1C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3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shirleifuntec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4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952" y="2512250"/>
            <a:ext cx="9144000" cy="3157029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tx2"/>
                </a:solidFill>
                <a:latin typeface="Bahnschrift" panose="020B0502040204020203" pitchFamily="34" charset="0"/>
              </a:rPr>
              <a:t>GIT</a:t>
            </a:r>
            <a:r>
              <a:rPr lang="pt-BR" dirty="0">
                <a:solidFill>
                  <a:schemeClr val="tx2"/>
                </a:solidFill>
                <a:latin typeface="Bahnschrift" panose="020B0502040204020203" pitchFamily="34" charset="0"/>
              </a:rPr>
              <a:t> -</a:t>
            </a:r>
            <a:br>
              <a:rPr lang="pt-BR" dirty="0">
                <a:solidFill>
                  <a:schemeClr val="tx2"/>
                </a:solidFill>
                <a:latin typeface="Bahnschrift" panose="020B0502040204020203" pitchFamily="34" charset="0"/>
              </a:rPr>
            </a:br>
            <a:r>
              <a:rPr lang="pt-BR" dirty="0">
                <a:solidFill>
                  <a:schemeClr val="tx2"/>
                </a:solidFill>
                <a:latin typeface="Bahnschrift" panose="020B0502040204020203" pitchFamily="34" charset="0"/>
              </a:rPr>
              <a:t>Sistema de Controle de Versões</a:t>
            </a:r>
          </a:p>
        </p:txBody>
      </p:sp>
    </p:spTree>
    <p:extLst>
      <p:ext uri="{BB962C8B-B14F-4D97-AF65-F5344CB8AC3E}">
        <p14:creationId xmlns:p14="http://schemas.microsoft.com/office/powerpoint/2010/main" val="160620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46" y="1086999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Objetos internos do </a:t>
            </a:r>
            <a:r>
              <a:rPr lang="pt-BR" sz="48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8F7DFC-6D52-5BF0-9185-603BE0A01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616" y="2072990"/>
            <a:ext cx="6608752" cy="47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4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46" y="1086999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Objetos internos do </a:t>
            </a:r>
            <a:r>
              <a:rPr lang="pt-BR" sz="48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8E43BE-91C3-EFE3-3F7E-67E17F1EA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76" y="1984991"/>
            <a:ext cx="5672328" cy="4942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66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666" y="1672215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Primeiros comandos com o </a:t>
            </a:r>
            <a:r>
              <a:rPr lang="pt-BR" sz="48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633" y="3545641"/>
            <a:ext cx="7577722" cy="2233367"/>
          </a:xfrm>
        </p:spPr>
        <p:txBody>
          <a:bodyPr>
            <a:normAutofit lnSpcReduction="10000"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Iniciar o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(iniciar o repositório do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–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init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Iniciar o versionamento (de código) –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Criar um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commit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commit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9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666" y="1672215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Vamos começar?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444" y="2979549"/>
            <a:ext cx="8897111" cy="3182112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 pasta </a:t>
            </a:r>
            <a:r>
              <a:rPr lang="pt-B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workspace</a:t>
            </a: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crie a pasta livro-receitas (</a:t>
            </a:r>
            <a:r>
              <a:rPr lang="pt-B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mkdir</a:t>
            </a: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Nesta pasta, iniciar o </a:t>
            </a:r>
            <a:r>
              <a:rPr lang="pt-BR" sz="3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3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Verificar as pastas ocultas (</a:t>
            </a:r>
            <a:r>
              <a:rPr lang="pt-B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pt-BR" sz="3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–a)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Copiar o arquivo bolocenoura.md para a pasta </a:t>
            </a: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livro-receitas</a:t>
            </a:r>
            <a:endParaRPr lang="pt-BR" sz="3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Criar o versionamento (</a:t>
            </a:r>
            <a:r>
              <a:rPr lang="pt-BR" sz="3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*)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Fazer o </a:t>
            </a:r>
            <a:r>
              <a:rPr lang="pt-B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–m “criando pasta livro de receitas)</a:t>
            </a:r>
            <a:endParaRPr lang="pt-BR" sz="3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5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57B16E-B452-04DB-F9E4-C835891A7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94" y="2123857"/>
            <a:ext cx="6337186" cy="43739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3D4E055-05D3-CE03-970B-63935701B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06" y="1333887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Entendendo....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47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3D4E055-05D3-CE03-970B-63935701B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06" y="1333887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Entendendo....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E08C20-0647-6B2E-1259-6B40C82D8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816" y="2164671"/>
            <a:ext cx="7552944" cy="4132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971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57B16E-B452-04DB-F9E4-C835891A7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94" y="2123857"/>
            <a:ext cx="6337186" cy="43739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3D4E055-05D3-CE03-970B-63935701B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06" y="1333887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Entendendo....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75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444" y="2979549"/>
            <a:ext cx="8897111" cy="3182112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Verificar o status (</a:t>
            </a:r>
            <a:r>
              <a:rPr lang="pt-BR" sz="3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3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status)</a:t>
            </a:r>
            <a:endParaRPr lang="pt-BR" sz="30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 a pasta receitas (</a:t>
            </a:r>
            <a:r>
              <a:rPr lang="pt-BR" sz="3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pt-BR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receitas)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mover o arquivo </a:t>
            </a:r>
            <a:r>
              <a:rPr lang="pt-BR" sz="3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bolocenouramd</a:t>
            </a:r>
            <a:r>
              <a:rPr lang="pt-BR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pra a pasta receita (</a:t>
            </a:r>
            <a:r>
              <a:rPr lang="pt-BR" sz="3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mv</a:t>
            </a:r>
            <a:r>
              <a:rPr lang="pt-BR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bolocenoura.md ./receitas</a:t>
            </a:r>
            <a:endParaRPr lang="pt-BR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Verificar o status (</a:t>
            </a:r>
            <a:r>
              <a:rPr lang="pt-BR" sz="3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3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status)</a:t>
            </a:r>
            <a:endParaRPr lang="pt-BR" sz="30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Criar o versionamento (</a:t>
            </a:r>
            <a:r>
              <a:rPr lang="pt-BR" sz="3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pt-BR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*)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Fazer o </a:t>
            </a:r>
            <a:r>
              <a:rPr lang="pt-BR" sz="3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pt-BR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3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pt-BR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–m “criando pasta livro de receitas)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Verificar o status (</a:t>
            </a:r>
            <a:r>
              <a:rPr lang="pt-BR" sz="3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3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status)</a:t>
            </a:r>
            <a:endParaRPr lang="pt-BR" sz="30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1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976" y="1161140"/>
            <a:ext cx="10991088" cy="5696859"/>
          </a:xfrm>
        </p:spPr>
        <p:txBody>
          <a:bodyPr>
            <a:normAutofit fontScale="70000" lnSpcReduction="20000"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Iniciar o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(iniciar o repositório do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–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init</a:t>
            </a:r>
            <a:endParaRPr lang="pt-BR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–a (visualizar 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pastas ocultas, os repositórios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Iniciar o versionamento (de código) – </a:t>
            </a:r>
          </a:p>
          <a:p>
            <a:pPr marL="800100" lvl="1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* (adiciona todos os arquivos – novos modificados e deletados do diretório atual)</a:t>
            </a:r>
          </a:p>
          <a:p>
            <a:pPr marL="800100" lvl="1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. (adiciona os novos e modificados, mas não os deletados)</a:t>
            </a:r>
          </a:p>
          <a:p>
            <a:pPr marL="800100" lvl="1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nome_arquivo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(adiciona o arquivo)</a:t>
            </a:r>
            <a:endParaRPr lang="pt-BR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Criar um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commit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–m “mensagem” 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–m “mensagem” nome do arquivo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–m “mensagem”  -a (pega todos os arquivos que já foram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versionados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Verificar o status –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status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Verificar o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log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log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log –p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log --</a:t>
            </a: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log --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oneline</a:t>
            </a:r>
            <a:endParaRPr lang="pt-BR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7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279517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555" y="3374462"/>
            <a:ext cx="9143999" cy="878230"/>
          </a:xfrm>
        </p:spPr>
        <p:txBody>
          <a:bodyPr>
            <a:normAutofit fontScale="92500"/>
          </a:bodyPr>
          <a:lstStyle/>
          <a:p>
            <a:pPr algn="l"/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restore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stage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nome_do_arquivo</a:t>
            </a:r>
            <a:endParaRPr lang="pt-BR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sz="6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0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62" y="1251591"/>
            <a:ext cx="9144000" cy="796259"/>
          </a:xfrm>
        </p:spPr>
        <p:txBody>
          <a:bodyPr>
            <a:normAutofit/>
          </a:bodyPr>
          <a:lstStyle/>
          <a:p>
            <a:pPr algn="l"/>
            <a:r>
              <a:rPr lang="pt-BR" sz="4800" dirty="0">
                <a:solidFill>
                  <a:schemeClr val="tx2"/>
                </a:solidFill>
                <a:latin typeface="Bahnschrift" panose="020B0502040204020203" pitchFamily="34" charset="0"/>
              </a:rPr>
              <a:t>O que veremos: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6995" y="2375209"/>
            <a:ext cx="6390967" cy="442964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18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– o que é um sistema de controle de versões</a:t>
            </a:r>
            <a:endParaRPr lang="pt-BR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18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– </a:t>
            </a:r>
            <a:r>
              <a:rPr lang="pt-BR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é o </a:t>
            </a:r>
            <a:r>
              <a:rPr lang="pt-BR" sz="1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gitlab</a:t>
            </a:r>
            <a:endParaRPr lang="pt-BR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18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– Instalando o </a:t>
            </a:r>
            <a:r>
              <a:rPr lang="pt-BR" sz="1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pt-BR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endParaRPr lang="pt-BR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pt-BR" sz="18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Criando nosso primeiro repositório</a:t>
            </a:r>
            <a:endParaRPr lang="pt-BR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18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– Funcionamento do </a:t>
            </a:r>
            <a:r>
              <a:rPr lang="pt-BR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pt-BR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pt-BR" sz="18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Principais comandos do </a:t>
            </a:r>
            <a:r>
              <a:rPr lang="pt-BR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pt-BR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18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– Trabalhando com um repositório remoto</a:t>
            </a:r>
            <a:endParaRPr lang="pt-BR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pt-BR" sz="18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1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pt-BR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pt-BR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Merge</a:t>
            </a:r>
            <a:endParaRPr lang="pt-BR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89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279517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Treinando..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556" y="2194154"/>
            <a:ext cx="9143999" cy="3967507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 pasta receitas, inclua o arquivo bolodefuba.md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Criar o versionamento (</a:t>
            </a:r>
            <a:r>
              <a:rPr lang="pt-BR" sz="3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*)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Antes do </a:t>
            </a:r>
            <a:r>
              <a:rPr lang="pt-B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vamos fazer o </a:t>
            </a:r>
            <a:r>
              <a:rPr lang="pt-B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restore</a:t>
            </a: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deste arquivo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3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restore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pt-BR" sz="3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stage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nome_do_arquivo</a:t>
            </a:r>
            <a:endParaRPr lang="pt-BR" sz="3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3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279517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555" y="3374462"/>
            <a:ext cx="9143999" cy="878230"/>
          </a:xfrm>
        </p:spPr>
        <p:txBody>
          <a:bodyPr>
            <a:normAutofit/>
          </a:bodyPr>
          <a:lstStyle/>
          <a:p>
            <a:pPr algn="l"/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revert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numero_hash</a:t>
            </a:r>
            <a:endParaRPr lang="pt-BR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sz="6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90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279517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Treinando..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75776"/>
            <a:ext cx="9143999" cy="4488309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Abra o arquivo bolodecenoura.md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Inclua na lista de ingredientes: 1 colher de café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Faça o </a:t>
            </a:r>
            <a:r>
              <a:rPr lang="pt-BR" sz="3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a msg: “incluindo ingrediente”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Abra novamente o arquivo bolodecenoura.md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Inclua na lista de ingredientes: altere para 4 cenouras médias.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Faça novo </a:t>
            </a:r>
            <a:r>
              <a:rPr lang="pt-BR" sz="3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Reverta o primeiro </a:t>
            </a:r>
            <a:r>
              <a:rPr lang="pt-BR" sz="3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pt-BR" sz="3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Abra o arquivo e verifique que o café não existe mais.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61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279517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Renomeando arquivos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555" y="3374462"/>
            <a:ext cx="9143999" cy="878230"/>
          </a:xfrm>
        </p:spPr>
        <p:txBody>
          <a:bodyPr>
            <a:normAutofit fontScale="92500"/>
          </a:bodyPr>
          <a:lstStyle/>
          <a:p>
            <a:pPr algn="l"/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mv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nomearquivo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novonomearquivo</a:t>
            </a:r>
            <a:endParaRPr lang="pt-BR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sz="6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3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279517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Removendo arquivos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555" y="3374461"/>
            <a:ext cx="9143999" cy="2204021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nomearquivo</a:t>
            </a:r>
            <a:endParaRPr lang="pt-BR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t-BR" sz="4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cached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nomearquivo</a:t>
            </a:r>
            <a:endParaRPr lang="pt-BR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sz="6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70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279517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Removendo usuário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808" y="2075776"/>
            <a:ext cx="9918191" cy="4488309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33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33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3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pt-BR" sz="33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pt-BR" sz="33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endParaRPr lang="pt-BR" sz="3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33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3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33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config</a:t>
            </a:r>
            <a:r>
              <a:rPr lang="pt-BR" sz="3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--global --</a:t>
            </a:r>
            <a:r>
              <a:rPr lang="pt-BR" sz="33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unset</a:t>
            </a:r>
            <a:r>
              <a:rPr lang="pt-BR" sz="3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33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user.email</a:t>
            </a:r>
            <a:endParaRPr lang="pt-BR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33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3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33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config</a:t>
            </a:r>
            <a:r>
              <a:rPr lang="pt-BR" sz="3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--global  --</a:t>
            </a:r>
            <a:r>
              <a:rPr lang="pt-BR" sz="33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unset</a:t>
            </a:r>
            <a:r>
              <a:rPr lang="pt-BR" sz="3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user.name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pt-BR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33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3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33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config</a:t>
            </a:r>
            <a:r>
              <a:rPr lang="pt-BR" sz="3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--global </a:t>
            </a:r>
            <a:r>
              <a:rPr lang="pt-BR" sz="33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user.email</a:t>
            </a:r>
            <a:r>
              <a:rPr lang="pt-BR" sz="3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‘</a:t>
            </a:r>
            <a:r>
              <a:rPr lang="pt-BR" sz="33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shirleifuntec@gmail.com</a:t>
            </a:r>
            <a:r>
              <a:rPr lang="pt-BR" sz="3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’</a:t>
            </a:r>
            <a:endParaRPr lang="pt-BR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3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33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3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33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config</a:t>
            </a:r>
            <a:r>
              <a:rPr lang="pt-BR" sz="3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--global user.name “</a:t>
            </a:r>
            <a:r>
              <a:rPr lang="pt-BR" sz="33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shirlefuntec</a:t>
            </a:r>
            <a:r>
              <a:rPr lang="pt-BR" sz="3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”</a:t>
            </a:r>
            <a:endParaRPr lang="pt-BR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3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33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3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33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config</a:t>
            </a:r>
            <a:r>
              <a:rPr lang="pt-BR" sz="3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--</a:t>
            </a:r>
            <a:r>
              <a:rPr lang="pt-BR" sz="33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</a:t>
            </a:r>
            <a:endParaRPr lang="pt-BR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45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279517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veremos: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808" y="2075776"/>
            <a:ext cx="9918191" cy="4488309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Vamos criar uma conta no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hub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Criar um repositório remoto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Apontar nosso código, na nossa máquina e apontar para nosso repositório remoto.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Clone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Resolver conflitos com o merge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Pull</a:t>
            </a:r>
            <a:endParaRPr lang="pt-BR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5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279517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555" y="3374462"/>
            <a:ext cx="9143999" cy="87823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Github.com</a:t>
            </a:r>
            <a:endParaRPr lang="pt-BR" sz="7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sz="6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7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138680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Treinando..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75776"/>
            <a:ext cx="9143999" cy="44883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A5ABAE-163C-365E-D02B-C5F85F629A89}"/>
              </a:ext>
            </a:extLst>
          </p:cNvPr>
          <p:cNvSpPr txBox="1"/>
          <p:nvPr/>
        </p:nvSpPr>
        <p:spPr>
          <a:xfrm>
            <a:off x="512064" y="1792312"/>
            <a:ext cx="10433304" cy="503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SzPct val="1020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novo repositório: 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livro-receitas, Descrição: meu livro receitas, público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ct val="10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Copiar o endereço http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ct val="10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Voltar para o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gitbash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ct val="10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Dentro do livro-receitas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Apontar o repositório da máquina local,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empurar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para o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github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ct val="1020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remote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origin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(colar o link http)</a:t>
            </a: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SzPct val="1020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remote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-v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SzPct val="1020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status pra certificar q não tem nenhum pendência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SzPct val="1020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push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origin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master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SzPct val="10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voltar ao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hub e ver que esta no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nossso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hub.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103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138680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Treinando..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75776"/>
            <a:ext cx="9143999" cy="44883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A5ABAE-163C-365E-D02B-C5F85F629A89}"/>
              </a:ext>
            </a:extLst>
          </p:cNvPr>
          <p:cNvSpPr txBox="1"/>
          <p:nvPr/>
        </p:nvSpPr>
        <p:spPr>
          <a:xfrm>
            <a:off x="722376" y="2298094"/>
            <a:ext cx="10433304" cy="404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SzPct val="1020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hub alterar o arquivo bolo de cenoura.</a:t>
            </a:r>
          </a:p>
          <a:p>
            <a:pPr marL="342900" lvl="0" indent="-342900">
              <a:lnSpc>
                <a:spcPct val="107000"/>
              </a:lnSpc>
              <a:buSzPct val="10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seu diretório local, alterar a mesma linha;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ct val="10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Fazer o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commit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ct val="10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Enviar o repositório remoto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ct val="10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Após o conflito: </a:t>
            </a: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master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ct val="10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Corrigir o arquivo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ct val="10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o </a:t>
            </a: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o </a:t>
            </a: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ct val="10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o arquivo no </a:t>
            </a: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037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084" y="2349910"/>
            <a:ext cx="10540181" cy="4080387"/>
          </a:xfrm>
        </p:spPr>
        <p:txBody>
          <a:bodyPr>
            <a:normAutofit fontScale="90000"/>
          </a:bodyPr>
          <a:lstStyle/>
          <a:p>
            <a:pPr algn="l"/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Inicialmente, podemos dizer que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um Sistema de Controle de Versão, que permite ao programador armazenar diversas cópias de versão do seu trabalho, restaurar versões anteriores, sincronizar entre diversos computadores de trabalho e trabalhar colaborativamente com outros programadores.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Só com essas possibilidades já faz do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uma ferramenta muito útil a quem programa.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 o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muito mais! </a:t>
            </a:r>
            <a:br>
              <a:rPr lang="pt-BR" sz="4800" dirty="0">
                <a:solidFill>
                  <a:schemeClr val="tx2"/>
                </a:solidFill>
                <a:latin typeface="Bahnschrift" panose="020B0502040204020203" pitchFamily="34" charset="0"/>
              </a:rPr>
            </a:br>
            <a:br>
              <a:rPr lang="pt-BR" sz="4800" dirty="0">
                <a:solidFill>
                  <a:schemeClr val="tx2"/>
                </a:solidFill>
                <a:latin typeface="Bahnschrift" panose="020B0502040204020203" pitchFamily="34" charset="0"/>
              </a:rPr>
            </a:br>
            <a:endParaRPr lang="pt-BR" sz="4800" dirty="0">
              <a:solidFill>
                <a:schemeClr val="tx2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97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F07F78D-33BB-A1E6-E52D-4F06D9F1A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04" y="830389"/>
            <a:ext cx="8775192" cy="58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64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976" y="1161140"/>
            <a:ext cx="10991088" cy="5696859"/>
          </a:xfrm>
        </p:spPr>
        <p:txBody>
          <a:bodyPr>
            <a:normAutofit fontScale="70000" lnSpcReduction="20000"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Iniciar o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(iniciar o repositório do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–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init</a:t>
            </a:r>
            <a:endParaRPr lang="pt-BR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–a (visualizar 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pastas ocultas, os repositórios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Iniciar o versionamento (de código) – </a:t>
            </a:r>
          </a:p>
          <a:p>
            <a:pPr marL="800100" lvl="1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* (adiciona todos os arquivos – novos modificados e deletados do diretório atual)</a:t>
            </a:r>
          </a:p>
          <a:p>
            <a:pPr marL="800100" lvl="1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. (adiciona os novos e modificados, mas não os deletados)</a:t>
            </a:r>
          </a:p>
          <a:p>
            <a:pPr marL="800100" lvl="1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nome_arquivo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(adiciona o arquivo)</a:t>
            </a:r>
            <a:endParaRPr lang="pt-BR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Criar um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commit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–m “mensagem” 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–m “mensagem” nome do arquivo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–m “mensagem”  -a (pega todos os arquivos que já foram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versionados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Verificar o status –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status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Verificar o</a:t>
            </a: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log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log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log –p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log --</a:t>
            </a: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log --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oneline</a:t>
            </a:r>
            <a:endParaRPr lang="pt-BR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82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040" y="1819509"/>
            <a:ext cx="10991088" cy="412409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restore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stage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nome_do_arquivo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(volta o arquivo para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unstage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reverte  &lt;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nomecommit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 (reverte o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nomearquivo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novo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nomearquivo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http....</a:t>
            </a:r>
          </a:p>
          <a:p>
            <a:pPr marL="34290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v (lista os repositórios remotos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cadatrados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master</a:t>
            </a:r>
          </a:p>
          <a:p>
            <a:pPr marL="34290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master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909521" y="245168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64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138680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pt-BR" sz="48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gitignore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6" y="2075776"/>
            <a:ext cx="9945623" cy="44883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A5ABAE-163C-365E-D02B-C5F85F629A89}"/>
              </a:ext>
            </a:extLst>
          </p:cNvPr>
          <p:cNvSpPr txBox="1"/>
          <p:nvPr/>
        </p:nvSpPr>
        <p:spPr>
          <a:xfrm>
            <a:off x="879348" y="2036452"/>
            <a:ext cx="10433304" cy="431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tipo de arquivos ignoramos: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Arquivos de log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Arquivos que contenham senhas ou informações confidenciais.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Arquivos temporários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Arquivos executáveis de testes (compilados)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Arquivos pessoais, como por exemplo anotações.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27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138680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pt-BR" sz="48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gitignore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6" y="2036452"/>
            <a:ext cx="9945623" cy="44883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A5ABAE-163C-365E-D02B-C5F85F629A89}"/>
              </a:ext>
            </a:extLst>
          </p:cNvPr>
          <p:cNvSpPr txBox="1"/>
          <p:nvPr/>
        </p:nvSpPr>
        <p:spPr>
          <a:xfrm>
            <a:off x="879348" y="2036452"/>
            <a:ext cx="10433304" cy="4796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Acrescentando arquivos: Exemplos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NomedoArquivo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ignora o arquivo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*.log : ignora todos os arquivos com extensão .log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Arq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 : ignora todos os arquivos começados com </a:t>
            </a:r>
            <a:r>
              <a:rPr lang="pt-B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arq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?</a:t>
            </a:r>
            <a:r>
              <a:rPr lang="pt-B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rq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ignora todos os arquivos, não importando o primeiro caractere, mas que tenham </a:t>
            </a:r>
            <a:r>
              <a:rPr lang="pt-B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rq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na sequencia.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nomeDiretório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 ignora o diretório e seus arquivos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!nomearquivo.txt : não ignora o arquivo. Vamos supor que mandei ignorar todos os arquivos .</a:t>
            </a:r>
            <a:r>
              <a:rPr lang="pt-B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txt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mas um especifico quero enviar.</a:t>
            </a:r>
            <a:endParaRPr lang="pt-BR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45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560" y="936746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pt-BR" sz="48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gitignore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6" y="2036452"/>
            <a:ext cx="9945623" cy="44883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A5ABAE-163C-365E-D02B-C5F85F629A89}"/>
              </a:ext>
            </a:extLst>
          </p:cNvPr>
          <p:cNvSpPr txBox="1"/>
          <p:nvPr/>
        </p:nvSpPr>
        <p:spPr>
          <a:xfrm>
            <a:off x="879348" y="1733005"/>
            <a:ext cx="10433304" cy="514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Criar o arquivo. Pode ser criado em qualquer lugar, mas  se usarmos um editor de texto temos que ter o cuidado que ele não coloque o .</a:t>
            </a:r>
            <a:r>
              <a:rPr lang="pt-B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txt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então iremos utilizar o editor do terminal: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Touch .</a:t>
            </a:r>
            <a:r>
              <a:rPr lang="pt-B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gitignore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(cria o arquivo)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Ls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-a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Typora edite o arquivo bolocenoura.md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Inclua no .</a:t>
            </a:r>
            <a:r>
              <a:rPr lang="pt-B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gitignore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 bolocenoura.md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status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Echo bolocenoura.md &gt;&gt; .</a:t>
            </a:r>
            <a:r>
              <a:rPr lang="pt-B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gitignore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(incluindo no </a:t>
            </a:r>
            <a:r>
              <a:rPr lang="pt-B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gitignore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pelo terminal).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status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99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560" y="936746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gitcheckout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6" y="2036452"/>
            <a:ext cx="9945623" cy="44883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A5ABAE-163C-365E-D02B-C5F85F629A89}"/>
              </a:ext>
            </a:extLst>
          </p:cNvPr>
          <p:cNvSpPr txBox="1"/>
          <p:nvPr/>
        </p:nvSpPr>
        <p:spPr>
          <a:xfrm>
            <a:off x="879348" y="1733005"/>
            <a:ext cx="10433304" cy="546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status : </a:t>
            </a:r>
            <a:r>
              <a:rPr lang="pt-BR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working</a:t>
            </a:r>
            <a:r>
              <a:rPr lang="pt-BR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tree</a:t>
            </a:r>
            <a:r>
              <a:rPr lang="pt-BR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clean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log --</a:t>
            </a:r>
            <a:r>
              <a:rPr lang="pt-BR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oneline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checkout </a:t>
            </a:r>
            <a:r>
              <a:rPr lang="pt-BR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numerohash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Ls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</a:t>
            </a:r>
            <a:r>
              <a:rPr lang="pt-BR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nomearquivoalterado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checkout master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Obs.: Não é recomendável fazermos alteração se estivermos em um </a:t>
            </a:r>
            <a:r>
              <a:rPr lang="pt-BR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branch</a:t>
            </a:r>
            <a:r>
              <a:rPr lang="pt-BR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público.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77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138680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4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Clone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75776"/>
            <a:ext cx="9143999" cy="44883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A5ABAE-163C-365E-D02B-C5F85F629A89}"/>
              </a:ext>
            </a:extLst>
          </p:cNvPr>
          <p:cNvSpPr txBox="1"/>
          <p:nvPr/>
        </p:nvSpPr>
        <p:spPr>
          <a:xfrm>
            <a:off x="722376" y="2298094"/>
            <a:ext cx="10433304" cy="409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SzPct val="102000"/>
            </a:pPr>
            <a:r>
              <a:rPr lang="pt-BR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Clonar arquivos: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ct val="102000"/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Ir no </a:t>
            </a:r>
            <a:r>
              <a:rPr lang="pt-BR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github</a:t>
            </a:r>
            <a:r>
              <a:rPr lang="pt-BR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 </a:t>
            </a:r>
            <a:r>
              <a:rPr lang="pt-BR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python</a:t>
            </a:r>
            <a:r>
              <a:rPr lang="pt-BR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/ </a:t>
            </a:r>
            <a:r>
              <a:rPr lang="pt-BR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cpython</a:t>
            </a:r>
            <a:endParaRPr lang="pt-BR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ct val="102000"/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Copia o link em </a:t>
            </a:r>
            <a:r>
              <a:rPr lang="pt-BR" sz="4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Code</a:t>
            </a:r>
            <a:endParaRPr lang="pt-BR" sz="4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ct val="102000"/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 </a:t>
            </a:r>
            <a:r>
              <a:rPr lang="pt-BR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git</a:t>
            </a:r>
            <a:r>
              <a:rPr lang="pt-BR" sz="4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na pasta </a:t>
            </a:r>
            <a:r>
              <a:rPr lang="pt-BR" sz="4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workspace</a:t>
            </a:r>
            <a:r>
              <a:rPr lang="pt-BR" sz="4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ct val="102000"/>
              <a:buFont typeface="Arial" panose="020B0604020202020204" pitchFamily="34" charset="0"/>
              <a:buChar char="•"/>
            </a:pPr>
            <a:r>
              <a:rPr lang="pt-BR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</a:t>
            </a:r>
            <a:r>
              <a:rPr lang="pt-BR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clone (colar http -</a:t>
            </a:r>
            <a:r>
              <a:rPr lang="pt-BR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url</a:t>
            </a:r>
            <a:r>
              <a:rPr lang="pt-BR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pt-BR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00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138680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Chaves </a:t>
            </a:r>
            <a:r>
              <a:rPr lang="pt-BR" sz="48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Ssh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75776"/>
            <a:ext cx="9143999" cy="44883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62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138680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Treinando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75776"/>
            <a:ext cx="9143999" cy="44883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A5ABAE-163C-365E-D02B-C5F85F629A89}"/>
              </a:ext>
            </a:extLst>
          </p:cNvPr>
          <p:cNvSpPr txBox="1"/>
          <p:nvPr/>
        </p:nvSpPr>
        <p:spPr>
          <a:xfrm>
            <a:off x="786384" y="1941335"/>
            <a:ext cx="10433304" cy="165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Clonar o repositório curso-Funtec de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shirleifuntec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Preencher no word o quis,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salvar com outro nome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Fazer 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Fazer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7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1" y="1907458"/>
            <a:ext cx="10540181" cy="4129548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possível utilizar 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através do Shell (linha de comando) ou através de diversas interfaces gráfica.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pode integrar seu projeto com 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Gitlab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disponibilizar os arquivos na web.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deixar os arquivos públicos e disponibilizar seu código à comunidade de programadores, que podem até vir a colaborar nos seus projetos.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conceito, você pode fazer uso ou colaborar com projetos de outros programadores! Acompanhar o desenvolvimento de projetos que sequer foram lançados, fazer sugestões, tirar dúvidas e entrar em contato direto com equipes e desenvolvedores. Isso transforma 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Gitlab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numa rede social de programadores! 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76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" y="1138680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Treinando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75776"/>
            <a:ext cx="9143999" cy="44883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A5ABAE-163C-365E-D02B-C5F85F629A89}"/>
              </a:ext>
            </a:extLst>
          </p:cNvPr>
          <p:cNvSpPr txBox="1"/>
          <p:nvPr/>
        </p:nvSpPr>
        <p:spPr>
          <a:xfrm>
            <a:off x="786384" y="1941335"/>
            <a:ext cx="10433304" cy="4814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Criar um novo repositório, colocar um nome interessante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Criar um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readme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com </a:t>
            </a: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coisa bem importante que esteja em seu repositório público, para as outras pessoas e empresas poderem acompanhar,  que você está produzindo dentro daquele repositório e deixar ele como publico.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Adicionar algo útil como se fosse a página inicial,  algumas considerações iniciais,  anotações links úteis,  coisas relacionadas ao que representa aquele repositório. Será a home </a:t>
            </a:r>
            <a:r>
              <a:rPr lang="pt-BR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seu repositório.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Explicar tudo que você acha relevante dentro desse arquivo.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Será um arquivo que a gente pode colocar quando a vocês estiverem trabalhando em um projeto.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Interessante que este arquivo seja criada com a extensão </a:t>
            </a:r>
            <a:r>
              <a:rPr lang="pt-BR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49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ADB8D-6EC5-C924-86FC-C0E49743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2C516-FCA3-0AEC-4853-ED772831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C52A1C-33D8-00E7-D3B7-E37D425D9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467" y="0"/>
            <a:ext cx="5853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21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90560"/>
            <a:ext cx="9143999" cy="44883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3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A5ABAE-163C-365E-D02B-C5F85F629A89}"/>
              </a:ext>
            </a:extLst>
          </p:cNvPr>
          <p:cNvSpPr txBox="1"/>
          <p:nvPr/>
        </p:nvSpPr>
        <p:spPr>
          <a:xfrm>
            <a:off x="118872" y="1328799"/>
            <a:ext cx="10433304" cy="240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“Alguém está sentado na sombra hoje porque outra pessoa  plantou uma árvore há </a:t>
            </a:r>
            <a:r>
              <a:rPr lang="pt-BR" sz="48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muito tempo”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escanse na Sombra, pois ele está te protegendo. – Manhã com Deus">
            <a:extLst>
              <a:ext uri="{FF2B5EF4-FFF2-40B4-BE49-F238E27FC236}">
                <a16:creationId xmlns:a16="http://schemas.microsoft.com/office/drawing/2014/main" id="{77E79BBC-9D73-7411-9712-ABD79170B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3819906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21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62" y="1251591"/>
            <a:ext cx="9144000" cy="796259"/>
          </a:xfrm>
        </p:spPr>
        <p:txBody>
          <a:bodyPr>
            <a:normAutofit/>
          </a:bodyPr>
          <a:lstStyle/>
          <a:p>
            <a:pPr algn="l"/>
            <a:r>
              <a:rPr lang="pt-BR" sz="4800" dirty="0">
                <a:solidFill>
                  <a:schemeClr val="tx2"/>
                </a:solidFill>
                <a:latin typeface="Bahnschrift" panose="020B0502040204020203" pitchFamily="34" charset="0"/>
              </a:rPr>
              <a:t>Revendo comandos: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6995" y="2375209"/>
            <a:ext cx="6390967" cy="2964887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Mudar de Pastas;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Listas as pastas;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Criar pastas / arquivos;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Deletar pastas / arquivos</a:t>
            </a:r>
            <a:endParaRPr lang="pt-BR" sz="6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3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62" y="1251591"/>
            <a:ext cx="9144000" cy="796259"/>
          </a:xfrm>
        </p:spPr>
        <p:txBody>
          <a:bodyPr>
            <a:normAutofit/>
          </a:bodyPr>
          <a:lstStyle/>
          <a:p>
            <a:pPr algn="l"/>
            <a:r>
              <a:rPr lang="pt-BR" sz="4800" dirty="0">
                <a:solidFill>
                  <a:schemeClr val="tx2"/>
                </a:solidFill>
                <a:latin typeface="Bahnschrift" panose="020B0502040204020203" pitchFamily="34" charset="0"/>
              </a:rPr>
              <a:t>Site oficial do </a:t>
            </a:r>
            <a:r>
              <a:rPr lang="pt-BR" sz="4800" dirty="0" err="1">
                <a:solidFill>
                  <a:schemeClr val="tx2"/>
                </a:solidFill>
                <a:latin typeface="Bahnschrift" panose="020B0502040204020203" pitchFamily="34" charset="0"/>
              </a:rPr>
              <a:t>git</a:t>
            </a:r>
            <a:r>
              <a:rPr lang="pt-BR" sz="4800" dirty="0">
                <a:solidFill>
                  <a:schemeClr val="tx2"/>
                </a:solidFill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516" y="3171468"/>
            <a:ext cx="6390967" cy="1492703"/>
          </a:xfrm>
        </p:spPr>
        <p:txBody>
          <a:bodyPr>
            <a:normAutofit/>
          </a:bodyPr>
          <a:lstStyle/>
          <a:p>
            <a:pPr algn="l"/>
            <a:r>
              <a:rPr lang="pt-BR" sz="5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https://git-scm.com</a:t>
            </a:r>
            <a:endParaRPr lang="pt-BR" sz="115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8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6A167BC-A05F-4142-6FFF-1B9B6D68F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4253708" cy="352283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C16C56-BC31-DC76-7BF1-183AD5926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709" y="0"/>
            <a:ext cx="4351782" cy="34158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99209CA-C8E2-8E31-EB67-66EC924E1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417" y="0"/>
            <a:ext cx="4124563" cy="34158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5D1C9C-8859-3C14-A3B6-EC4863278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9000"/>
            <a:ext cx="3975735" cy="329261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85A46CB-7B80-4673-7964-BE619A474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5735" y="3415875"/>
            <a:ext cx="4515231" cy="37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666" y="1672215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Objetos internos do </a:t>
            </a:r>
            <a:r>
              <a:rPr lang="pt-BR" sz="48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6D73-EA6A-188D-A118-77F0A6A8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633" y="3545641"/>
            <a:ext cx="7577722" cy="2233367"/>
          </a:xfrm>
        </p:spPr>
        <p:txBody>
          <a:bodyPr>
            <a:normAutofit lnSpcReduction="10000"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Blobs</a:t>
            </a:r>
            <a:endParaRPr lang="pt-BR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ommit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0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5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0535-FF13-C1AB-FF4A-16B24A3F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46" y="1086999"/>
            <a:ext cx="9144000" cy="79625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Objetos internos do </a:t>
            </a:r>
            <a:r>
              <a:rPr lang="pt-BR" sz="48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pt-BR" sz="4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9F218E-BBDD-1664-CBED-F911D387D763}"/>
              </a:ext>
            </a:extLst>
          </p:cNvPr>
          <p:cNvSpPr txBox="1"/>
          <p:nvPr/>
        </p:nvSpPr>
        <p:spPr>
          <a:xfrm>
            <a:off x="6744929" y="53144"/>
            <a:ext cx="5122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dirty="0" err="1">
                <a:solidFill>
                  <a:srgbClr val="2771B8"/>
                </a:solidFill>
                <a:latin typeface="Arial Rounded MT Bold" panose="020F0704030504030204" pitchFamily="34" charset="0"/>
              </a:rPr>
              <a:t>GIT</a:t>
            </a:r>
            <a:endParaRPr lang="pt-BR" sz="6600" dirty="0">
              <a:solidFill>
                <a:srgbClr val="2771B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4108864-2CD5-3C44-C172-6059562A8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368" y="1759448"/>
            <a:ext cx="6510528" cy="48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26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1648</Words>
  <Application>Microsoft Office PowerPoint</Application>
  <PresentationFormat>Widescreen</PresentationFormat>
  <Paragraphs>237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9" baseType="lpstr">
      <vt:lpstr>Arial</vt:lpstr>
      <vt:lpstr>Arial Rounded MT Bold</vt:lpstr>
      <vt:lpstr>Bahnschrift</vt:lpstr>
      <vt:lpstr>Calibri</vt:lpstr>
      <vt:lpstr>Calibri Light</vt:lpstr>
      <vt:lpstr>Symbol</vt:lpstr>
      <vt:lpstr>Tema do Office</vt:lpstr>
      <vt:lpstr>GIT - Sistema de Controle de Versões</vt:lpstr>
      <vt:lpstr>O que veremos:</vt:lpstr>
      <vt:lpstr>Inicialmente, podemos dizer que Git é um Sistema de Controle de Versão, que permite ao programador armazenar diversas cópias de versão do seu trabalho, restaurar versões anteriores, sincronizar entre diversos computadores de trabalho e trabalhar colaborativamente com outros programadores.   Só com essas possibilidades já faz do Git uma ferramenta muito útil a quem programa.   Mas o Git é muito mais!   </vt:lpstr>
      <vt:lpstr>É possível utilizar o Git através do Shell (linha de comando) ou através de diversas interfaces gráfica.  Você pode integrar seu projeto com o Github ou Gitlab e disponibilizar os arquivos na web.  Pode deixar os arquivos públicos e disponibilizar seu código à comunidade de programadores, que podem até vir a colaborar nos seus projetos.   Neste conceito, você pode fazer uso ou colaborar com projetos de outros programadores! Acompanhar o desenvolvimento de projetos que sequer foram lançados, fazer sugestões, tirar dúvidas e entrar em contato direto com equipes e desenvolvedores. Isso transforma o Github e Gitlab numa rede social de programadores! </vt:lpstr>
      <vt:lpstr>Revendo comandos:</vt:lpstr>
      <vt:lpstr>Site oficial do git:</vt:lpstr>
      <vt:lpstr>Apresentação do PowerPoint</vt:lpstr>
      <vt:lpstr>Objetos internos do Git</vt:lpstr>
      <vt:lpstr>Objetos internos do Git</vt:lpstr>
      <vt:lpstr>Objetos internos do Git</vt:lpstr>
      <vt:lpstr>Objetos internos do Git</vt:lpstr>
      <vt:lpstr>Primeiros comandos com o Git</vt:lpstr>
      <vt:lpstr>Vamos começar?</vt:lpstr>
      <vt:lpstr>Entendendo....</vt:lpstr>
      <vt:lpstr>Entendendo....</vt:lpstr>
      <vt:lpstr>Entendendo....</vt:lpstr>
      <vt:lpstr>Apresentação do PowerPoint</vt:lpstr>
      <vt:lpstr>Apresentação do PowerPoint</vt:lpstr>
      <vt:lpstr>Apresentação do PowerPoint</vt:lpstr>
      <vt:lpstr>Treinando..</vt:lpstr>
      <vt:lpstr>Apresentação do PowerPoint</vt:lpstr>
      <vt:lpstr>Treinando..</vt:lpstr>
      <vt:lpstr>Renomeando arquivos</vt:lpstr>
      <vt:lpstr>Removendo arquivos</vt:lpstr>
      <vt:lpstr>Removendo usuário</vt:lpstr>
      <vt:lpstr>O que veremos:</vt:lpstr>
      <vt:lpstr>Apresentação do PowerPoint</vt:lpstr>
      <vt:lpstr>Treinando..</vt:lpstr>
      <vt:lpstr>Treinando..</vt:lpstr>
      <vt:lpstr>Apresentação do PowerPoint</vt:lpstr>
      <vt:lpstr>Apresentação do PowerPoint</vt:lpstr>
      <vt:lpstr>Apresentação do PowerPoint</vt:lpstr>
      <vt:lpstr>.gitignore</vt:lpstr>
      <vt:lpstr>.gitignore</vt:lpstr>
      <vt:lpstr>.gitignore</vt:lpstr>
      <vt:lpstr>gitcheckout</vt:lpstr>
      <vt:lpstr>Git Clone</vt:lpstr>
      <vt:lpstr>Chaves Ssh</vt:lpstr>
      <vt:lpstr>Treinando</vt:lpstr>
      <vt:lpstr>Treinando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JAVA</dc:title>
  <dc:creator>Shirlei daniel</dc:creator>
  <cp:lastModifiedBy>Shirlei daniel</cp:lastModifiedBy>
  <cp:revision>14</cp:revision>
  <dcterms:created xsi:type="dcterms:W3CDTF">2022-07-18T11:16:48Z</dcterms:created>
  <dcterms:modified xsi:type="dcterms:W3CDTF">2022-08-10T23:29:04Z</dcterms:modified>
</cp:coreProperties>
</file>