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79" r:id="rId6"/>
    <p:sldId id="263" r:id="rId7"/>
    <p:sldId id="280" r:id="rId8"/>
    <p:sldId id="282" r:id="rId9"/>
    <p:sldId id="283" r:id="rId10"/>
    <p:sldId id="284" r:id="rId11"/>
    <p:sldId id="286" r:id="rId12"/>
    <p:sldId id="287" r:id="rId13"/>
    <p:sldId id="274" r:id="rId14"/>
    <p:sldId id="288" r:id="rId15"/>
    <p:sldId id="289" r:id="rId16"/>
    <p:sldId id="278" r:id="rId17"/>
  </p:sldIdLst>
  <p:sldSz cx="9144000" cy="5143500" type="screen16x9"/>
  <p:notesSz cx="6858000" cy="9144000"/>
  <p:embeddedFontLst>
    <p:embeddedFont>
      <p:font typeface="Advent Pro SemiBold" panose="020B0604020202020204" charset="0"/>
      <p:regular r:id="rId19"/>
      <p:bold r:id="rId20"/>
    </p:embeddedFont>
    <p:embeddedFont>
      <p:font typeface="Fira Sans Condensed Medium" panose="020B0604020202020204" charset="0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Livvic Light" panose="020B0604020202020204" charset="0"/>
      <p:regular r:id="rId29"/>
      <p:italic r:id="rId30"/>
    </p:embeddedFont>
    <p:embeddedFont>
      <p:font typeface="Maven Pro" panose="020B0604020202020204" charset="0"/>
      <p:regular r:id="rId31"/>
      <p:bold r:id="rId32"/>
    </p:embeddedFont>
    <p:embeddedFont>
      <p:font typeface="Nunito Light" panose="020B0604020202020204" charset="0"/>
      <p:regular r:id="rId33"/>
      <p:italic r:id="rId34"/>
    </p:embeddedFont>
    <p:embeddedFont>
      <p:font typeface="Share Tech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6A0306-AD32-4437-AA43-DFE615930B81}">
  <a:tblStyle styleId="{F36A0306-AD32-4437-AA43-DFE615930B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491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534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400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57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934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5686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9" r:id="rId4"/>
    <p:sldLayoutId id="2147483665" r:id="rId5"/>
    <p:sldLayoutId id="2147483666" r:id="rId6"/>
    <p:sldLayoutId id="2147483667" r:id="rId7"/>
    <p:sldLayoutId id="2147483668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Gabriel Penna, Vinicios Romano e Victoria Oliveira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Checkpoint – Sistemas da informação e resultados empresariais</a:t>
            </a:r>
            <a:endParaRPr sz="40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1E8B34-5D98-4966-BD25-6913D407B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82" t="31205" r="29767" b="16055"/>
          <a:stretch/>
        </p:blipFill>
        <p:spPr>
          <a:xfrm>
            <a:off x="842578" y="435935"/>
            <a:ext cx="7458844" cy="445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9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342900">
              <a:buSzPts val="1200"/>
              <a:buFont typeface="+mj-lt"/>
              <a:buAutoNum type="arabicPeriod"/>
            </a:pPr>
            <a:r>
              <a:rPr lang="pt-BR" sz="1600" dirty="0"/>
              <a:t>Observou-se um </a:t>
            </a:r>
            <a:r>
              <a:rPr lang="en-US" sz="1600" dirty="0"/>
              <a:t>R² </a:t>
            </a:r>
            <a:r>
              <a:rPr lang="en-US" sz="1600" dirty="0" err="1"/>
              <a:t>extremamente</a:t>
            </a:r>
            <a:r>
              <a:rPr lang="en-US" sz="1600" dirty="0"/>
              <a:t> </a:t>
            </a:r>
            <a:r>
              <a:rPr lang="en-US" sz="1600" dirty="0" err="1"/>
              <a:t>elevado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todos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semestres</a:t>
            </a:r>
            <a:r>
              <a:rPr lang="en-US" sz="1600" dirty="0"/>
              <a:t>, com </a:t>
            </a:r>
            <a:r>
              <a:rPr lang="en-US" sz="1600" dirty="0" err="1"/>
              <a:t>enfâse</a:t>
            </a:r>
            <a:r>
              <a:rPr lang="en-US" sz="1600" dirty="0"/>
              <a:t> no Segundo </a:t>
            </a:r>
            <a:r>
              <a:rPr lang="en-US" sz="1600" dirty="0" err="1"/>
              <a:t>semestre</a:t>
            </a:r>
            <a:r>
              <a:rPr lang="en-US" sz="1600" dirty="0"/>
              <a:t> de 2020</a:t>
            </a:r>
          </a:p>
          <a:p>
            <a:pPr marL="495300" lvl="0" indent="-342900">
              <a:buSzPts val="1200"/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600" dirty="0" err="1"/>
              <a:t>Outra</a:t>
            </a:r>
            <a:r>
              <a:rPr lang="en-US" sz="1600" dirty="0"/>
              <a:t> </a:t>
            </a:r>
            <a:r>
              <a:rPr lang="en-US" sz="1600" dirty="0" err="1"/>
              <a:t>coisa</a:t>
            </a:r>
            <a:r>
              <a:rPr lang="en-US" sz="1600" dirty="0"/>
              <a:t> que </a:t>
            </a:r>
            <a:r>
              <a:rPr lang="en-US" sz="1600" dirty="0" err="1"/>
              <a:t>foi</a:t>
            </a:r>
            <a:r>
              <a:rPr lang="en-US" sz="1600" dirty="0"/>
              <a:t> </a:t>
            </a:r>
            <a:r>
              <a:rPr lang="en-US" sz="1600" dirty="0" err="1"/>
              <a:t>possível</a:t>
            </a:r>
            <a:r>
              <a:rPr lang="en-US" sz="1600" dirty="0"/>
              <a:t> de se </a:t>
            </a:r>
            <a:r>
              <a:rPr lang="en-US" sz="1600" dirty="0" err="1"/>
              <a:t>observar</a:t>
            </a:r>
            <a:r>
              <a:rPr lang="en-US" sz="1600" dirty="0"/>
              <a:t> é que o </a:t>
            </a:r>
            <a:r>
              <a:rPr lang="en-US" sz="1600" dirty="0" err="1"/>
              <a:t>menor</a:t>
            </a:r>
            <a:r>
              <a:rPr lang="en-US" sz="1600" dirty="0"/>
              <a:t> </a:t>
            </a:r>
            <a:r>
              <a:rPr lang="en-US" sz="1600" dirty="0" err="1"/>
              <a:t>crescimento</a:t>
            </a:r>
            <a:r>
              <a:rPr lang="en-US" sz="1600" dirty="0"/>
              <a:t> </a:t>
            </a:r>
            <a:r>
              <a:rPr lang="en-US" sz="1600" dirty="0" err="1"/>
              <a:t>foi</a:t>
            </a:r>
            <a:r>
              <a:rPr lang="en-US" sz="1600" dirty="0"/>
              <a:t> o </a:t>
            </a:r>
            <a:r>
              <a:rPr lang="en-US" sz="1600" dirty="0" err="1"/>
              <a:t>primeiro</a:t>
            </a:r>
            <a:r>
              <a:rPr lang="en-US" sz="1600" dirty="0"/>
              <a:t> </a:t>
            </a:r>
            <a:r>
              <a:rPr lang="en-US" sz="1600" dirty="0" err="1"/>
              <a:t>semestre</a:t>
            </a:r>
            <a:r>
              <a:rPr lang="en-US" sz="1600" dirty="0"/>
              <a:t> de 2020, </a:t>
            </a:r>
            <a:r>
              <a:rPr lang="en-US" sz="1600" dirty="0" err="1"/>
              <a:t>seguido</a:t>
            </a:r>
            <a:r>
              <a:rPr lang="en-US" sz="1600" dirty="0"/>
              <a:t> </a:t>
            </a:r>
            <a:r>
              <a:rPr lang="en-US" sz="1600" dirty="0" err="1"/>
              <a:t>depois</a:t>
            </a:r>
            <a:r>
              <a:rPr lang="en-US" sz="1600" dirty="0"/>
              <a:t> </a:t>
            </a:r>
            <a:r>
              <a:rPr lang="en-US" sz="1600" dirty="0" err="1"/>
              <a:t>pelo</a:t>
            </a:r>
            <a:r>
              <a:rPr lang="en-US" sz="1600" dirty="0"/>
              <a:t> </a:t>
            </a:r>
            <a:r>
              <a:rPr lang="en-US" sz="1600" dirty="0" err="1"/>
              <a:t>maior</a:t>
            </a:r>
            <a:r>
              <a:rPr lang="en-US" sz="1600" dirty="0"/>
              <a:t> </a:t>
            </a:r>
            <a:r>
              <a:rPr lang="en-US" sz="1600" dirty="0" err="1"/>
              <a:t>crescimento</a:t>
            </a:r>
            <a:endParaRPr lang="en-US" sz="1600" dirty="0"/>
          </a:p>
          <a:p>
            <a:pPr marL="495300" lvl="0" indent="-342900">
              <a:buSzPts val="1200"/>
              <a:buFont typeface="+mj-lt"/>
              <a:buAutoNum type="arabicPeriod"/>
            </a:pPr>
            <a:r>
              <a:rPr lang="en-US" sz="1600" dirty="0" err="1"/>
              <a:t>Foi</a:t>
            </a:r>
            <a:r>
              <a:rPr lang="en-US" sz="1600" dirty="0"/>
              <a:t> </a:t>
            </a:r>
            <a:r>
              <a:rPr lang="en-US" sz="1600" dirty="0" err="1"/>
              <a:t>possível</a:t>
            </a:r>
            <a:r>
              <a:rPr lang="en-US" sz="1600" dirty="0"/>
              <a:t> </a:t>
            </a:r>
            <a:r>
              <a:rPr lang="en-US" sz="1600" dirty="0" err="1"/>
              <a:t>também</a:t>
            </a:r>
            <a:r>
              <a:rPr lang="en-US" sz="1600" dirty="0"/>
              <a:t> </a:t>
            </a:r>
            <a:r>
              <a:rPr lang="en-US" sz="1600" dirty="0" err="1"/>
              <a:t>perceber</a:t>
            </a:r>
            <a:r>
              <a:rPr lang="en-US" sz="1600" dirty="0"/>
              <a:t> a </a:t>
            </a:r>
            <a:r>
              <a:rPr lang="en-US" sz="1600" dirty="0" err="1"/>
              <a:t>influência</a:t>
            </a:r>
            <a:r>
              <a:rPr lang="en-US" sz="1600" dirty="0"/>
              <a:t> </a:t>
            </a:r>
            <a:r>
              <a:rPr lang="en-US" sz="1600" dirty="0" err="1"/>
              <a:t>direta</a:t>
            </a:r>
            <a:r>
              <a:rPr lang="en-US" sz="1600" dirty="0"/>
              <a:t> do </a:t>
            </a:r>
            <a:r>
              <a:rPr lang="en-US" sz="1600" dirty="0" err="1"/>
              <a:t>período</a:t>
            </a:r>
            <a:r>
              <a:rPr lang="en-US" sz="1600" dirty="0"/>
              <a:t> </a:t>
            </a:r>
            <a:r>
              <a:rPr lang="en-US" sz="1600" dirty="0" err="1"/>
              <a:t>pandêmico</a:t>
            </a:r>
            <a:r>
              <a:rPr lang="en-US" sz="1600" dirty="0"/>
              <a:t> </a:t>
            </a:r>
            <a:r>
              <a:rPr lang="en-US" sz="1600" dirty="0" err="1"/>
              <a:t>vivido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2020, no qual se </a:t>
            </a:r>
            <a:r>
              <a:rPr lang="en-US" sz="1600" dirty="0" err="1"/>
              <a:t>viveu</a:t>
            </a:r>
            <a:r>
              <a:rPr lang="en-US" sz="1600" dirty="0"/>
              <a:t> o </a:t>
            </a:r>
            <a:r>
              <a:rPr lang="en-US" sz="1600" dirty="0" err="1"/>
              <a:t>auge</a:t>
            </a:r>
            <a:r>
              <a:rPr lang="en-US" sz="1600" dirty="0"/>
              <a:t> no Segundo </a:t>
            </a:r>
            <a:r>
              <a:rPr lang="en-US" sz="1600" dirty="0" err="1"/>
              <a:t>semestre</a:t>
            </a:r>
            <a:r>
              <a:rPr lang="en-US" sz="1600" dirty="0"/>
              <a:t>. </a:t>
            </a:r>
          </a:p>
          <a:p>
            <a:pPr marL="495300" lvl="0" indent="-342900">
              <a:buSzPts val="1200"/>
              <a:buFont typeface="+mj-lt"/>
              <a:buAutoNum type="arabicPeriod"/>
            </a:pPr>
            <a:r>
              <a:rPr lang="en-US" sz="1600" dirty="0"/>
              <a:t>A </a:t>
            </a:r>
            <a:r>
              <a:rPr lang="en-US" sz="1600" dirty="0" err="1"/>
              <a:t>projeção</a:t>
            </a:r>
            <a:r>
              <a:rPr lang="en-US" sz="1600" dirty="0"/>
              <a:t> </a:t>
            </a:r>
            <a:r>
              <a:rPr lang="en-US" sz="1600" dirty="0" err="1"/>
              <a:t>nos</a:t>
            </a:r>
            <a:r>
              <a:rPr lang="en-US" sz="1600" dirty="0"/>
              <a:t> </a:t>
            </a:r>
            <a:r>
              <a:rPr lang="en-US" sz="1600" dirty="0" err="1"/>
              <a:t>indica</a:t>
            </a:r>
            <a:r>
              <a:rPr lang="en-US" sz="1600" dirty="0"/>
              <a:t> que tanto o </a:t>
            </a:r>
            <a:r>
              <a:rPr lang="en-US" sz="1600" dirty="0" err="1"/>
              <a:t>faturamento</a:t>
            </a:r>
            <a:r>
              <a:rPr lang="en-US" sz="1600" dirty="0"/>
              <a:t> </a:t>
            </a:r>
            <a:r>
              <a:rPr lang="en-US" sz="1600" dirty="0" err="1"/>
              <a:t>quanto</a:t>
            </a:r>
            <a:r>
              <a:rPr lang="en-US" sz="1600" dirty="0"/>
              <a:t> o </a:t>
            </a:r>
            <a:r>
              <a:rPr lang="en-US" sz="1600" dirty="0" err="1"/>
              <a:t>número</a:t>
            </a:r>
            <a:r>
              <a:rPr lang="en-US" sz="1600" dirty="0"/>
              <a:t> de </a:t>
            </a:r>
            <a:r>
              <a:rPr lang="en-US" sz="1600" dirty="0" err="1"/>
              <a:t>pedidos</a:t>
            </a:r>
            <a:r>
              <a:rPr lang="en-US" sz="1600" dirty="0"/>
              <a:t> </a:t>
            </a:r>
            <a:r>
              <a:rPr lang="en-US" sz="1600" dirty="0" err="1"/>
              <a:t>devem</a:t>
            </a:r>
            <a:r>
              <a:rPr lang="en-US" sz="1600" dirty="0"/>
              <a:t> </a:t>
            </a:r>
            <a:r>
              <a:rPr lang="en-US" sz="1600" dirty="0" err="1"/>
              <a:t>continuar</a:t>
            </a:r>
            <a:r>
              <a:rPr lang="en-US" sz="1600" dirty="0"/>
              <a:t> </a:t>
            </a:r>
            <a:r>
              <a:rPr lang="en-US" sz="1600" dirty="0" err="1"/>
              <a:t>seu</a:t>
            </a:r>
            <a:r>
              <a:rPr lang="en-US" sz="1600" dirty="0"/>
              <a:t> </a:t>
            </a:r>
            <a:r>
              <a:rPr lang="en-US" sz="1600" dirty="0" err="1"/>
              <a:t>crescimento</a:t>
            </a:r>
            <a:r>
              <a:rPr lang="en-US" sz="1600" dirty="0"/>
              <a:t> </a:t>
            </a:r>
            <a:r>
              <a:rPr lang="en-US" sz="1600" dirty="0" err="1"/>
              <a:t>ao</a:t>
            </a:r>
            <a:r>
              <a:rPr lang="en-US" sz="1600" dirty="0"/>
              <a:t> </a:t>
            </a:r>
            <a:r>
              <a:rPr lang="en-US" sz="1600" dirty="0" err="1"/>
              <a:t>longo</a:t>
            </a:r>
            <a:r>
              <a:rPr lang="en-US" sz="1600" dirty="0"/>
              <a:t> do tempo.</a:t>
            </a:r>
          </a:p>
          <a:p>
            <a:pPr marL="495300" lvl="0" indent="-342900">
              <a:buSzPts val="1200"/>
              <a:buFont typeface="+mj-lt"/>
              <a:buAutoNum type="arabicPeriod"/>
            </a:pPr>
            <a:endParaRPr lang="en-US" sz="1800" dirty="0"/>
          </a:p>
          <a:p>
            <a:pPr marL="495300" lvl="0" indent="-342900">
              <a:buSzPts val="1200"/>
              <a:buFont typeface="+mj-lt"/>
              <a:buAutoNum type="arabicPeriod"/>
            </a:pPr>
            <a:endParaRPr lang="en-US" sz="1800" dirty="0"/>
          </a:p>
          <a:p>
            <a:pPr marL="495300" lvl="0" indent="-342900">
              <a:buSzPts val="1200"/>
              <a:buFont typeface="+mj-lt"/>
              <a:buAutoNum type="arabicPeriod"/>
            </a:pPr>
            <a:endParaRPr sz="18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Notas</a:t>
            </a:r>
            <a:r>
              <a:rPr lang="en-US" dirty="0"/>
              <a:t> </a:t>
            </a:r>
            <a:r>
              <a:rPr lang="en-US" dirty="0" err="1"/>
              <a:t>Tecnicas</a:t>
            </a:r>
            <a:r>
              <a:rPr lang="en-US" dirty="0"/>
              <a:t> por </a:t>
            </a:r>
            <a:r>
              <a:rPr lang="en-US" dirty="0" err="1"/>
              <a:t>semestre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579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358890" y="18685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Pergunta</a:t>
            </a:r>
            <a:endParaRPr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556904" y="2700025"/>
            <a:ext cx="4225971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400" b="1" dirty="0"/>
              <a:t>Se a empresa decidisse manter o faturamento em 1 bilhão de reais, quantos pedidos teriam que ser realizados?</a:t>
            </a:r>
            <a:endParaRPr lang="pt-BR" sz="1400" b="1" baseline="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>
            <a:cxnSpLocks/>
          </p:cNvCxnSpPr>
          <p:nvPr/>
        </p:nvCxnSpPr>
        <p:spPr>
          <a:xfrm rot="16200000" flipV="1">
            <a:off x="1213807" y="2002350"/>
            <a:ext cx="2287800" cy="1226700"/>
          </a:xfrm>
          <a:prstGeom prst="bentConnector4">
            <a:avLst>
              <a:gd name="adj1" fmla="val 36556"/>
              <a:gd name="adj2" fmla="val 11863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1627399" y="856650"/>
            <a:ext cx="6650516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  5.121.295</a:t>
            </a:r>
            <a:endParaRPr dirty="0"/>
          </a:p>
        </p:txBody>
      </p:sp>
      <p:sp>
        <p:nvSpPr>
          <p:cNvPr id="1235" name="Google Shape;1235;p43"/>
          <p:cNvSpPr txBox="1">
            <a:spLocks noGrp="1"/>
          </p:cNvSpPr>
          <p:nvPr>
            <p:ph type="body" idx="1"/>
          </p:nvPr>
        </p:nvSpPr>
        <p:spPr>
          <a:xfrm>
            <a:off x="2219240" y="2086950"/>
            <a:ext cx="4705519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Esse é o número de pedidos que seriam necessários para a empresa manter um faturamento de 1 bilhão.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358890" y="18685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Pergunta</a:t>
            </a:r>
            <a:endParaRPr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556904" y="2700025"/>
            <a:ext cx="4225971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400" b="1" dirty="0"/>
              <a:t>Qual seria o faturamento caso a empresa atendesse 6 milhões de pedidos?</a:t>
            </a:r>
            <a:endParaRPr lang="pt-BR" sz="1400" b="1" baseline="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27905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>
            <a:cxnSpLocks/>
          </p:cNvCxnSpPr>
          <p:nvPr/>
        </p:nvCxnSpPr>
        <p:spPr>
          <a:xfrm rot="16200000" flipV="1">
            <a:off x="1213807" y="2002350"/>
            <a:ext cx="2287800" cy="1226700"/>
          </a:xfrm>
          <a:prstGeom prst="bentConnector4">
            <a:avLst>
              <a:gd name="adj1" fmla="val 36556"/>
              <a:gd name="adj2" fmla="val 11863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1627399" y="856650"/>
            <a:ext cx="6650516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  1.166.251.000</a:t>
            </a:r>
            <a:endParaRPr dirty="0"/>
          </a:p>
        </p:txBody>
      </p:sp>
      <p:sp>
        <p:nvSpPr>
          <p:cNvPr id="1235" name="Google Shape;1235;p43"/>
          <p:cNvSpPr txBox="1">
            <a:spLocks noGrp="1"/>
          </p:cNvSpPr>
          <p:nvPr>
            <p:ph type="body" idx="1"/>
          </p:nvPr>
        </p:nvSpPr>
        <p:spPr>
          <a:xfrm>
            <a:off x="2219240" y="2086950"/>
            <a:ext cx="4705519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Esse seria o faturamento caso 6 milhões de pedidos sejam atendidos.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73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125462" y="2009996"/>
            <a:ext cx="4514597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Muito obrigado!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 o projeto a seguir temos como principais objetivos: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pt-BR" sz="1600" dirty="0"/>
              <a:t>Entender qual a relação entre os Pedidos e o faturamento da nossa empresa.</a:t>
            </a:r>
            <a:endParaRPr sz="1600" dirty="0">
              <a:solidFill>
                <a:schemeClr val="accent2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pt-BR" sz="1600" dirty="0"/>
              <a:t>Criar gráficos e realizar a regressão dos dados.</a:t>
            </a:r>
            <a:endParaRPr sz="16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600" dirty="0"/>
              <a:t>Analisar os resultados obtidos a partir de cada um dos gráficos.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600" dirty="0"/>
              <a:t>Realizar as notas t</a:t>
            </a:r>
            <a:r>
              <a:rPr lang="en-US" sz="1600" dirty="0"/>
              <a:t>é</a:t>
            </a:r>
            <a:r>
              <a:rPr lang="en" sz="1600" dirty="0"/>
              <a:t>cnicas.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600" dirty="0"/>
              <a:t>Resp</a:t>
            </a:r>
            <a:r>
              <a:rPr lang="en-US" sz="1600" dirty="0" err="1"/>
              <a:t>onder</a:t>
            </a:r>
            <a:r>
              <a:rPr lang="en-US" sz="1600" dirty="0"/>
              <a:t> as </a:t>
            </a:r>
            <a:r>
              <a:rPr lang="en-US" sz="1600" dirty="0" err="1"/>
              <a:t>seguintes</a:t>
            </a:r>
            <a:r>
              <a:rPr lang="en-US" sz="1600" dirty="0"/>
              <a:t> </a:t>
            </a:r>
            <a:r>
              <a:rPr lang="en-US" sz="1600" dirty="0" err="1"/>
              <a:t>perguntas</a:t>
            </a:r>
            <a:r>
              <a:rPr lang="en-US" sz="1600" dirty="0"/>
              <a:t>: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  <a:buFont typeface="Maven Pro"/>
              <a:buAutoNum type="arabicPeriod"/>
            </a:pPr>
            <a:r>
              <a:rPr lang="en-US" dirty="0" err="1"/>
              <a:t>Quantos</a:t>
            </a:r>
            <a:r>
              <a:rPr lang="en-US" dirty="0"/>
              <a:t> </a:t>
            </a:r>
            <a:r>
              <a:rPr lang="en-US" dirty="0" err="1"/>
              <a:t>pedidos</a:t>
            </a:r>
            <a:r>
              <a:rPr lang="en-US" dirty="0"/>
              <a:t> </a:t>
            </a:r>
            <a:r>
              <a:rPr lang="en-US" dirty="0" err="1"/>
              <a:t>seriam</a:t>
            </a:r>
            <a:r>
              <a:rPr lang="en-US" dirty="0"/>
              <a:t> </a:t>
            </a:r>
            <a:r>
              <a:rPr lang="en-US" dirty="0" err="1"/>
              <a:t>necessários</a:t>
            </a:r>
            <a:r>
              <a:rPr lang="en-US" dirty="0"/>
              <a:t> para </a:t>
            </a:r>
            <a:r>
              <a:rPr lang="en-US" dirty="0" err="1"/>
              <a:t>manter</a:t>
            </a:r>
            <a:r>
              <a:rPr lang="en-US" dirty="0"/>
              <a:t> o </a:t>
            </a:r>
            <a:r>
              <a:rPr lang="en-US" dirty="0" err="1"/>
              <a:t>faturamento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1 bi ?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  <a:buFont typeface="Maven Pro"/>
              <a:buAutoNum type="arabicPeriod"/>
            </a:pPr>
            <a:r>
              <a:rPr lang="en-US" dirty="0"/>
              <a:t>Se 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atendesse</a:t>
            </a:r>
            <a:r>
              <a:rPr lang="en-US" dirty="0"/>
              <a:t> 6 </a:t>
            </a:r>
            <a:r>
              <a:rPr lang="en-US" dirty="0" err="1"/>
              <a:t>milhões</a:t>
            </a:r>
            <a:r>
              <a:rPr lang="en-US" dirty="0"/>
              <a:t> de </a:t>
            </a:r>
            <a:r>
              <a:rPr lang="en-US" dirty="0" err="1"/>
              <a:t>pessoas</a:t>
            </a:r>
            <a:r>
              <a:rPr lang="en-US" dirty="0"/>
              <a:t>, qual </a:t>
            </a:r>
            <a:r>
              <a:rPr lang="en-US" dirty="0" err="1"/>
              <a:t>seria</a:t>
            </a:r>
            <a:r>
              <a:rPr lang="en-US" dirty="0"/>
              <a:t> o </a:t>
            </a:r>
            <a:r>
              <a:rPr lang="en-US" dirty="0" err="1"/>
              <a:t>faturamento</a:t>
            </a:r>
            <a:r>
              <a:rPr lang="en-US" dirty="0"/>
              <a:t>?</a:t>
            </a:r>
            <a:endParaRPr lang="en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lang="pt-BR" baseline="0" dirty="0"/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  <a:buFont typeface="Maven Pro"/>
              <a:buAutoNum type="arabicPeriod"/>
            </a:pPr>
            <a:endParaRPr sz="18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do projeto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565662" y="213210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Dados a serem analisados</a:t>
            </a:r>
            <a:endParaRPr dirty="0"/>
          </a:p>
        </p:txBody>
      </p:sp>
      <p:sp>
        <p:nvSpPr>
          <p:cNvPr id="488" name="Google Shape;488;p27"/>
          <p:cNvSpPr/>
          <p:nvPr/>
        </p:nvSpPr>
        <p:spPr>
          <a:xfrm>
            <a:off x="7542604" y="239441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8280AB-315F-42FC-8B4E-DB7FFE1332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42" t="23140" r="4418" b="18745"/>
          <a:stretch/>
        </p:blipFill>
        <p:spPr>
          <a:xfrm>
            <a:off x="565662" y="808989"/>
            <a:ext cx="8224362" cy="39437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Gráfico e equação</a:t>
            </a:r>
            <a:endParaRPr dirty="0"/>
          </a:p>
        </p:txBody>
      </p: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353588-CE1D-44CB-97E9-FA2152199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03" t="31441" r="25936" b="16013"/>
          <a:stretch/>
        </p:blipFill>
        <p:spPr>
          <a:xfrm>
            <a:off x="838574" y="989475"/>
            <a:ext cx="5507665" cy="39340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342900">
              <a:buSzPts val="1200"/>
              <a:buFont typeface="+mj-lt"/>
              <a:buAutoNum type="arabicPeriod"/>
            </a:pPr>
            <a:r>
              <a:rPr lang="pt-BR" sz="1600" dirty="0"/>
              <a:t>O </a:t>
            </a:r>
            <a:r>
              <a:rPr lang="en-US" sz="1600" dirty="0"/>
              <a:t>R² </a:t>
            </a:r>
            <a:r>
              <a:rPr lang="en-US" sz="1600" dirty="0" err="1"/>
              <a:t>elevado</a:t>
            </a:r>
            <a:r>
              <a:rPr lang="en-US" sz="1600" dirty="0"/>
              <a:t> que </a:t>
            </a:r>
            <a:r>
              <a:rPr lang="en-US" sz="1600" dirty="0" err="1"/>
              <a:t>foi</a:t>
            </a:r>
            <a:r>
              <a:rPr lang="en-US" sz="1600" dirty="0"/>
              <a:t> </a:t>
            </a:r>
            <a:r>
              <a:rPr lang="en-US" sz="1600" dirty="0" err="1"/>
              <a:t>observado</a:t>
            </a:r>
            <a:r>
              <a:rPr lang="en-US" sz="1600" dirty="0"/>
              <a:t> </a:t>
            </a:r>
            <a:r>
              <a:rPr lang="en-US" sz="1600" dirty="0" err="1"/>
              <a:t>durante</a:t>
            </a:r>
            <a:r>
              <a:rPr lang="en-US" sz="1600" dirty="0"/>
              <a:t> a </a:t>
            </a:r>
            <a:r>
              <a:rPr lang="en-US" sz="1600" dirty="0" err="1"/>
              <a:t>construção</a:t>
            </a:r>
            <a:r>
              <a:rPr lang="en-US" sz="1600" dirty="0"/>
              <a:t> da </a:t>
            </a:r>
            <a:r>
              <a:rPr lang="en-US" sz="1600" dirty="0" err="1"/>
              <a:t>regressão</a:t>
            </a:r>
            <a:r>
              <a:rPr lang="en-US" sz="1600" dirty="0"/>
              <a:t>, </a:t>
            </a:r>
            <a:r>
              <a:rPr lang="en-US" sz="1600" dirty="0" err="1"/>
              <a:t>demostra</a:t>
            </a:r>
            <a:r>
              <a:rPr lang="en-US" sz="1600" dirty="0"/>
              <a:t> um claro </a:t>
            </a:r>
            <a:r>
              <a:rPr lang="en-US" sz="1600" dirty="0" err="1"/>
              <a:t>crescimento</a:t>
            </a:r>
            <a:r>
              <a:rPr lang="en-US" sz="1600" dirty="0"/>
              <a:t> no </a:t>
            </a:r>
            <a:r>
              <a:rPr lang="en-US" sz="1600" dirty="0" err="1"/>
              <a:t>faturamento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conta</a:t>
            </a:r>
            <a:r>
              <a:rPr lang="en-US" sz="1600" dirty="0"/>
              <a:t> dos </a:t>
            </a:r>
            <a:r>
              <a:rPr lang="en-US" sz="1600" dirty="0" err="1"/>
              <a:t>pedidos</a:t>
            </a:r>
            <a:r>
              <a:rPr lang="en-US" sz="1600" dirty="0"/>
              <a:t>.</a:t>
            </a:r>
          </a:p>
          <a:p>
            <a:pPr marL="495300" lvl="0" indent="-342900">
              <a:buSzPts val="1200"/>
              <a:buFont typeface="+mj-lt"/>
              <a:buAutoNum type="arabicPeriod"/>
            </a:pPr>
            <a:r>
              <a:rPr lang="en-US" sz="1600" dirty="0" err="1"/>
              <a:t>Notamos</a:t>
            </a:r>
            <a:r>
              <a:rPr lang="en-US" sz="1600" dirty="0"/>
              <a:t> um </a:t>
            </a:r>
            <a:r>
              <a:rPr lang="en-US" sz="1600" dirty="0" err="1"/>
              <a:t>desvio</a:t>
            </a:r>
            <a:r>
              <a:rPr lang="en-US" sz="1600" dirty="0"/>
              <a:t> </a:t>
            </a:r>
            <a:r>
              <a:rPr lang="en-US" sz="1600" dirty="0" err="1"/>
              <a:t>abrupto</a:t>
            </a:r>
            <a:r>
              <a:rPr lang="en-US" sz="1600" dirty="0"/>
              <a:t> </a:t>
            </a:r>
            <a:r>
              <a:rPr lang="en-US" sz="1600" dirty="0" err="1"/>
              <a:t>nos</a:t>
            </a:r>
            <a:r>
              <a:rPr lang="en-US" sz="1600" dirty="0"/>
              <a:t> </a:t>
            </a:r>
            <a:r>
              <a:rPr lang="en-US" sz="1600" dirty="0" err="1"/>
              <a:t>meses</a:t>
            </a:r>
            <a:r>
              <a:rPr lang="en-US" sz="1600" dirty="0"/>
              <a:t> de </a:t>
            </a:r>
            <a:r>
              <a:rPr lang="en-US" sz="1600" dirty="0" err="1"/>
              <a:t>novembro</a:t>
            </a:r>
            <a:r>
              <a:rPr lang="en-US" sz="1600" dirty="0"/>
              <a:t> tanto de 2019, </a:t>
            </a:r>
            <a:r>
              <a:rPr lang="en-US" sz="1600" dirty="0" err="1"/>
              <a:t>quanto</a:t>
            </a:r>
            <a:r>
              <a:rPr lang="en-US" sz="1600" dirty="0"/>
              <a:t> de 2020, </a:t>
            </a:r>
            <a:r>
              <a:rPr lang="en-US" sz="1600" dirty="0" err="1"/>
              <a:t>mostrando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tais</a:t>
            </a:r>
            <a:r>
              <a:rPr lang="en-US" sz="1600" dirty="0"/>
              <a:t> </a:t>
            </a:r>
            <a:r>
              <a:rPr lang="en-US" sz="1600" dirty="0" err="1"/>
              <a:t>meses</a:t>
            </a:r>
            <a:r>
              <a:rPr lang="en-US" sz="1600" dirty="0"/>
              <a:t> se </a:t>
            </a:r>
            <a:r>
              <a:rPr lang="en-US" sz="1600" dirty="0" err="1"/>
              <a:t>destacam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relação</a:t>
            </a:r>
            <a:r>
              <a:rPr lang="en-US" sz="1600" dirty="0"/>
              <a:t> </a:t>
            </a:r>
            <a:r>
              <a:rPr lang="en-US" sz="1600" dirty="0" err="1"/>
              <a:t>ao</a:t>
            </a:r>
            <a:r>
              <a:rPr lang="en-US" sz="1600" dirty="0"/>
              <a:t> resto.</a:t>
            </a:r>
          </a:p>
          <a:p>
            <a:pPr marL="495300" lvl="0" indent="-342900">
              <a:buSzPts val="1200"/>
              <a:buFont typeface="+mj-lt"/>
              <a:buAutoNum type="arabicPeriod"/>
            </a:pPr>
            <a:r>
              <a:rPr lang="en-US" sz="1600" dirty="0" err="1"/>
              <a:t>Foi</a:t>
            </a:r>
            <a:r>
              <a:rPr lang="en-US" sz="1600" dirty="0"/>
              <a:t> </a:t>
            </a:r>
            <a:r>
              <a:rPr lang="en-US" sz="1600" dirty="0" err="1"/>
              <a:t>possível</a:t>
            </a:r>
            <a:r>
              <a:rPr lang="en-US" sz="1600" dirty="0"/>
              <a:t> </a:t>
            </a:r>
            <a:r>
              <a:rPr lang="en-US" sz="1600" dirty="0" err="1"/>
              <a:t>também</a:t>
            </a:r>
            <a:r>
              <a:rPr lang="en-US" sz="1600" dirty="0"/>
              <a:t> </a:t>
            </a:r>
            <a:r>
              <a:rPr lang="en-US" sz="1600" dirty="0" err="1"/>
              <a:t>notar</a:t>
            </a:r>
            <a:r>
              <a:rPr lang="en-US" sz="1600" dirty="0"/>
              <a:t> que o </a:t>
            </a:r>
            <a:r>
              <a:rPr lang="en-US" sz="1600" dirty="0" err="1"/>
              <a:t>coeficiente</a:t>
            </a:r>
            <a:r>
              <a:rPr lang="en-US" sz="1600" dirty="0"/>
              <a:t> angular da </a:t>
            </a:r>
            <a:r>
              <a:rPr lang="en-US" sz="1600" dirty="0" err="1"/>
              <a:t>nossa</a:t>
            </a:r>
            <a:r>
              <a:rPr lang="en-US" sz="1600" dirty="0"/>
              <a:t> </a:t>
            </a:r>
            <a:r>
              <a:rPr lang="en-US" sz="1600" dirty="0" err="1"/>
              <a:t>reta</a:t>
            </a:r>
            <a:r>
              <a:rPr lang="en-US" sz="1600" dirty="0"/>
              <a:t> é alto, </a:t>
            </a:r>
            <a:r>
              <a:rPr lang="en-US" sz="1600" dirty="0" err="1"/>
              <a:t>mostrando</a:t>
            </a:r>
            <a:r>
              <a:rPr lang="en-US" sz="1600" dirty="0"/>
              <a:t> que o </a:t>
            </a:r>
            <a:r>
              <a:rPr lang="en-US" sz="1600" dirty="0" err="1"/>
              <a:t>faturamento</a:t>
            </a:r>
            <a:r>
              <a:rPr lang="en-US" sz="1600" dirty="0"/>
              <a:t> </a:t>
            </a:r>
            <a:r>
              <a:rPr lang="en-US" sz="1600" dirty="0" err="1"/>
              <a:t>cresceu</a:t>
            </a:r>
            <a:r>
              <a:rPr lang="en-US" sz="1600" dirty="0"/>
              <a:t> de forma </a:t>
            </a:r>
            <a:r>
              <a:rPr lang="en-US" sz="1600" dirty="0" err="1"/>
              <a:t>extremamente</a:t>
            </a:r>
            <a:r>
              <a:rPr lang="en-US" sz="1600" dirty="0"/>
              <a:t> </a:t>
            </a:r>
            <a:r>
              <a:rPr lang="en-US" sz="1600" dirty="0" err="1"/>
              <a:t>positiva</a:t>
            </a:r>
            <a:r>
              <a:rPr lang="en-US" sz="1600" dirty="0"/>
              <a:t> .</a:t>
            </a:r>
          </a:p>
          <a:p>
            <a:pPr marL="495300" lvl="0" indent="-342900">
              <a:buSzPts val="1200"/>
              <a:buFont typeface="+mj-lt"/>
              <a:buAutoNum type="arabicPeriod"/>
            </a:pPr>
            <a:r>
              <a:rPr lang="en-US" sz="1600" dirty="0"/>
              <a:t>E por </a:t>
            </a:r>
            <a:r>
              <a:rPr lang="en-US" sz="1600" dirty="0" err="1"/>
              <a:t>fim</a:t>
            </a:r>
            <a:r>
              <a:rPr lang="en-US" sz="1600" dirty="0"/>
              <a:t>, </a:t>
            </a:r>
            <a:r>
              <a:rPr lang="en-US" sz="1600" dirty="0" err="1"/>
              <a:t>algo</a:t>
            </a:r>
            <a:r>
              <a:rPr lang="en-US" sz="1600" dirty="0"/>
              <a:t> que </a:t>
            </a:r>
            <a:r>
              <a:rPr lang="en-US" sz="1600" dirty="0" err="1"/>
              <a:t>nos</a:t>
            </a:r>
            <a:r>
              <a:rPr lang="en-US" sz="1600" dirty="0"/>
              <a:t> </a:t>
            </a:r>
            <a:r>
              <a:rPr lang="en-US" sz="1600" dirty="0" err="1"/>
              <a:t>chamou</a:t>
            </a:r>
            <a:r>
              <a:rPr lang="en-US" sz="1600" dirty="0"/>
              <a:t> </a:t>
            </a:r>
            <a:r>
              <a:rPr lang="en-US" sz="1600" dirty="0" err="1"/>
              <a:t>atenção</a:t>
            </a:r>
            <a:r>
              <a:rPr lang="en-US" sz="1600" dirty="0"/>
              <a:t> </a:t>
            </a:r>
            <a:r>
              <a:rPr lang="en-US" sz="1600" dirty="0" err="1"/>
              <a:t>foi</a:t>
            </a:r>
            <a:r>
              <a:rPr lang="en-US" sz="1600" dirty="0"/>
              <a:t> a </a:t>
            </a:r>
            <a:r>
              <a:rPr lang="en-US" sz="1600" dirty="0" err="1"/>
              <a:t>estabilidade</a:t>
            </a:r>
            <a:r>
              <a:rPr lang="en-US" sz="1600" dirty="0"/>
              <a:t> do </a:t>
            </a:r>
            <a:r>
              <a:rPr lang="en-US" sz="1600" dirty="0" err="1"/>
              <a:t>gráfico</a:t>
            </a:r>
            <a:r>
              <a:rPr lang="en-US" sz="1600" dirty="0"/>
              <a:t>, </a:t>
            </a:r>
            <a:r>
              <a:rPr lang="en-US" sz="1600" dirty="0" err="1"/>
              <a:t>ele</a:t>
            </a:r>
            <a:r>
              <a:rPr lang="en-US" sz="1600" dirty="0"/>
              <a:t> </a:t>
            </a:r>
            <a:r>
              <a:rPr lang="en-US" sz="1600" dirty="0" err="1"/>
              <a:t>apresenta</a:t>
            </a:r>
            <a:r>
              <a:rPr lang="en-US" sz="1600" dirty="0"/>
              <a:t> </a:t>
            </a:r>
            <a:r>
              <a:rPr lang="en-US" sz="1600" dirty="0" err="1"/>
              <a:t>pouquíssimos</a:t>
            </a:r>
            <a:r>
              <a:rPr lang="en-US" sz="1600" dirty="0"/>
              <a:t> </a:t>
            </a:r>
            <a:r>
              <a:rPr lang="en-US" sz="1600" dirty="0" err="1"/>
              <a:t>pontos</a:t>
            </a:r>
            <a:r>
              <a:rPr lang="en-US" sz="1600" dirty="0"/>
              <a:t> for a da </a:t>
            </a:r>
            <a:r>
              <a:rPr lang="en-US" sz="1600" dirty="0" err="1"/>
              <a:t>linha</a:t>
            </a:r>
            <a:r>
              <a:rPr lang="en-US" sz="1600" dirty="0"/>
              <a:t>, se </a:t>
            </a:r>
            <a:r>
              <a:rPr lang="en-US" sz="1600" dirty="0" err="1"/>
              <a:t>mantendo</a:t>
            </a:r>
            <a:r>
              <a:rPr lang="en-US" sz="1600" dirty="0"/>
              <a:t> linear </a:t>
            </a:r>
            <a:r>
              <a:rPr lang="en-US" sz="1600" dirty="0" err="1"/>
              <a:t>quase</a:t>
            </a:r>
            <a:r>
              <a:rPr lang="en-US" sz="1600" dirty="0"/>
              <a:t> que o tempo </a:t>
            </a:r>
            <a:r>
              <a:rPr lang="en-US" sz="1600" dirty="0" err="1"/>
              <a:t>inteiro</a:t>
            </a:r>
            <a:r>
              <a:rPr lang="en-US" sz="1600" dirty="0"/>
              <a:t>.</a:t>
            </a:r>
          </a:p>
          <a:p>
            <a:pPr marL="495300" lvl="0" indent="-342900">
              <a:buSzPts val="1200"/>
              <a:buFont typeface="+mj-lt"/>
              <a:buAutoNum type="arabicPeriod"/>
            </a:pPr>
            <a:endParaRPr sz="18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Notas</a:t>
            </a:r>
            <a:r>
              <a:rPr lang="en-US" dirty="0"/>
              <a:t> </a:t>
            </a:r>
            <a:r>
              <a:rPr lang="en-US" dirty="0" err="1"/>
              <a:t>Técnicas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25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499190" y="1997157"/>
            <a:ext cx="5964865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Análise</a:t>
            </a:r>
            <a:r>
              <a:rPr lang="en-US" dirty="0"/>
              <a:t> por </a:t>
            </a:r>
            <a:r>
              <a:rPr lang="en-US" dirty="0" err="1"/>
              <a:t>semestre</a:t>
            </a:r>
            <a:endParaRPr dirty="0"/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D7D10C-0317-491A-AA2D-48B2AF65A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5" t="36049" r="31396" b="23916"/>
          <a:stretch/>
        </p:blipFill>
        <p:spPr>
          <a:xfrm>
            <a:off x="361507" y="744279"/>
            <a:ext cx="8197702" cy="41757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847E2A-F219-4B37-AC94-9DE32CB03FF1}"/>
              </a:ext>
            </a:extLst>
          </p:cNvPr>
          <p:cNvSpPr/>
          <p:nvPr/>
        </p:nvSpPr>
        <p:spPr>
          <a:xfrm>
            <a:off x="361507" y="190281"/>
            <a:ext cx="47527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000" dirty="0">
                <a:solidFill>
                  <a:schemeClr val="bg1"/>
                </a:solidFill>
                <a:latin typeface="Share Tech" panose="020B0604020202020204" charset="0"/>
              </a:rPr>
              <a:t>Gráfico e equação</a:t>
            </a:r>
            <a:endParaRPr lang="pt-BR" sz="30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6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3CB824-9137-428B-A021-394E1AF33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04" t="34490" r="27041" b="13598"/>
          <a:stretch/>
        </p:blipFill>
        <p:spPr>
          <a:xfrm>
            <a:off x="542260" y="317647"/>
            <a:ext cx="7623546" cy="45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3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85E2B9-44E6-4887-86D7-8F52553C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3" t="32270" r="28954" b="15642"/>
          <a:stretch/>
        </p:blipFill>
        <p:spPr>
          <a:xfrm>
            <a:off x="350874" y="276447"/>
            <a:ext cx="7814931" cy="458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5924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393</Words>
  <Application>Microsoft Office PowerPoint</Application>
  <PresentationFormat>On-screen Show (16:9)</PresentationFormat>
  <Paragraphs>38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Nunito Light</vt:lpstr>
      <vt:lpstr>Share Tech</vt:lpstr>
      <vt:lpstr>Maven Pro</vt:lpstr>
      <vt:lpstr>Fira Sans Extra Condensed Medium</vt:lpstr>
      <vt:lpstr>Fira Sans Condensed Medium</vt:lpstr>
      <vt:lpstr>Arial</vt:lpstr>
      <vt:lpstr>Advent Pro SemiBold</vt:lpstr>
      <vt:lpstr>Livvic Light</vt:lpstr>
      <vt:lpstr>Data Science Consulting by Slidesgo</vt:lpstr>
      <vt:lpstr>Checkpoint – Sistemas da informação e resultados empresariais</vt:lpstr>
      <vt:lpstr>Objetivos do projeto</vt:lpstr>
      <vt:lpstr>Dados a serem analisados</vt:lpstr>
      <vt:lpstr>Gráfico e equação</vt:lpstr>
      <vt:lpstr>Notas Técnicas</vt:lpstr>
      <vt:lpstr>Análise por semestre</vt:lpstr>
      <vt:lpstr>PowerPoint Presentation</vt:lpstr>
      <vt:lpstr>PowerPoint Presentation</vt:lpstr>
      <vt:lpstr>PowerPoint Presentation</vt:lpstr>
      <vt:lpstr>PowerPoint Presentation</vt:lpstr>
      <vt:lpstr>Notas Tecnicas por semestre</vt:lpstr>
      <vt:lpstr>Pergunta</vt:lpstr>
      <vt:lpstr>    5.121.295</vt:lpstr>
      <vt:lpstr>Pergunta</vt:lpstr>
      <vt:lpstr>    1.166.251.000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– Sistemas da informação e resultados empresariais</dc:title>
  <dc:creator>Gabriel Penna de Lima</dc:creator>
  <cp:lastModifiedBy>Logon Aluno</cp:lastModifiedBy>
  <cp:revision>11</cp:revision>
  <dcterms:modified xsi:type="dcterms:W3CDTF">2022-03-28T12:22:12Z</dcterms:modified>
</cp:coreProperties>
</file>