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62B1C-F65B-4647-9E25-75E558FB2C9E}">
  <a:tblStyle styleId="{7CB62B1C-F65B-4647-9E25-75E558FB2C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56747e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56747e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56747e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56747e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56747e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56747e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56747ec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56747ec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56747e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56747e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56747ec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56747ec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cminas.instructure.com/courses/15915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ICEI-PUC-Minas-PPLES-TI/plf-es-2023-2-ti2-1372100-tickettrade/blob/master/docs/processo-5-Avalia%C3%A7ao-e-den%C3%BAncia-dos-usu%C3%A1rios.md" TargetMode="External"/><Relationship Id="rId10" Type="http://schemas.openxmlformats.org/officeDocument/2006/relationships/hyperlink" Target="https://github.com/ICEI-PUC-Minas-PPLES-TI/plf-es-2023-2-ti2-1372100-tickettrade/blob/master/docs/processo-4-Reten%C3%A7ao-do-pagamento.md" TargetMode="External"/><Relationship Id="rId13" Type="http://schemas.openxmlformats.org/officeDocument/2006/relationships/hyperlink" Target="https://github.com/ICEI-PUC-Minas-PPLES-TI/plf-es-2023-2-ti2-1372100-tickettrade/blob/master/docs/processo-5-Avalia%C3%A7ao-e-den%C3%BAncia-dos-usu%C3%A1rios.md" TargetMode="External"/><Relationship Id="rId12" Type="http://schemas.openxmlformats.org/officeDocument/2006/relationships/hyperlink" Target="https://github.com/ICEI-PUC-Minas-PPLES-TI/plf-es-2023-2-ti2-1372100-tickettrade/blob/master/docs/processo-5-Avalia%C3%A7ao-e-den%C3%BAncia-dos-usu%C3%A1rios.m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ICEI-PUC-Minas-PPLES-TI/plf-es-2023-2-ti2-1372100-tickettrade/blob/master/docs/processo-1-Elabora%C3%A7ao-do-cadastro-e-login.md" TargetMode="External"/><Relationship Id="rId4" Type="http://schemas.openxmlformats.org/officeDocument/2006/relationships/hyperlink" Target="https://github.com/ICEI-PUC-Minas-PPLES-TI/plf-es-2023-2-ti2-1372100-tickettrade/blob/master/docs/processo-1-Elabora%C3%A7ao-do-cadastro-e-login.md" TargetMode="External"/><Relationship Id="rId9" Type="http://schemas.openxmlformats.org/officeDocument/2006/relationships/hyperlink" Target="https://github.com/ICEI-PUC-Minas-PPLES-TI/plf-es-2023-2-ti2-1372100-tickettrade/blob/master/docs/processo-4-Reten%C3%A7ao-do-pagamento.md" TargetMode="External"/><Relationship Id="rId15" Type="http://schemas.openxmlformats.org/officeDocument/2006/relationships/hyperlink" Target="https://github.com/ICEI-PUC-Minas-PPLES-TI/plf-es-2023-2-ti2-1372100-tickettrade/blob/master/docs/processo-6-Valida%C3%A7ao-do-ingresso.md" TargetMode="External"/><Relationship Id="rId14" Type="http://schemas.openxmlformats.org/officeDocument/2006/relationships/hyperlink" Target="https://github.com/ICEI-PUC-Minas-PPLES-TI/plf-es-2023-2-ti2-1372100-tickettrade/blob/master/docs/processo-6-Valida%C3%A7ao-do-ingresso.md" TargetMode="External"/><Relationship Id="rId16" Type="http://schemas.openxmlformats.org/officeDocument/2006/relationships/hyperlink" Target="https://github.com/ICEI-PUC-Minas-PPLES-TI/plf-es-2023-2-ti2-1372100-tickettrade/blob/master/docs/processo-6-Valida%C3%A7ao-do-ingresso.md" TargetMode="External"/><Relationship Id="rId5" Type="http://schemas.openxmlformats.org/officeDocument/2006/relationships/hyperlink" Target="https://github.com/ICEI-PUC-Minas-PPLES-TI/plf-es-2023-2-ti2-1372100-tickettrade/blob/master/docs/processo-1-Elabora%C3%A7ao-do-cadastro-e-login.md" TargetMode="External"/><Relationship Id="rId6" Type="http://schemas.openxmlformats.org/officeDocument/2006/relationships/hyperlink" Target="https://github.com/ICEI-PUC-Minas-PPLES-TI/plf-es-2023-2-ti2-1372100-tickettrade/blob/master/docs/processo-2-Gerenciar-Postagem.md" TargetMode="External"/><Relationship Id="rId7" Type="http://schemas.openxmlformats.org/officeDocument/2006/relationships/hyperlink" Target="https://github.com/ICEI-PUC-Minas-PPLES-TI/plf-es-2023-2-ti2-1372100-tickettrade/blob/master/docs/processo-3-Pagamento-do-ingresso.md" TargetMode="External"/><Relationship Id="rId8" Type="http://schemas.openxmlformats.org/officeDocument/2006/relationships/hyperlink" Target="https://github.com/ICEI-PUC-Minas-PPLES-TI/plf-es-2023-2-ti2-1372100-tickettrade/blob/master/docs/processo-4-Reten%C3%A7ao-do-pagamento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ympla.com.br/" TargetMode="External"/><Relationship Id="rId4" Type="http://schemas.openxmlformats.org/officeDocument/2006/relationships/hyperlink" Target="https://www.mobiletime.com.br/" TargetMode="External"/><Relationship Id="rId5" Type="http://schemas.openxmlformats.org/officeDocument/2006/relationships/hyperlink" Target="https://www.ticketswap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493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TicketTrade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33050" y="1736850"/>
            <a:ext cx="57723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Char char="●"/>
            </a:pPr>
            <a:r>
              <a:rPr lang="pt-B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João</a:t>
            </a:r>
            <a:r>
              <a:rPr lang="pt-B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Victor Salim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Char char="●"/>
            </a:pPr>
            <a:r>
              <a:rPr lang="pt-B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Renato Cazzoletti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Char char="●"/>
            </a:pPr>
            <a:r>
              <a:rPr lang="pt-B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Joao Vitor Nei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Char char="●"/>
            </a:pPr>
            <a:r>
              <a:rPr lang="pt-B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Gabriel Pongelupe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9725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Char char="●"/>
            </a:pPr>
            <a:r>
              <a:rPr lang="pt-B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Gabriel Faria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53900" y="2372375"/>
            <a:ext cx="36576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uFill>
                <a:noFill/>
              </a:uFill>
              <a:latin typeface="Lato"/>
              <a:ea typeface="Lato"/>
              <a:cs typeface="Lato"/>
              <a:sym typeface="Lato"/>
              <a:hlinkClick r:id="rId3"/>
            </a:endParaRPr>
          </a:p>
          <a:p>
            <a:pPr indent="0" lvl="0" marL="342900" marR="228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5F5F5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342900" marR="228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5F5F5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447750" y="3714850"/>
            <a:ext cx="365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Trabalho Interdisciplinar: Aplicações para Processos de Negócios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0900" y="4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Introdução</a:t>
            </a:r>
            <a:r>
              <a:rPr b="1" lang="pt-BR" sz="2600">
                <a:solidFill>
                  <a:srgbClr val="38761D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:</a:t>
            </a:r>
            <a:endParaRPr b="1" sz="2600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50000"/>
              <a:buChar char="●"/>
            </a:pP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"De acordo com o relatório do Sympla, empresa de vendas de ingresso, em 2018, com 243.000 eventos, foram vendidos aproximadamente 2.400.000 ingressos, já em 2022, tivemos 300.000 eventos e 20.000.000 de ingressos vendidos, apresentando um aumento de mais de 680% na média de ingressos vendidos por eventos ."</a:t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Helvetica Neue"/>
              <a:buChar char="●"/>
            </a:pP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"Um estudo recente da MobileTime revelou um aumento de 34% para 44% na venda de ingressos via smartphones para eventos nos últimos três anos, indicando um ambiente propício para investir nesse setor específico."</a:t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6148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Helvetica Neue"/>
              <a:buChar char="●"/>
            </a:pPr>
            <a:r>
              <a:rPr b="1" lang="pt-BR" sz="115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"TicketSwap, de origem holandesa, atuam no mercado de revenda de ingressos na europa há mais de 10 anos, facilitando a compra de ingressos para eventos esgotados ou por desistência dos primeiros compradores, alocando limite máximo de 20% a mais do preço inicial comprado."</a:t>
            </a:r>
            <a:endParaRPr b="1" sz="115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0900" y="4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Objetivo</a:t>
            </a:r>
            <a:r>
              <a:rPr b="1" lang="pt-BR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:</a:t>
            </a:r>
            <a:endParaRPr b="1"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objetivo geral do nosso projeto é criar um software que facilite a revenda de ingressos para eventos de entretenimento.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●"/>
            </a:pPr>
            <a:r>
              <a:rPr b="1" lang="pt-BR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Compra e revenda de ingressos de eventos de entretenimento. 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●"/>
            </a:pPr>
            <a:r>
              <a:rPr b="1" lang="pt-BR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Possibilitar </a:t>
            </a:r>
            <a:r>
              <a:rPr b="1" lang="pt-BR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anúncio de qualquer ingresso de evento com custos adicionais por parte do software. 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●"/>
            </a:pPr>
            <a:r>
              <a:rPr b="1" lang="pt-BR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Facilitar a busca por ingressos de eventos.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●"/>
            </a:pPr>
            <a:r>
              <a:rPr b="1" lang="pt-BR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Acolher o usuário por meio de uma interface amigável.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6ED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58600" y="24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Processos</a:t>
            </a:r>
            <a:r>
              <a:rPr b="1" lang="pt-BR" sz="2600">
                <a:solidFill>
                  <a:srgbClr val="38761D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:</a:t>
            </a:r>
            <a:endParaRPr b="1" sz="2600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590100" y="2239025"/>
            <a:ext cx="36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27050" y="816625"/>
            <a:ext cx="88899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1-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Elaboração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 cadastro e login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38761D"/>
                </a:solidFill>
              </a:rPr>
              <a:t>Facilita o controle de usuários e contribui para o sistema de rating e denúncias funcionarem efetivamente.</a:t>
            </a:r>
            <a:endParaRPr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2 - Gerenciar Postagem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</a:rPr>
              <a:t>Contribui para o usuário, que deseja efetuar a compra ou venda de algum ingresso, conseguir encontrá-lo e vendê-lo mais rapidamente.</a:t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3 - Pagamento do ingresso</a:t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</a:rPr>
              <a:t>Pagamento do Ingresso - Este processo agiliza a compra e venda de ingressos, permitindo um ambiente confiável para o comprador através de uma intermediação feita pelo sistema.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4 -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Retenção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 pagamento</a:t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8761D"/>
                </a:solidFill>
              </a:rPr>
              <a:t>Este processo é utilizado para garantir maior segurança no aplicativo, retendo o pagamento e não repassando para o vendedor até que a troca de titularidade seja efetuada. Prevenindo assim, casos de golpe ou outras falhas de segurança.</a:t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5 -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Avaliação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 denúncia dos usuários</a:t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8761D"/>
                </a:solidFill>
              </a:rPr>
              <a:t>Este processo é usado para melhorar a segurança e confiabilidade do Ticket Trade com um sistema de denúncias para reportar e punir usuários mal intencionados do aplicativo.</a:t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6 -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Validação </a:t>
            </a:r>
            <a:r>
              <a:rPr b="1" lang="pt-BR" sz="1100">
                <a:solidFill>
                  <a:srgbClr val="38761D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 ingresso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8761D"/>
                </a:solidFill>
              </a:rPr>
              <a:t>Este processo melhora o sistema de proteção do software, fazendo com que o pagamento só seja repassado após a garantia de integridade do ingresso, através da troca do titular. Portanto, não permite que o vendedor ou comprador aproveitem de maneira problemática do sistema.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1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Indicadores de Desempenho</a:t>
            </a:r>
            <a:r>
              <a:rPr b="1" lang="pt-BR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:</a:t>
            </a:r>
            <a:endParaRPr b="1"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1087438" y="9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{7CB62B1C-F65B-4647-9E25-75E558FB2C9E}</a:tableStyleId>
              </a:tblPr>
              <a:tblGrid>
                <a:gridCol w="1658875"/>
                <a:gridCol w="2188950"/>
                <a:gridCol w="1527625"/>
                <a:gridCol w="1593650"/>
              </a:tblGrid>
              <a:tr h="30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Indicador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Objetivos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Fonte dados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Perspectiva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Número total de clientes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Calcular o aumento do número de clientes cadastrados para avaliar o crescimento do site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Tabela de Usuários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Aprendizado e Crescimento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Aumento do número de ingressos vendidos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Calcular o número de unidades de ingressos vendidos para avaliar o crescimento do site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Tabela de Venda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Financeira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Taxa de erro no processo de Pagamento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Calcular o número de erros no processo de pagamento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Tabela Compra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Aprendizado e Crescimento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Taxa de variação de lucro líquido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Verificar o lucro líquido obtido para avaliar o crescimento do site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Tabela Compra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Financeira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Taxa de variação do número de denúncias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Verificar o número de denúncias para avaliar a comunidade de clientes e vendedores do site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Tabela Denúncia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Processos Internos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Número de vendas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concluídas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 com sucesso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Calcular o número de vendas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concluídas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 com sucesso para verificar o 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funcionamento</a:t>
                      </a: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 do site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Tabela Venda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Processos Internos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0900" y="4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solidFill>
                  <a:srgbClr val="38761D"/>
                </a:solidFill>
                <a:latin typeface="Impact"/>
                <a:ea typeface="Impact"/>
                <a:cs typeface="Impact"/>
                <a:sym typeface="Impact"/>
              </a:rPr>
              <a:t>Referências</a:t>
            </a:r>
            <a:r>
              <a:rPr b="1" lang="pt-BR" sz="2600">
                <a:solidFill>
                  <a:srgbClr val="38761D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:</a:t>
            </a:r>
            <a:endParaRPr b="1" sz="2600">
              <a:solidFill>
                <a:srgbClr val="38761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Helvetica Neue"/>
              <a:buChar char="●"/>
            </a:pP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SYMPLA. Relatório de vendas de ingressos 2018-2022. Disponível em: </a:t>
            </a:r>
            <a:r>
              <a:rPr b="1" lang="pt-BR" sz="1200" u="sng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https://www.sympla.com.br</a:t>
            </a: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Acesso em: 26 nov. 2023.</a:t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Helvetica Neue"/>
              <a:buChar char="●"/>
            </a:pP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MOBILETIME. Estudo sobre a venda de ingressos via smartphones para eventos. Disponível em: </a:t>
            </a:r>
            <a:r>
              <a:rPr b="1" lang="pt-BR" sz="1200" u="sng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https://www.mobiletime.com.br</a:t>
            </a: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Acesso em: 26 nov. 2023.</a:t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Helvetica Neue"/>
              <a:buChar char="●"/>
            </a:pP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TICKETSWAP. Atuação no mercado de revenda de ingressos na Europa. Disponível em: </a:t>
            </a:r>
            <a:r>
              <a:rPr b="1" lang="pt-BR" sz="1200" u="sng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https://www.ticketswap.com</a:t>
            </a:r>
            <a:r>
              <a:rPr b="1" lang="pt-BR" sz="12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Acesso em: 05 dez. 2023.</a:t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930950" y="14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9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OBRIGADO!</a:t>
            </a:r>
            <a:endParaRPr sz="9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