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770319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770319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770319699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77031969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7361da31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7361da31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65fa03c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65fa03c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7361da31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7361da31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7361da3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7361da3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7361da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7361da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7361da3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7361da3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7361da31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7361da31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7361da3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7361da3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65fa03c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65fa03c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 TO-BE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915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7833" y="795125"/>
            <a:ext cx="8520600" cy="20526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TicketTrade</a:t>
            </a:r>
            <a:endParaRPr sz="65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36350" y="2993900"/>
            <a:ext cx="16713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654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0"/>
              <a:buFont typeface="Oswald"/>
              <a:buChar char="●"/>
            </a:pPr>
            <a:r>
              <a:rPr b="1" lang="pt-BR" sz="107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Gabriel Faria </a:t>
            </a:r>
            <a:endParaRPr b="1" sz="107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654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0"/>
              <a:buFont typeface="Oswald"/>
              <a:buChar char="●"/>
            </a:pPr>
            <a:r>
              <a:rPr b="1" lang="pt-BR" sz="107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Gabriel Pongelupe </a:t>
            </a:r>
            <a:endParaRPr b="1" sz="107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654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0"/>
              <a:buFont typeface="Oswald"/>
              <a:buChar char="●"/>
            </a:pPr>
            <a:r>
              <a:rPr b="1" lang="pt-BR" sz="107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João Victor Salim </a:t>
            </a:r>
            <a:endParaRPr b="1" sz="107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654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0"/>
              <a:buFont typeface="Oswald"/>
              <a:buChar char="●"/>
            </a:pPr>
            <a:r>
              <a:rPr b="1" lang="pt-BR" sz="107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João Vitor Neri </a:t>
            </a:r>
            <a:r>
              <a:rPr b="1" lang="pt-BR" sz="107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1" sz="107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654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70"/>
              <a:buFont typeface="Oswald"/>
              <a:buChar char="●"/>
            </a:pPr>
            <a:r>
              <a:rPr b="1" lang="pt-BR" sz="107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Renato Cazzoletti</a:t>
            </a:r>
            <a:endParaRPr b="1" sz="107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665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475" y="1720025"/>
            <a:ext cx="940349" cy="936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25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827983" y="79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Transformando o</a:t>
            </a:r>
            <a:r>
              <a:rPr lang="pt-BR" sz="4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480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software em algo lucrativo:</a:t>
            </a:r>
            <a:endParaRPr sz="480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267875" y="2175450"/>
            <a:ext cx="8520600" cy="28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Oswald"/>
              <a:buChar char="●"/>
            </a:pPr>
            <a:r>
              <a:rPr lang="pt-BR" sz="22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Inspiração</a:t>
            </a:r>
            <a:r>
              <a:rPr lang="pt-BR" sz="22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em um aplicativo europeu.</a:t>
            </a:r>
            <a:endParaRPr sz="22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latin typeface="Oswald"/>
              <a:ea typeface="Oswald"/>
              <a:cs typeface="Oswald"/>
              <a:sym typeface="Oswald"/>
            </a:endParaRPr>
          </a:p>
          <a:p>
            <a:pPr indent="-36957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220"/>
              <a:buFont typeface="Oswald"/>
              <a:buChar char="●"/>
            </a:pPr>
            <a:r>
              <a:rPr lang="pt-BR" sz="222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A forma de cobrança foi bem aceita pelo mercado internacional.</a:t>
            </a:r>
            <a:endParaRPr sz="222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latin typeface="Oswald"/>
              <a:ea typeface="Oswald"/>
              <a:cs typeface="Oswald"/>
              <a:sym typeface="Oswald"/>
            </a:endParaRPr>
          </a:p>
          <a:p>
            <a:pPr indent="-36957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Oswald"/>
              <a:buChar char="●"/>
            </a:pPr>
            <a:r>
              <a:rPr lang="pt-BR" sz="22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5% fixo do valor de revenda.</a:t>
            </a:r>
            <a:endParaRPr sz="22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latin typeface="Oswald"/>
              <a:ea typeface="Oswald"/>
              <a:cs typeface="Oswald"/>
              <a:sym typeface="Oswald"/>
            </a:endParaRPr>
          </a:p>
          <a:p>
            <a:pPr indent="-36957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220"/>
              <a:buFont typeface="Oswald"/>
              <a:buChar char="●"/>
            </a:pPr>
            <a:r>
              <a:rPr lang="pt-BR" sz="222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5% fixo do valor de compra.</a:t>
            </a:r>
            <a:endParaRPr sz="222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957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Oswald"/>
              <a:buChar char="●"/>
            </a:pPr>
            <a:r>
              <a:rPr lang="pt-BR" sz="22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Exemplo de funcionamento da taxa fixa a seguir.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3073838" y="2013875"/>
            <a:ext cx="1944600" cy="1569600"/>
            <a:chOff x="3071457" y="2013875"/>
            <a:chExt cx="1944600" cy="1569600"/>
          </a:xfrm>
        </p:grpSpPr>
        <p:sp>
          <p:nvSpPr>
            <p:cNvPr id="116" name="Google Shape;116;p23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2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23"/>
          <p:cNvGrpSpPr/>
          <p:nvPr/>
        </p:nvGrpSpPr>
        <p:grpSpPr>
          <a:xfrm>
            <a:off x="1131625" y="2013875"/>
            <a:ext cx="1944600" cy="1569600"/>
            <a:chOff x="1126863" y="2013875"/>
            <a:chExt cx="1944600" cy="1569600"/>
          </a:xfrm>
        </p:grpSpPr>
        <p:sp>
          <p:nvSpPr>
            <p:cNvPr id="120" name="Google Shape;120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23"/>
          <p:cNvGrpSpPr/>
          <p:nvPr/>
        </p:nvGrpSpPr>
        <p:grpSpPr>
          <a:xfrm>
            <a:off x="5015938" y="2013875"/>
            <a:ext cx="3001200" cy="1569600"/>
            <a:chOff x="5015938" y="2013875"/>
            <a:chExt cx="3001200" cy="1569600"/>
          </a:xfrm>
        </p:grpSpPr>
        <p:sp>
          <p:nvSpPr>
            <p:cNvPr id="124" name="Google Shape;124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23"/>
          <p:cNvGrpSpPr/>
          <p:nvPr/>
        </p:nvGrpSpPr>
        <p:grpSpPr>
          <a:xfrm>
            <a:off x="4885484" y="2701270"/>
            <a:ext cx="261571" cy="260379"/>
            <a:chOff x="4858109" y="2631368"/>
            <a:chExt cx="316442" cy="315000"/>
          </a:xfrm>
        </p:grpSpPr>
        <p:sp>
          <p:nvSpPr>
            <p:cNvPr id="128" name="Google Shape;128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pt-BR"/>
              </a:br>
              <a:endParaRPr/>
            </a:p>
          </p:txBody>
        </p:sp>
      </p:grpSp>
      <p:grpSp>
        <p:nvGrpSpPr>
          <p:cNvPr id="130" name="Google Shape;130;p23"/>
          <p:cNvGrpSpPr/>
          <p:nvPr/>
        </p:nvGrpSpPr>
        <p:grpSpPr>
          <a:xfrm>
            <a:off x="2948278" y="2701271"/>
            <a:ext cx="260366" cy="260366"/>
            <a:chOff x="3157188" y="909150"/>
            <a:chExt cx="470400" cy="470400"/>
          </a:xfrm>
        </p:grpSpPr>
        <p:sp>
          <p:nvSpPr>
            <p:cNvPr id="131" name="Google Shape;131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23"/>
          <p:cNvGrpSpPr/>
          <p:nvPr/>
        </p:nvGrpSpPr>
        <p:grpSpPr>
          <a:xfrm>
            <a:off x="3073838" y="2013863"/>
            <a:ext cx="1944600" cy="1569600"/>
            <a:chOff x="3071457" y="2013875"/>
            <a:chExt cx="1944600" cy="1569600"/>
          </a:xfrm>
        </p:grpSpPr>
        <p:sp>
          <p:nvSpPr>
            <p:cNvPr id="134" name="Google Shape;134;p23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3"/>
            <p:cNvSpPr txBox="1"/>
            <p:nvPr/>
          </p:nvSpPr>
          <p:spPr>
            <a:xfrm>
              <a:off x="3316677" y="21153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COMPRADOR</a:t>
              </a:r>
              <a:endParaRPr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36" name="Google Shape;136;p23"/>
            <p:cNvSpPr txBox="1"/>
            <p:nvPr/>
          </p:nvSpPr>
          <p:spPr>
            <a:xfrm>
              <a:off x="3073844" y="2416471"/>
              <a:ext cx="1706700" cy="8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swald"/>
                <a:buChar char="●"/>
              </a:pPr>
              <a:r>
                <a:rPr lang="pt-BR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Compra por R$ 105, o que originalmente custa R$ 100.</a:t>
              </a:r>
              <a:endPara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swald"/>
                <a:buChar char="●"/>
              </a:pPr>
              <a:r>
                <a:rPr lang="pt-BR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5% x 100 = 5.</a:t>
              </a:r>
              <a:endPara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37" name="Google Shape;137;p23"/>
          <p:cNvGrpSpPr/>
          <p:nvPr/>
        </p:nvGrpSpPr>
        <p:grpSpPr>
          <a:xfrm>
            <a:off x="1036625" y="2013875"/>
            <a:ext cx="2039600" cy="1569600"/>
            <a:chOff x="1031863" y="2013875"/>
            <a:chExt cx="2039600" cy="1569600"/>
          </a:xfrm>
        </p:grpSpPr>
        <p:sp>
          <p:nvSpPr>
            <p:cNvPr id="138" name="Google Shape;138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3"/>
            <p:cNvSpPr txBox="1"/>
            <p:nvPr/>
          </p:nvSpPr>
          <p:spPr>
            <a:xfrm>
              <a:off x="1375677" y="2115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VENDEDOR</a:t>
              </a:r>
              <a:endParaRPr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0" name="Google Shape;140;p23"/>
            <p:cNvSpPr txBox="1"/>
            <p:nvPr/>
          </p:nvSpPr>
          <p:spPr>
            <a:xfrm>
              <a:off x="1031863" y="2476175"/>
              <a:ext cx="1688700" cy="6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swald"/>
                <a:buChar char="●"/>
              </a:pPr>
              <a:r>
                <a:rPr lang="pt-BR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Anuncia por R$ 100.</a:t>
              </a:r>
              <a:endPara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swald"/>
                <a:buChar char="●"/>
              </a:pPr>
              <a:r>
                <a:rPr lang="pt-BR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Recebe R$ 95.</a:t>
              </a:r>
              <a:endPara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swald"/>
                <a:buChar char="●"/>
              </a:pPr>
              <a:r>
                <a:rPr lang="pt-BR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5% x 100 = 5.</a:t>
              </a:r>
              <a:endPara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41" name="Google Shape;141;p23"/>
          <p:cNvGrpSpPr/>
          <p:nvPr/>
        </p:nvGrpSpPr>
        <p:grpSpPr>
          <a:xfrm>
            <a:off x="5015938" y="2013875"/>
            <a:ext cx="3001200" cy="1569600"/>
            <a:chOff x="5015938" y="2013875"/>
            <a:chExt cx="3001200" cy="1569600"/>
          </a:xfrm>
        </p:grpSpPr>
        <p:sp>
          <p:nvSpPr>
            <p:cNvPr id="142" name="Google Shape;142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5360226" y="2115362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SOFTWARE</a:t>
              </a:r>
              <a:endParaRPr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4" name="Google Shape;144;p23"/>
            <p:cNvSpPr txBox="1"/>
            <p:nvPr/>
          </p:nvSpPr>
          <p:spPr>
            <a:xfrm>
              <a:off x="5088600" y="2416441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swald"/>
                <a:buChar char="●"/>
              </a:pPr>
              <a:r>
                <a:rPr lang="pt-BR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5% do valor de venda = R$ 5.</a:t>
              </a:r>
              <a:endPara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swald"/>
                <a:buChar char="●"/>
              </a:pPr>
              <a:r>
                <a:rPr lang="pt-BR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5% do valor de compra = R$ 5.</a:t>
              </a:r>
              <a:endPara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swald"/>
                <a:buChar char="●"/>
              </a:pPr>
              <a:r>
                <a:rPr lang="pt-BR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R$ 5 + R$ 5 = R$ 10.</a:t>
              </a:r>
              <a:endPara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swald"/>
                <a:buChar char="●"/>
              </a:pPr>
              <a:r>
                <a:rPr lang="pt-BR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R$ 10 representam o lucro do </a:t>
              </a:r>
              <a:r>
                <a:rPr i="1" lang="pt-BR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software</a:t>
              </a:r>
              <a:r>
                <a:rPr lang="pt-BR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.</a:t>
              </a:r>
              <a:endPara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45" name="Google Shape;145;p23"/>
          <p:cNvGrpSpPr/>
          <p:nvPr/>
        </p:nvGrpSpPr>
        <p:grpSpPr>
          <a:xfrm>
            <a:off x="4885484" y="2638845"/>
            <a:ext cx="261571" cy="260379"/>
            <a:chOff x="4858109" y="2631368"/>
            <a:chExt cx="316442" cy="315000"/>
          </a:xfrm>
        </p:grpSpPr>
        <p:sp>
          <p:nvSpPr>
            <p:cNvPr id="146" name="Google Shape;146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pt-BR"/>
              </a:br>
              <a:endParaRPr/>
            </a:p>
          </p:txBody>
        </p:sp>
      </p:grpSp>
      <p:grpSp>
        <p:nvGrpSpPr>
          <p:cNvPr id="148" name="Google Shape;148;p23"/>
          <p:cNvGrpSpPr/>
          <p:nvPr/>
        </p:nvGrpSpPr>
        <p:grpSpPr>
          <a:xfrm>
            <a:off x="2948278" y="2638858"/>
            <a:ext cx="260366" cy="260366"/>
            <a:chOff x="3157188" y="909150"/>
            <a:chExt cx="470400" cy="470400"/>
          </a:xfrm>
        </p:grpSpPr>
        <p:sp>
          <p:nvSpPr>
            <p:cNvPr id="149" name="Google Shape;149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355533" y="912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Obrigado pela </a:t>
            </a:r>
            <a:r>
              <a:rPr lang="pt-BR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atenção de todos!</a:t>
            </a:r>
            <a:endParaRPr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-603292" y="-645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400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Contextualização</a:t>
            </a:r>
            <a:r>
              <a:rPr lang="pt-BR" sz="400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400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-815950" y="1560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Influência</a:t>
            </a: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da pandemia do Covid-19.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Relatório</a:t>
            </a: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do Sympla indicou aumento de 680% na venda de ingressos por eventos.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Jornal </a:t>
            </a:r>
            <a:r>
              <a:rPr i="1"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MobileTime </a:t>
            </a: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indicou aumento de 34% para 44%</a:t>
            </a: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 venda de ingressos por smartphones.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Atuação</a:t>
            </a: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 sucesso de empresas europeias no mesmo nicho, como a </a:t>
            </a:r>
            <a:r>
              <a:rPr i="1"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TicketSwap,</a:t>
            </a: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que exaltou mercado brasileiro.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00"/>
          </a:p>
        </p:txBody>
      </p:sp>
      <p:sp>
        <p:nvSpPr>
          <p:cNvPr id="63" name="Google Shape;63;p14"/>
          <p:cNvSpPr/>
          <p:nvPr/>
        </p:nvSpPr>
        <p:spPr>
          <a:xfrm>
            <a:off x="1243950" y="835100"/>
            <a:ext cx="6984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99158"/>
          </a:solidFill>
          <a:ln cap="flat" cmpd="sng" w="9525">
            <a:solidFill>
              <a:srgbClr val="6991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915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623408" y="-689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Estabelecendo </a:t>
            </a:r>
            <a:r>
              <a:rPr lang="pt-BR" sz="480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o problema:</a:t>
            </a:r>
            <a:endParaRPr sz="560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165500" y="1469200"/>
            <a:ext cx="85206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Não conseguirá ir ao evento?</a:t>
            </a:r>
            <a:endParaRPr sz="200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Precisa vender/comprar tickets de forma rápida?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Não adquiriu o ingresso a tempo e o evento esgotou?</a:t>
            </a:r>
            <a:endParaRPr sz="200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Não quer usar redes sociais para anunciar seus ingressos?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Está inseguro para vender/comprar ingressos?</a:t>
            </a:r>
            <a:endParaRPr sz="200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524358" y="-637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 Quem iremos atingir o projeto</a:t>
            </a:r>
            <a:endParaRPr sz="400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-815950" y="1560975"/>
            <a:ext cx="8520600" cy="1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Interessados em shows e eventos, de todas as idades.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Pessoas que precisam revender seus ingressos.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Aplicados em comprar ingressos para os eventos.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00"/>
          </a:p>
        </p:txBody>
      </p:sp>
      <p:sp>
        <p:nvSpPr>
          <p:cNvPr id="84" name="Google Shape;84;p18"/>
          <p:cNvSpPr/>
          <p:nvPr/>
        </p:nvSpPr>
        <p:spPr>
          <a:xfrm>
            <a:off x="1208175" y="848400"/>
            <a:ext cx="6984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99158"/>
          </a:solidFill>
          <a:ln cap="flat" cmpd="sng" w="9525">
            <a:solidFill>
              <a:srgbClr val="6991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915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9158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533958" y="-491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Persona/Historia do Usuário</a:t>
            </a:r>
            <a:r>
              <a:rPr lang="pt-BR"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4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-815950" y="1560975"/>
            <a:ext cx="852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Bianca, 22 anos;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Estudante </a:t>
            </a: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universitária</a:t>
            </a: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Amante de </a:t>
            </a: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música</a:t>
            </a: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eletrônica</a:t>
            </a: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Comprou ingressos para o evento </a:t>
            </a:r>
            <a:r>
              <a:rPr i="1"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“Só Track Boa</a:t>
            </a:r>
            <a:r>
              <a:rPr i="1" lang="pt-BR" sz="2000">
                <a:solidFill>
                  <a:schemeClr val="lt1"/>
                </a:solidFill>
              </a:rPr>
              <a:t>”</a:t>
            </a: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Ausentará por conta de provas na faculdade;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Experiências</a:t>
            </a: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ruins no passado com a venda por redes sociais;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00"/>
          </a:p>
        </p:txBody>
      </p:sp>
      <p:pic>
        <p:nvPicPr>
          <p:cNvPr descr="Mulher na frente de um laptop&#10;&#10;Descrição gerada automaticamente"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6350" y="1670500"/>
            <a:ext cx="1707676" cy="18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915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564258" y="146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Persona/Historia do Usuário:</a:t>
            </a:r>
            <a:endParaRPr sz="4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-815950" y="1560975"/>
            <a:ext cx="852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Pedro</a:t>
            </a: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, 48 anos;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Advogado Criminalista;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Apreciador de futebol;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orcedor fanático do Atletico Mineiro;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Gostaria de ir na </a:t>
            </a: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inauguração</a:t>
            </a: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da </a:t>
            </a:r>
            <a:r>
              <a:rPr i="1"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Arena MRV </a:t>
            </a: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pt-BR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 evento esgotou em poucos minutos;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22860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475" y="1560975"/>
            <a:ext cx="1881600" cy="1881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1173600" y="-551250"/>
            <a:ext cx="5536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Propostas </a:t>
            </a:r>
            <a:r>
              <a:rPr lang="pt-BR" sz="480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pt-BR" sz="4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480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Objetivos</a:t>
            </a:r>
            <a:r>
              <a:rPr lang="pt-BR" sz="480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480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295075" y="1647825"/>
            <a:ext cx="7134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935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10"/>
              <a:buFont typeface="Oswald"/>
              <a:buChar char="●"/>
            </a:pPr>
            <a:r>
              <a:rPr lang="pt-BR" sz="221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Criar uma interface de compra e venda de </a:t>
            </a:r>
            <a:r>
              <a:rPr lang="pt-BR" sz="221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ingressos.</a:t>
            </a:r>
            <a:endParaRPr sz="221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1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</a:t>
            </a:r>
            <a:endParaRPr sz="221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935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210"/>
              <a:buFont typeface="Oswald"/>
              <a:buChar char="●"/>
            </a:pPr>
            <a:r>
              <a:rPr lang="pt-BR" sz="221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Ter um </a:t>
            </a:r>
            <a:r>
              <a:rPr lang="pt-BR" sz="221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ambiente</a:t>
            </a:r>
            <a:r>
              <a:rPr lang="pt-BR" sz="221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 seguro</a:t>
            </a:r>
            <a:r>
              <a:rPr lang="pt-BR" sz="221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221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e </a:t>
            </a:r>
            <a:r>
              <a:rPr lang="pt-BR" sz="221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confiável.</a:t>
            </a:r>
            <a:r>
              <a:rPr lang="pt-BR" sz="221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21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935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10"/>
              <a:buFont typeface="Oswald"/>
              <a:buChar char="●"/>
            </a:pPr>
            <a:r>
              <a:rPr lang="pt-BR" sz="221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Proporcionar um </a:t>
            </a:r>
            <a:r>
              <a:rPr lang="pt-BR" sz="221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software simples e fácil de ser utilizado. </a:t>
            </a:r>
            <a:r>
              <a:rPr lang="pt-BR" sz="221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21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935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210"/>
              <a:buFont typeface="Oswald"/>
              <a:buChar char="●"/>
            </a:pPr>
            <a:r>
              <a:rPr lang="pt-BR" sz="221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Abranger um público de todas as idades.</a:t>
            </a:r>
            <a:endParaRPr sz="221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935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10"/>
              <a:buFont typeface="Oswald"/>
              <a:buChar char="●"/>
            </a:pPr>
            <a:r>
              <a:rPr lang="pt-BR" sz="221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Tornar o software algo rentável.</a:t>
            </a:r>
            <a:endParaRPr sz="221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935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9158"/>
              </a:buClr>
              <a:buSzPts val="2210"/>
              <a:buFont typeface="Oswald"/>
              <a:buChar char="●"/>
            </a:pPr>
            <a:r>
              <a:rPr lang="pt-BR" sz="2210">
                <a:solidFill>
                  <a:srgbClr val="699158"/>
                </a:solidFill>
                <a:latin typeface="Oswald"/>
                <a:ea typeface="Oswald"/>
                <a:cs typeface="Oswald"/>
                <a:sym typeface="Oswald"/>
              </a:rPr>
              <a:t>Alguns requisitos básicos.</a:t>
            </a:r>
            <a:endParaRPr sz="2210">
              <a:solidFill>
                <a:srgbClr val="69915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10">
                <a:latin typeface="Oswald"/>
                <a:ea typeface="Oswald"/>
                <a:cs typeface="Oswald"/>
                <a:sym typeface="Oswald"/>
              </a:rPr>
              <a:t> </a:t>
            </a:r>
            <a:endParaRPr sz="221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