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Vollkorn Bold" panose="020B0604020202020204" charset="0"/>
      <p:regular r:id="rId13"/>
    </p:embeddedFont>
    <p:embeddedFont>
      <p:font typeface="Vollkorn" panose="020B0604020202020204" charset="0"/>
      <p:regular r:id="rId14"/>
    </p:embeddedFont>
    <p:embeddedFont>
      <p:font typeface="Carlito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94209" autoAdjust="0"/>
  </p:normalViewPr>
  <p:slideViewPr>
    <p:cSldViewPr>
      <p:cViewPr varScale="1">
        <p:scale>
          <a:sx n="76" d="100"/>
          <a:sy n="76" d="100"/>
        </p:scale>
        <p:origin x="91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jpeg"/><Relationship Id="rId7" Type="http://schemas.openxmlformats.org/officeDocument/2006/relationships/image" Target="../media/image8.sv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.svg"/><Relationship Id="rId4" Type="http://schemas.openxmlformats.org/officeDocument/2006/relationships/image" Target="../media/image4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7.svg"/><Relationship Id="rId4" Type="http://schemas.openxmlformats.org/officeDocument/2006/relationships/image" Target="../media/image10.png"/><Relationship Id="rId9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15.png"/><Relationship Id="rId4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05074" y="6191610"/>
            <a:ext cx="10682926" cy="4095390"/>
            <a:chOff x="0" y="0"/>
            <a:chExt cx="2813610" cy="10786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13610" cy="1078621"/>
            </a:xfrm>
            <a:custGeom>
              <a:avLst/>
              <a:gdLst/>
              <a:ahLst/>
              <a:cxnLst/>
              <a:rect l="l" t="t" r="r" b="b"/>
              <a:pathLst>
                <a:path w="2813610" h="1078621">
                  <a:moveTo>
                    <a:pt x="0" y="0"/>
                  </a:moveTo>
                  <a:lnTo>
                    <a:pt x="2813610" y="0"/>
                  </a:lnTo>
                  <a:lnTo>
                    <a:pt x="2813610" y="1078621"/>
                  </a:lnTo>
                  <a:lnTo>
                    <a:pt x="0" y="1078621"/>
                  </a:lnTo>
                  <a:close/>
                </a:path>
              </a:pathLst>
            </a:custGeom>
            <a:solidFill>
              <a:srgbClr val="4A2C8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121083" y="2104936"/>
            <a:ext cx="9652567" cy="7037599"/>
          </a:xfrm>
          <a:custGeom>
            <a:avLst/>
            <a:gdLst/>
            <a:ahLst/>
            <a:cxnLst/>
            <a:rect l="l" t="t" r="r" b="b"/>
            <a:pathLst>
              <a:path w="9652567" h="7037599">
                <a:moveTo>
                  <a:pt x="0" y="0"/>
                </a:moveTo>
                <a:lnTo>
                  <a:pt x="9652567" y="0"/>
                </a:lnTo>
                <a:lnTo>
                  <a:pt x="9652567" y="7037599"/>
                </a:lnTo>
                <a:lnTo>
                  <a:pt x="0" y="7037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17194" y="2181136"/>
            <a:ext cx="6087880" cy="1423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22"/>
              </a:lnSpc>
            </a:pPr>
            <a:r>
              <a:rPr lang="en-US" sz="9841">
                <a:solidFill>
                  <a:srgbClr val="000000"/>
                </a:solidFill>
                <a:latin typeface="Vollkorn Bold"/>
              </a:rPr>
              <a:t>TimeWise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17194" y="5086350"/>
            <a:ext cx="5682533" cy="4607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48"/>
              </a:lnSpc>
            </a:pPr>
            <a:r>
              <a:rPr lang="en-US" sz="2400">
                <a:solidFill>
                  <a:srgbClr val="000000"/>
                </a:solidFill>
                <a:latin typeface="Carlito"/>
              </a:rPr>
              <a:t>Felipe Freitas Campos Picinin</a:t>
            </a:r>
          </a:p>
          <a:p>
            <a:pPr>
              <a:lnSpc>
                <a:spcPts val="3048"/>
              </a:lnSpc>
            </a:pPr>
            <a:endParaRPr lang="en-US" sz="2400">
              <a:solidFill>
                <a:srgbClr val="000000"/>
              </a:solidFill>
              <a:latin typeface="Carlito"/>
            </a:endParaRPr>
          </a:p>
          <a:p>
            <a:pPr>
              <a:lnSpc>
                <a:spcPts val="3048"/>
              </a:lnSpc>
            </a:pPr>
            <a:r>
              <a:rPr lang="en-US" sz="2400">
                <a:solidFill>
                  <a:srgbClr val="000000"/>
                </a:solidFill>
                <a:latin typeface="Carlito"/>
              </a:rPr>
              <a:t>Gabriel Pongelupe de Carvalho</a:t>
            </a:r>
          </a:p>
          <a:p>
            <a:pPr>
              <a:lnSpc>
                <a:spcPts val="3048"/>
              </a:lnSpc>
            </a:pPr>
            <a:endParaRPr lang="en-US" sz="2400">
              <a:solidFill>
                <a:srgbClr val="000000"/>
              </a:solidFill>
              <a:latin typeface="Carlito"/>
            </a:endParaRPr>
          </a:p>
          <a:p>
            <a:pPr>
              <a:lnSpc>
                <a:spcPts val="3048"/>
              </a:lnSpc>
            </a:pPr>
            <a:r>
              <a:rPr lang="en-US" sz="2400">
                <a:solidFill>
                  <a:srgbClr val="000000"/>
                </a:solidFill>
                <a:latin typeface="Carlito"/>
              </a:rPr>
              <a:t>Renato Cazzoletti</a:t>
            </a:r>
          </a:p>
          <a:p>
            <a:pPr>
              <a:lnSpc>
                <a:spcPts val="3048"/>
              </a:lnSpc>
            </a:pPr>
            <a:endParaRPr lang="en-US" sz="2400">
              <a:solidFill>
                <a:srgbClr val="000000"/>
              </a:solidFill>
              <a:latin typeface="Carlito"/>
            </a:endParaRPr>
          </a:p>
          <a:p>
            <a:pPr>
              <a:lnSpc>
                <a:spcPts val="3048"/>
              </a:lnSpc>
            </a:pPr>
            <a:r>
              <a:rPr lang="en-US" sz="2400">
                <a:solidFill>
                  <a:srgbClr val="000000"/>
                </a:solidFill>
                <a:latin typeface="Carlito"/>
              </a:rPr>
              <a:t>João Vitor Neri Moreira</a:t>
            </a:r>
          </a:p>
          <a:p>
            <a:pPr>
              <a:lnSpc>
                <a:spcPts val="3048"/>
              </a:lnSpc>
            </a:pPr>
            <a:endParaRPr lang="en-US" sz="2400">
              <a:solidFill>
                <a:srgbClr val="000000"/>
              </a:solidFill>
              <a:latin typeface="Carlito"/>
            </a:endParaRPr>
          </a:p>
          <a:p>
            <a:pPr>
              <a:lnSpc>
                <a:spcPts val="3048"/>
              </a:lnSpc>
            </a:pPr>
            <a:r>
              <a:rPr lang="en-US" sz="2400">
                <a:solidFill>
                  <a:srgbClr val="000000"/>
                </a:solidFill>
                <a:latin typeface="Carlito"/>
              </a:rPr>
              <a:t>Gustavo Chagas Ribeiro</a:t>
            </a:r>
          </a:p>
          <a:p>
            <a:pPr>
              <a:lnSpc>
                <a:spcPts val="3048"/>
              </a:lnSpc>
            </a:pPr>
            <a:endParaRPr lang="en-US" sz="2400">
              <a:solidFill>
                <a:srgbClr val="000000"/>
              </a:solidFill>
              <a:latin typeface="Carlito"/>
            </a:endParaRPr>
          </a:p>
          <a:p>
            <a:pPr>
              <a:lnSpc>
                <a:spcPts val="3048"/>
              </a:lnSpc>
            </a:pPr>
            <a:r>
              <a:rPr lang="en-US" sz="2400">
                <a:solidFill>
                  <a:srgbClr val="000000"/>
                </a:solidFill>
                <a:latin typeface="Carlito"/>
              </a:rPr>
              <a:t>Joao Vitor Barrel Alves Dutra</a:t>
            </a:r>
          </a:p>
          <a:p>
            <a:pPr>
              <a:lnSpc>
                <a:spcPts val="3048"/>
              </a:lnSpc>
            </a:pPr>
            <a:endParaRPr lang="en-US" sz="2400">
              <a:solidFill>
                <a:srgbClr val="000000"/>
              </a:solidFill>
              <a:latin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401868" cy="10287000"/>
            <a:chOff x="0" y="0"/>
            <a:chExt cx="1422714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2714" cy="2709333"/>
            </a:xfrm>
            <a:custGeom>
              <a:avLst/>
              <a:gdLst/>
              <a:ahLst/>
              <a:cxnLst/>
              <a:rect l="l" t="t" r="r" b="b"/>
              <a:pathLst>
                <a:path w="1422714" h="2709333">
                  <a:moveTo>
                    <a:pt x="0" y="0"/>
                  </a:moveTo>
                  <a:lnTo>
                    <a:pt x="1422714" y="0"/>
                  </a:lnTo>
                  <a:lnTo>
                    <a:pt x="142271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A282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3884970" y="1428387"/>
            <a:ext cx="3033795" cy="3033783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5170" r="-55170"/>
              </a:stretch>
            </a:blip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2304546" y="5143500"/>
            <a:ext cx="3665966" cy="3665951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8760" r="-58760"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1603152" y="5010736"/>
            <a:ext cx="3798716" cy="3798716"/>
          </a:xfrm>
          <a:custGeom>
            <a:avLst/>
            <a:gdLst/>
            <a:ahLst/>
            <a:cxnLst/>
            <a:rect l="l" t="t" r="r" b="b"/>
            <a:pathLst>
              <a:path w="3798716" h="3798716">
                <a:moveTo>
                  <a:pt x="0" y="0"/>
                </a:moveTo>
                <a:lnTo>
                  <a:pt x="3798716" y="0"/>
                </a:lnTo>
                <a:lnTo>
                  <a:pt x="3798716" y="3798715"/>
                </a:lnTo>
                <a:lnTo>
                  <a:pt x="0" y="37987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053936" y="1512863"/>
            <a:ext cx="2864830" cy="2864830"/>
          </a:xfrm>
          <a:custGeom>
            <a:avLst/>
            <a:gdLst/>
            <a:ahLst/>
            <a:cxnLst/>
            <a:rect l="l" t="t" r="r" b="b"/>
            <a:pathLst>
              <a:path w="2864830" h="2864830">
                <a:moveTo>
                  <a:pt x="0" y="0"/>
                </a:moveTo>
                <a:lnTo>
                  <a:pt x="2864829" y="0"/>
                </a:lnTo>
                <a:lnTo>
                  <a:pt x="2864829" y="2864830"/>
                </a:lnTo>
                <a:lnTo>
                  <a:pt x="0" y="28648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8945326">
            <a:off x="7891243" y="6754109"/>
            <a:ext cx="1944814" cy="2157907"/>
          </a:xfrm>
          <a:custGeom>
            <a:avLst/>
            <a:gdLst/>
            <a:ahLst/>
            <a:cxnLst/>
            <a:rect l="l" t="t" r="r" b="b"/>
            <a:pathLst>
              <a:path w="1944814" h="2157907">
                <a:moveTo>
                  <a:pt x="0" y="0"/>
                </a:moveTo>
                <a:lnTo>
                  <a:pt x="1944814" y="0"/>
                </a:lnTo>
                <a:lnTo>
                  <a:pt x="1944814" y="2157906"/>
                </a:lnTo>
                <a:lnTo>
                  <a:pt x="0" y="21579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7475091" y="3855313"/>
            <a:ext cx="10358235" cy="2329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99"/>
              </a:lnSpc>
            </a:pPr>
            <a:r>
              <a:rPr lang="en-US" sz="3965">
                <a:solidFill>
                  <a:srgbClr val="000000"/>
                </a:solidFill>
                <a:latin typeface="Vollkorn Bold"/>
              </a:rPr>
              <a:t>O projeto TimeWise foi desenvolvido em resposta ao aumento das demandas acadêmicas e profissionais enfrentadas pelos jovens.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863650" y="2439176"/>
            <a:ext cx="4153763" cy="713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1"/>
              </a:lnSpc>
            </a:pPr>
            <a:r>
              <a:rPr lang="en-US" sz="3715">
                <a:solidFill>
                  <a:srgbClr val="6830D6"/>
                </a:solidFill>
                <a:latin typeface="Carlito"/>
              </a:rPr>
              <a:t>Motivação do Projeto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721613" y="1841775"/>
            <a:ext cx="9264114" cy="6218210"/>
            <a:chOff x="0" y="0"/>
            <a:chExt cx="2439931" cy="163771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9931" cy="1637718"/>
            </a:xfrm>
            <a:custGeom>
              <a:avLst/>
              <a:gdLst/>
              <a:ahLst/>
              <a:cxnLst/>
              <a:rect l="l" t="t" r="r" b="b"/>
              <a:pathLst>
                <a:path w="2439931" h="1637718">
                  <a:moveTo>
                    <a:pt x="0" y="0"/>
                  </a:moveTo>
                  <a:lnTo>
                    <a:pt x="2439931" y="0"/>
                  </a:lnTo>
                  <a:lnTo>
                    <a:pt x="2439931" y="1637718"/>
                  </a:lnTo>
                  <a:lnTo>
                    <a:pt x="0" y="163771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2A282E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144000" y="2347320"/>
            <a:ext cx="9144000" cy="6097905"/>
          </a:xfrm>
          <a:custGeom>
            <a:avLst/>
            <a:gdLst/>
            <a:ahLst/>
            <a:cxnLst/>
            <a:rect l="l" t="t" r="r" b="b"/>
            <a:pathLst>
              <a:path w="9144000" h="6097905">
                <a:moveTo>
                  <a:pt x="0" y="0"/>
                </a:moveTo>
                <a:lnTo>
                  <a:pt x="9144000" y="0"/>
                </a:lnTo>
                <a:lnTo>
                  <a:pt x="9144000" y="6097905"/>
                </a:lnTo>
                <a:lnTo>
                  <a:pt x="0" y="60979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080056" y="7043542"/>
            <a:ext cx="4576574" cy="3243458"/>
          </a:xfrm>
          <a:custGeom>
            <a:avLst/>
            <a:gdLst/>
            <a:ahLst/>
            <a:cxnLst/>
            <a:rect l="l" t="t" r="r" b="b"/>
            <a:pathLst>
              <a:path w="4576574" h="3243458">
                <a:moveTo>
                  <a:pt x="0" y="0"/>
                </a:moveTo>
                <a:lnTo>
                  <a:pt x="4576575" y="0"/>
                </a:lnTo>
                <a:lnTo>
                  <a:pt x="4576575" y="3243458"/>
                </a:lnTo>
                <a:lnTo>
                  <a:pt x="0" y="32434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V="1">
            <a:off x="6080056" y="-593029"/>
            <a:ext cx="4576574" cy="3243458"/>
          </a:xfrm>
          <a:custGeom>
            <a:avLst/>
            <a:gdLst/>
            <a:ahLst/>
            <a:cxnLst/>
            <a:rect l="l" t="t" r="r" b="b"/>
            <a:pathLst>
              <a:path w="4576574" h="3243458">
                <a:moveTo>
                  <a:pt x="0" y="3243458"/>
                </a:moveTo>
                <a:lnTo>
                  <a:pt x="4576575" y="3243458"/>
                </a:lnTo>
                <a:lnTo>
                  <a:pt x="4576575" y="0"/>
                </a:lnTo>
                <a:lnTo>
                  <a:pt x="0" y="0"/>
                </a:lnTo>
                <a:lnTo>
                  <a:pt x="0" y="324345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2541578"/>
            <a:ext cx="7339643" cy="5213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12"/>
              </a:lnSpc>
            </a:pPr>
            <a:r>
              <a:rPr lang="en-US" sz="3545">
                <a:solidFill>
                  <a:srgbClr val="000000"/>
                </a:solidFill>
                <a:latin typeface="Vollkorn Bold"/>
              </a:rPr>
              <a:t>Ao fornecer  soluções para gerenciar tarefas e prazos, o aplicativo aproveita o crescimento do uso de dispositivos móveis e tecnologia, oferecendo uma plataforma acessível para melhorar a produtividade e ajudar os jovens a organizar seu tempo de maneira eficaz.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8890560" cy="4497197"/>
            <a:chOff x="0" y="0"/>
            <a:chExt cx="2341547" cy="9036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41547" cy="903617"/>
            </a:xfrm>
            <a:custGeom>
              <a:avLst/>
              <a:gdLst/>
              <a:ahLst/>
              <a:cxnLst/>
              <a:rect l="l" t="t" r="r" b="b"/>
              <a:pathLst>
                <a:path w="2341547" h="903617">
                  <a:moveTo>
                    <a:pt x="0" y="0"/>
                  </a:moveTo>
                  <a:lnTo>
                    <a:pt x="2341547" y="0"/>
                  </a:lnTo>
                  <a:lnTo>
                    <a:pt x="2341547" y="903617"/>
                  </a:lnTo>
                  <a:lnTo>
                    <a:pt x="0" y="903617"/>
                  </a:lnTo>
                  <a:close/>
                </a:path>
              </a:pathLst>
            </a:custGeom>
            <a:solidFill>
              <a:srgbClr val="6830D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4477497"/>
            <a:ext cx="8890560" cy="5747394"/>
            <a:chOff x="0" y="0"/>
            <a:chExt cx="2341547" cy="90361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41547" cy="903617"/>
            </a:xfrm>
            <a:custGeom>
              <a:avLst/>
              <a:gdLst/>
              <a:ahLst/>
              <a:cxnLst/>
              <a:rect l="l" t="t" r="r" b="b"/>
              <a:pathLst>
                <a:path w="2341547" h="903617">
                  <a:moveTo>
                    <a:pt x="0" y="0"/>
                  </a:moveTo>
                  <a:lnTo>
                    <a:pt x="2341547" y="0"/>
                  </a:lnTo>
                  <a:lnTo>
                    <a:pt x="2341547" y="903617"/>
                  </a:lnTo>
                  <a:lnTo>
                    <a:pt x="0" y="903617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 rot="-5396816">
            <a:off x="4005260" y="5133975"/>
            <a:ext cx="10287004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1125017" y="500898"/>
            <a:ext cx="2425196" cy="2425196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592EA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838195" y="6203883"/>
            <a:ext cx="2425196" cy="2425196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52CFD4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>
            <a:off x="6187080" y="3591629"/>
            <a:ext cx="2674905" cy="825877"/>
          </a:xfrm>
          <a:custGeom>
            <a:avLst/>
            <a:gdLst/>
            <a:ahLst/>
            <a:cxnLst/>
            <a:rect l="l" t="t" r="r" b="b"/>
            <a:pathLst>
              <a:path w="2674905" h="825877">
                <a:moveTo>
                  <a:pt x="0" y="0"/>
                </a:moveTo>
                <a:lnTo>
                  <a:pt x="2674905" y="0"/>
                </a:lnTo>
                <a:lnTo>
                  <a:pt x="2674905" y="825877"/>
                </a:lnTo>
                <a:lnTo>
                  <a:pt x="0" y="825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flipH="1">
            <a:off x="0" y="9661155"/>
            <a:ext cx="1868790" cy="576989"/>
          </a:xfrm>
          <a:custGeom>
            <a:avLst/>
            <a:gdLst/>
            <a:ahLst/>
            <a:cxnLst/>
            <a:rect l="l" t="t" r="r" b="b"/>
            <a:pathLst>
              <a:path w="1868790" h="576989">
                <a:moveTo>
                  <a:pt x="1868790" y="0"/>
                </a:moveTo>
                <a:lnTo>
                  <a:pt x="0" y="0"/>
                </a:lnTo>
                <a:lnTo>
                  <a:pt x="0" y="576989"/>
                </a:lnTo>
                <a:lnTo>
                  <a:pt x="1868790" y="576989"/>
                </a:lnTo>
                <a:lnTo>
                  <a:pt x="186879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5779920" y="4451406"/>
            <a:ext cx="1479380" cy="1433149"/>
          </a:xfrm>
          <a:custGeom>
            <a:avLst/>
            <a:gdLst/>
            <a:ahLst/>
            <a:cxnLst/>
            <a:rect l="l" t="t" r="r" b="b"/>
            <a:pathLst>
              <a:path w="1479380" h="1433149">
                <a:moveTo>
                  <a:pt x="0" y="0"/>
                </a:moveTo>
                <a:lnTo>
                  <a:pt x="1479380" y="0"/>
                </a:lnTo>
                <a:lnTo>
                  <a:pt x="1479380" y="1433149"/>
                </a:lnTo>
                <a:lnTo>
                  <a:pt x="0" y="14331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5779920" y="-9"/>
            <a:ext cx="2453913" cy="2427143"/>
          </a:xfrm>
          <a:custGeom>
            <a:avLst/>
            <a:gdLst/>
            <a:ahLst/>
            <a:cxnLst/>
            <a:rect l="l" t="t" r="r" b="b"/>
            <a:pathLst>
              <a:path w="2453913" h="2427143">
                <a:moveTo>
                  <a:pt x="0" y="0"/>
                </a:moveTo>
                <a:lnTo>
                  <a:pt x="2453913" y="0"/>
                </a:lnTo>
                <a:lnTo>
                  <a:pt x="2453913" y="2427143"/>
                </a:lnTo>
                <a:lnTo>
                  <a:pt x="0" y="24271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 flipH="1" flipV="1">
            <a:off x="9163050" y="8100816"/>
            <a:ext cx="2453913" cy="2427143"/>
          </a:xfrm>
          <a:custGeom>
            <a:avLst/>
            <a:gdLst/>
            <a:ahLst/>
            <a:cxnLst/>
            <a:rect l="l" t="t" r="r" b="b"/>
            <a:pathLst>
              <a:path w="2453913" h="2427143">
                <a:moveTo>
                  <a:pt x="2453913" y="2427144"/>
                </a:moveTo>
                <a:lnTo>
                  <a:pt x="0" y="2427144"/>
                </a:lnTo>
                <a:lnTo>
                  <a:pt x="0" y="0"/>
                </a:lnTo>
                <a:lnTo>
                  <a:pt x="2453913" y="0"/>
                </a:lnTo>
                <a:lnTo>
                  <a:pt x="2453913" y="242714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7" name="TextBox 27"/>
          <p:cNvSpPr txBox="1"/>
          <p:nvPr/>
        </p:nvSpPr>
        <p:spPr>
          <a:xfrm>
            <a:off x="1949153" y="933183"/>
            <a:ext cx="4798457" cy="564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83"/>
              </a:lnSpc>
            </a:pPr>
            <a:r>
              <a:rPr lang="en-US" sz="3131" dirty="0" err="1">
                <a:solidFill>
                  <a:srgbClr val="FFFFFF"/>
                </a:solidFill>
                <a:latin typeface="Vollkorn"/>
              </a:rPr>
              <a:t>Gerenciamento</a:t>
            </a:r>
            <a:r>
              <a:rPr lang="en-US" sz="3131" dirty="0">
                <a:solidFill>
                  <a:srgbClr val="FFFFFF"/>
                </a:solidFill>
                <a:latin typeface="Vollkorn"/>
              </a:rPr>
              <a:t> do tempo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816634" y="5129567"/>
            <a:ext cx="4014167" cy="564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83"/>
              </a:lnSpc>
            </a:pPr>
            <a:r>
              <a:rPr lang="en-US" sz="3131" dirty="0" err="1">
                <a:solidFill>
                  <a:srgbClr val="FFFFFF"/>
                </a:solidFill>
                <a:latin typeface="Vollkorn"/>
              </a:rPr>
              <a:t>Falta</a:t>
            </a:r>
            <a:r>
              <a:rPr lang="en-US" sz="3131" dirty="0">
                <a:solidFill>
                  <a:srgbClr val="FFFFFF"/>
                </a:solidFill>
                <a:latin typeface="Vollkorn"/>
              </a:rPr>
              <a:t> de </a:t>
            </a:r>
            <a:r>
              <a:rPr lang="en-US" sz="3131" dirty="0" err="1">
                <a:solidFill>
                  <a:srgbClr val="FFFFFF"/>
                </a:solidFill>
                <a:latin typeface="Vollkorn"/>
              </a:rPr>
              <a:t>organização</a:t>
            </a:r>
            <a:endParaRPr lang="en-US" sz="3131" dirty="0">
              <a:solidFill>
                <a:srgbClr val="FFFFFF"/>
              </a:solidFill>
              <a:latin typeface="Vollkorn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130427" y="1583683"/>
            <a:ext cx="7096577" cy="17312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75"/>
              </a:lnSpc>
            </a:pPr>
            <a:r>
              <a:rPr lang="en-US" sz="2400" dirty="0" err="1">
                <a:solidFill>
                  <a:srgbClr val="FFFFFF"/>
                </a:solidFill>
                <a:latin typeface="Carlito"/>
              </a:rPr>
              <a:t>Os</a:t>
            </a:r>
            <a:r>
              <a:rPr lang="en-US" sz="2400" dirty="0">
                <a:solidFill>
                  <a:srgbClr val="FFFFFF"/>
                </a:solidFill>
                <a:latin typeface="Carlito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arlito"/>
              </a:rPr>
              <a:t>jovens</a:t>
            </a:r>
            <a:r>
              <a:rPr lang="en-US" sz="2400" dirty="0">
                <a:solidFill>
                  <a:srgbClr val="FFFFFF"/>
                </a:solidFill>
                <a:latin typeface="Carlito"/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  <a:latin typeface="Carlito"/>
              </a:rPr>
              <a:t>enfrentam</a:t>
            </a:r>
            <a:r>
              <a:rPr lang="en-US" sz="2400" dirty="0" smtClean="0">
                <a:solidFill>
                  <a:srgbClr val="FFFFFF"/>
                </a:solidFill>
                <a:latin typeface="Carlito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arlito"/>
              </a:rPr>
              <a:t>dificuldades</a:t>
            </a:r>
            <a:r>
              <a:rPr lang="en-US" sz="2400" dirty="0">
                <a:solidFill>
                  <a:srgbClr val="FFFFFF"/>
                </a:solidFill>
                <a:latin typeface="Carlito"/>
              </a:rPr>
              <a:t> para </a:t>
            </a:r>
            <a:r>
              <a:rPr lang="en-US" sz="2400" dirty="0" err="1">
                <a:solidFill>
                  <a:srgbClr val="FFFFFF"/>
                </a:solidFill>
                <a:latin typeface="Carlito"/>
              </a:rPr>
              <a:t>gerenciar</a:t>
            </a:r>
            <a:r>
              <a:rPr lang="en-US" sz="2400" dirty="0">
                <a:solidFill>
                  <a:srgbClr val="FFFFFF"/>
                </a:solidFill>
                <a:latin typeface="Carlito"/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  <a:latin typeface="Carlito"/>
              </a:rPr>
              <a:t>seu</a:t>
            </a:r>
            <a:r>
              <a:rPr lang="en-US" sz="2400" dirty="0" smtClean="0">
                <a:solidFill>
                  <a:srgbClr val="FFFFFF"/>
                </a:solidFill>
                <a:latin typeface="Carlito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arlito"/>
              </a:rPr>
              <a:t>tempo entre </a:t>
            </a:r>
            <a:r>
              <a:rPr lang="en-US" sz="2400" dirty="0" err="1" smtClean="0">
                <a:solidFill>
                  <a:srgbClr val="FFFFFF"/>
                </a:solidFill>
                <a:latin typeface="Carlito"/>
              </a:rPr>
              <a:t>estudos</a:t>
            </a:r>
            <a:r>
              <a:rPr lang="en-US" sz="2400" dirty="0" smtClean="0">
                <a:solidFill>
                  <a:srgbClr val="FFFFFF"/>
                </a:solidFill>
                <a:latin typeface="Carlito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Carlito"/>
              </a:rPr>
              <a:t>trabalho</a:t>
            </a:r>
            <a:r>
              <a:rPr lang="en-US" sz="2400" dirty="0">
                <a:solidFill>
                  <a:srgbClr val="FFFFFF"/>
                </a:solidFill>
                <a:latin typeface="Carlito"/>
              </a:rPr>
              <a:t> e </a:t>
            </a:r>
            <a:r>
              <a:rPr lang="en-US" sz="2400" dirty="0" err="1">
                <a:solidFill>
                  <a:srgbClr val="FFFFFF"/>
                </a:solidFill>
                <a:latin typeface="Carlito"/>
              </a:rPr>
              <a:t>vida</a:t>
            </a:r>
            <a:r>
              <a:rPr lang="en-US" sz="2400" dirty="0">
                <a:solidFill>
                  <a:srgbClr val="FFFFFF"/>
                </a:solidFill>
                <a:latin typeface="Carlito"/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  <a:latin typeface="Carlito"/>
              </a:rPr>
              <a:t>pessoal</a:t>
            </a:r>
            <a:r>
              <a:rPr lang="en-US" sz="2400" dirty="0" smtClean="0">
                <a:solidFill>
                  <a:srgbClr val="FFFFFF"/>
                </a:solidFill>
                <a:latin typeface="Carlito"/>
              </a:rPr>
              <a:t>, </a:t>
            </a:r>
            <a:r>
              <a:rPr lang="en-US" sz="2400" dirty="0" err="1" smtClean="0">
                <a:solidFill>
                  <a:srgbClr val="FFFFFF"/>
                </a:solidFill>
                <a:latin typeface="Carlito"/>
              </a:rPr>
              <a:t>assim</a:t>
            </a:r>
            <a:r>
              <a:rPr lang="en-US" sz="2400" dirty="0" smtClean="0">
                <a:solidFill>
                  <a:srgbClr val="FFFFFF"/>
                </a:solidFill>
                <a:latin typeface="Carlito"/>
              </a:rPr>
              <a:t> </a:t>
            </a:r>
            <a:r>
              <a:rPr lang="pt-BR" sz="2400" dirty="0" smtClean="0">
                <a:solidFill>
                  <a:schemeClr val="bg1"/>
                </a:solidFill>
                <a:latin typeface="Carlito" panose="020B0604020202020204" charset="0"/>
                <a:cs typeface="Carlito" panose="020B0604020202020204" charset="0"/>
              </a:rPr>
              <a:t>oferecemos </a:t>
            </a:r>
            <a:r>
              <a:rPr lang="pt-BR" sz="2400" dirty="0">
                <a:solidFill>
                  <a:schemeClr val="bg1"/>
                </a:solidFill>
                <a:latin typeface="Carlito" panose="020B0604020202020204" charset="0"/>
                <a:cs typeface="Carlito" panose="020B0604020202020204" charset="0"/>
              </a:rPr>
              <a:t>recursos de planejamento, definição de metas e prioridades para auxiliar os alunos na organização de suas tarefas </a:t>
            </a:r>
            <a:r>
              <a:rPr lang="pt-BR" sz="2400" dirty="0" smtClean="0">
                <a:solidFill>
                  <a:schemeClr val="bg1"/>
                </a:solidFill>
                <a:latin typeface="Carlito" panose="020B0604020202020204" charset="0"/>
                <a:cs typeface="Carlito" panose="020B0604020202020204" charset="0"/>
              </a:rPr>
              <a:t>acadêmicas.</a:t>
            </a:r>
            <a:endParaRPr lang="en-US" sz="2400" dirty="0">
              <a:solidFill>
                <a:srgbClr val="FFFFFF"/>
              </a:solidFill>
              <a:latin typeface="Carlito" panose="020B0604020202020204" charset="0"/>
              <a:cs typeface="Carlito" panose="020B0604020202020204" charset="0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065557" y="5939576"/>
            <a:ext cx="6656245" cy="26032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0"/>
              </a:lnSpc>
            </a:pPr>
            <a:r>
              <a:rPr lang="en-US" sz="2800" dirty="0" err="1">
                <a:solidFill>
                  <a:srgbClr val="FFFFFF"/>
                </a:solidFill>
                <a:latin typeface="Carlito"/>
              </a:rPr>
              <a:t>Eles</a:t>
            </a:r>
            <a:r>
              <a:rPr lang="en-US" sz="2800" dirty="0">
                <a:solidFill>
                  <a:srgbClr val="FFFFFF"/>
                </a:solidFill>
                <a:latin typeface="Carli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Carlito"/>
              </a:rPr>
              <a:t>podem</a:t>
            </a:r>
            <a:r>
              <a:rPr lang="en-US" sz="2800" dirty="0">
                <a:solidFill>
                  <a:srgbClr val="FFFFFF"/>
                </a:solidFill>
                <a:latin typeface="Carli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Carlito"/>
              </a:rPr>
              <a:t>ter</a:t>
            </a:r>
            <a:r>
              <a:rPr lang="en-US" sz="2800" dirty="0">
                <a:solidFill>
                  <a:srgbClr val="FFFFFF"/>
                </a:solidFill>
                <a:latin typeface="Carli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Carlito"/>
              </a:rPr>
              <a:t>dificuldade</a:t>
            </a:r>
            <a:r>
              <a:rPr lang="en-US" sz="2800" dirty="0">
                <a:solidFill>
                  <a:srgbClr val="FFFFFF"/>
                </a:solidFill>
                <a:latin typeface="Carli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Carlito"/>
              </a:rPr>
              <a:t>em</a:t>
            </a:r>
            <a:r>
              <a:rPr lang="en-US" sz="2800" dirty="0">
                <a:solidFill>
                  <a:srgbClr val="FFFFFF"/>
                </a:solidFill>
                <a:latin typeface="Carli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Carlito"/>
              </a:rPr>
              <a:t>priorizar</a:t>
            </a:r>
            <a:r>
              <a:rPr lang="en-US" sz="2800" dirty="0">
                <a:solidFill>
                  <a:srgbClr val="FFFFFF"/>
                </a:solidFill>
                <a:latin typeface="Carli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Carlito"/>
              </a:rPr>
              <a:t>tarefas</a:t>
            </a:r>
            <a:r>
              <a:rPr lang="en-US" sz="2800" dirty="0">
                <a:solidFill>
                  <a:srgbClr val="FFFFFF"/>
                </a:solidFill>
                <a:latin typeface="Carlito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Carlito"/>
              </a:rPr>
              <a:t>estabelecer</a:t>
            </a:r>
            <a:r>
              <a:rPr lang="en-US" sz="2800" dirty="0">
                <a:solidFill>
                  <a:srgbClr val="FFFFFF"/>
                </a:solidFill>
                <a:latin typeface="Carli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Carlito"/>
              </a:rPr>
              <a:t>metas</a:t>
            </a:r>
            <a:r>
              <a:rPr lang="en-US" sz="2800" dirty="0">
                <a:solidFill>
                  <a:srgbClr val="FFFFFF"/>
                </a:solidFill>
                <a:latin typeface="Carli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Carlito"/>
              </a:rPr>
              <a:t>claras</a:t>
            </a:r>
            <a:r>
              <a:rPr lang="en-US" sz="2800" dirty="0">
                <a:solidFill>
                  <a:srgbClr val="FFFFFF"/>
                </a:solidFill>
                <a:latin typeface="Carlito"/>
              </a:rPr>
              <a:t> e </a:t>
            </a:r>
            <a:r>
              <a:rPr lang="en-US" sz="2800" dirty="0" err="1">
                <a:solidFill>
                  <a:srgbClr val="FFFFFF"/>
                </a:solidFill>
                <a:latin typeface="Carlito"/>
              </a:rPr>
              <a:t>manter</a:t>
            </a:r>
            <a:r>
              <a:rPr lang="en-US" sz="2800" dirty="0">
                <a:solidFill>
                  <a:srgbClr val="FFFFFF"/>
                </a:solidFill>
                <a:latin typeface="Carlito"/>
              </a:rPr>
              <a:t> um </a:t>
            </a:r>
            <a:r>
              <a:rPr lang="en-US" sz="2800" dirty="0" err="1">
                <a:solidFill>
                  <a:srgbClr val="FFFFFF"/>
                </a:solidFill>
                <a:latin typeface="Carlito"/>
              </a:rPr>
              <a:t>sistema</a:t>
            </a:r>
            <a:r>
              <a:rPr lang="en-US" sz="2800" dirty="0">
                <a:solidFill>
                  <a:srgbClr val="FFFFFF"/>
                </a:solidFill>
                <a:latin typeface="Carlito"/>
              </a:rPr>
              <a:t> de </a:t>
            </a:r>
            <a:r>
              <a:rPr lang="en-US" sz="2800" dirty="0" err="1">
                <a:solidFill>
                  <a:srgbClr val="FFFFFF"/>
                </a:solidFill>
                <a:latin typeface="Carlito"/>
              </a:rPr>
              <a:t>acompanhamento</a:t>
            </a:r>
            <a:r>
              <a:rPr lang="en-US" sz="2800" dirty="0">
                <a:solidFill>
                  <a:srgbClr val="FFFFFF"/>
                </a:solidFill>
                <a:latin typeface="Carlito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Carlito"/>
              </a:rPr>
              <a:t>eficiente</a:t>
            </a:r>
            <a:r>
              <a:rPr lang="en-US" sz="2800" dirty="0">
                <a:solidFill>
                  <a:srgbClr val="FFFFFF"/>
                </a:solidFill>
                <a:latin typeface="Carlito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Carlito"/>
              </a:rPr>
              <a:t>onde</a:t>
            </a:r>
            <a:r>
              <a:rPr lang="en-US" sz="2800" dirty="0" smtClean="0">
                <a:solidFill>
                  <a:srgbClr val="FFFFFF"/>
                </a:solidFill>
                <a:latin typeface="Carlito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Carlito"/>
              </a:rPr>
              <a:t>nos</a:t>
            </a:r>
            <a:r>
              <a:rPr lang="en-US" sz="2800" dirty="0" smtClean="0">
                <a:solidFill>
                  <a:srgbClr val="FFFFFF"/>
                </a:solidFill>
                <a:latin typeface="Carlito"/>
              </a:rPr>
              <a:t> </a:t>
            </a:r>
            <a:r>
              <a:rPr lang="pt-BR" sz="2800" dirty="0">
                <a:solidFill>
                  <a:schemeClr val="bg1"/>
                </a:solidFill>
                <a:latin typeface="Carlito" panose="020B0604020202020204" charset="0"/>
                <a:cs typeface="Carlito" panose="020B0604020202020204" charset="0"/>
              </a:rPr>
              <a:t>p</a:t>
            </a:r>
            <a:r>
              <a:rPr lang="pt-BR" sz="2800" dirty="0" smtClean="0">
                <a:solidFill>
                  <a:schemeClr val="bg1"/>
                </a:solidFill>
                <a:latin typeface="Carlito" panose="020B0604020202020204" charset="0"/>
                <a:cs typeface="Carlito" panose="020B0604020202020204" charset="0"/>
              </a:rPr>
              <a:t>roporcionamos </a:t>
            </a:r>
            <a:r>
              <a:rPr lang="pt-BR" sz="2800" dirty="0">
                <a:solidFill>
                  <a:schemeClr val="bg1"/>
                </a:solidFill>
                <a:latin typeface="Carlito" panose="020B0604020202020204" charset="0"/>
                <a:cs typeface="Carlito" panose="020B0604020202020204" charset="0"/>
              </a:rPr>
              <a:t>fluxos de prazos e notificações personalizadas para ajudar os alunos a manterem-se atualizados com seus compromisso</a:t>
            </a:r>
            <a:endParaRPr lang="en-US" sz="2800" dirty="0">
              <a:solidFill>
                <a:schemeClr val="bg1"/>
              </a:solidFill>
              <a:latin typeface="Carlito" panose="020B0604020202020204" charset="0"/>
              <a:cs typeface="Carlito" panose="020B0604020202020204" charset="0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0070519" y="4497197"/>
            <a:ext cx="5626682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61"/>
              </a:lnSpc>
            </a:pPr>
            <a:r>
              <a:rPr lang="en-US" sz="3587" dirty="0">
                <a:solidFill>
                  <a:srgbClr val="000000"/>
                </a:solidFill>
                <a:latin typeface="Vollkorn Bold"/>
              </a:rPr>
              <a:t>O </a:t>
            </a:r>
            <a:r>
              <a:rPr lang="en-US" sz="3587" dirty="0" err="1">
                <a:solidFill>
                  <a:srgbClr val="000000"/>
                </a:solidFill>
                <a:latin typeface="Vollkorn Bold"/>
              </a:rPr>
              <a:t>TimeWise</a:t>
            </a:r>
            <a:r>
              <a:rPr lang="en-US" sz="3587" dirty="0">
                <a:solidFill>
                  <a:srgbClr val="000000"/>
                </a:solidFill>
                <a:latin typeface="Vollkorn Bold"/>
              </a:rPr>
              <a:t> </a:t>
            </a:r>
            <a:r>
              <a:rPr lang="en-US" sz="3587" dirty="0" err="1">
                <a:solidFill>
                  <a:srgbClr val="000000"/>
                </a:solidFill>
                <a:latin typeface="Vollkorn Bold"/>
              </a:rPr>
              <a:t>soluciona</a:t>
            </a:r>
            <a:r>
              <a:rPr lang="en-US" sz="3587" dirty="0">
                <a:solidFill>
                  <a:srgbClr val="000000"/>
                </a:solidFill>
                <a:latin typeface="Vollkorn Bold"/>
              </a:rPr>
              <a:t> </a:t>
            </a:r>
            <a:r>
              <a:rPr lang="en-US" sz="3587" dirty="0" err="1">
                <a:solidFill>
                  <a:srgbClr val="000000"/>
                </a:solidFill>
                <a:latin typeface="Vollkorn Bold"/>
              </a:rPr>
              <a:t>os</a:t>
            </a:r>
            <a:r>
              <a:rPr lang="en-US" sz="3587" dirty="0">
                <a:solidFill>
                  <a:srgbClr val="000000"/>
                </a:solidFill>
                <a:latin typeface="Vollkorn Bold"/>
              </a:rPr>
              <a:t> </a:t>
            </a:r>
            <a:r>
              <a:rPr lang="en-US" sz="3587" dirty="0" err="1" smtClean="0">
                <a:solidFill>
                  <a:srgbClr val="000000"/>
                </a:solidFill>
                <a:latin typeface="Vollkorn Bold"/>
              </a:rPr>
              <a:t>maiores</a:t>
            </a:r>
            <a:r>
              <a:rPr lang="en-US" sz="3587" dirty="0" smtClean="0">
                <a:solidFill>
                  <a:srgbClr val="000000"/>
                </a:solidFill>
                <a:latin typeface="Vollkorn Bold"/>
              </a:rPr>
              <a:t> </a:t>
            </a:r>
            <a:r>
              <a:rPr lang="en-US" sz="3587" dirty="0" err="1">
                <a:solidFill>
                  <a:srgbClr val="000000"/>
                </a:solidFill>
                <a:latin typeface="Vollkorn Bold"/>
              </a:rPr>
              <a:t>problemas</a:t>
            </a:r>
            <a:r>
              <a:rPr lang="en-US" sz="3587" dirty="0">
                <a:solidFill>
                  <a:srgbClr val="000000"/>
                </a:solidFill>
                <a:latin typeface="Vollkorn Bold"/>
              </a:rPr>
              <a:t> </a:t>
            </a:r>
            <a:r>
              <a:rPr lang="en-US" sz="3587" dirty="0" err="1" smtClean="0">
                <a:solidFill>
                  <a:srgbClr val="000000"/>
                </a:solidFill>
                <a:latin typeface="Vollkorn Bold"/>
              </a:rPr>
              <a:t>quanto</a:t>
            </a:r>
            <a:r>
              <a:rPr lang="en-US" sz="3587" dirty="0" smtClean="0">
                <a:solidFill>
                  <a:srgbClr val="000000"/>
                </a:solidFill>
                <a:latin typeface="Vollkorn Bold"/>
              </a:rPr>
              <a:t> </a:t>
            </a:r>
            <a:r>
              <a:rPr lang="en-US" sz="3587" dirty="0">
                <a:solidFill>
                  <a:srgbClr val="000000"/>
                </a:solidFill>
                <a:latin typeface="Vollkorn Bold"/>
              </a:rPr>
              <a:t>à </a:t>
            </a:r>
            <a:r>
              <a:rPr lang="en-US" sz="3587" dirty="0" err="1">
                <a:solidFill>
                  <a:srgbClr val="000000"/>
                </a:solidFill>
                <a:latin typeface="Vollkorn Bold"/>
              </a:rPr>
              <a:t>produtividade</a:t>
            </a:r>
            <a:endParaRPr lang="en-US" sz="3587" dirty="0">
              <a:solidFill>
                <a:srgbClr val="000000"/>
              </a:solidFill>
              <a:latin typeface="Vollkorn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05384" y="8766841"/>
            <a:ext cx="3287936" cy="328793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30D6">
                <a:alpha val="21961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0"/>
            <a:ext cx="9144000" cy="10287000"/>
            <a:chOff x="0" y="0"/>
            <a:chExt cx="2408296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A282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-2385058" y="2121311"/>
            <a:ext cx="10343664" cy="6044378"/>
            <a:chOff x="0" y="0"/>
            <a:chExt cx="8799830" cy="5142230"/>
          </a:xfrm>
        </p:grpSpPr>
        <p:sp>
          <p:nvSpPr>
            <p:cNvPr id="9" name="Freeform 9"/>
            <p:cNvSpPr/>
            <p:nvPr/>
          </p:nvSpPr>
          <p:spPr>
            <a:xfrm>
              <a:off x="-161290" y="0"/>
              <a:ext cx="9122410" cy="5147310"/>
            </a:xfrm>
            <a:custGeom>
              <a:avLst/>
              <a:gdLst/>
              <a:ahLst/>
              <a:cxnLst/>
              <a:rect l="l" t="t" r="r" b="b"/>
              <a:pathLst>
                <a:path w="9122410" h="5147310">
                  <a:moveTo>
                    <a:pt x="8945880" y="4671060"/>
                  </a:moveTo>
                  <a:lnTo>
                    <a:pt x="176530" y="4671060"/>
                  </a:lnTo>
                  <a:cubicBezTo>
                    <a:pt x="176530" y="4671060"/>
                    <a:pt x="0" y="5147310"/>
                    <a:pt x="859790" y="5142230"/>
                  </a:cubicBezTo>
                  <a:lnTo>
                    <a:pt x="8263890" y="5142230"/>
                  </a:lnTo>
                  <a:cubicBezTo>
                    <a:pt x="9122410" y="5147310"/>
                    <a:pt x="8945880" y="4671060"/>
                    <a:pt x="8945880" y="4671060"/>
                  </a:cubicBezTo>
                  <a:close/>
                  <a:moveTo>
                    <a:pt x="7976870" y="4953000"/>
                  </a:moveTo>
                  <a:lnTo>
                    <a:pt x="7715251" y="4953000"/>
                  </a:lnTo>
                  <a:cubicBezTo>
                    <a:pt x="7679691" y="4953000"/>
                    <a:pt x="7651751" y="4925060"/>
                    <a:pt x="7651751" y="4889500"/>
                  </a:cubicBezTo>
                  <a:cubicBezTo>
                    <a:pt x="7651751" y="4853940"/>
                    <a:pt x="7679691" y="4826000"/>
                    <a:pt x="7715251" y="4826000"/>
                  </a:cubicBezTo>
                  <a:lnTo>
                    <a:pt x="7976870" y="4826000"/>
                  </a:lnTo>
                  <a:cubicBezTo>
                    <a:pt x="8012430" y="4826000"/>
                    <a:pt x="8040370" y="4853940"/>
                    <a:pt x="8040370" y="4889500"/>
                  </a:cubicBezTo>
                  <a:cubicBezTo>
                    <a:pt x="8040370" y="4925060"/>
                    <a:pt x="8011160" y="4953000"/>
                    <a:pt x="7976870" y="4953000"/>
                  </a:cubicBezTo>
                  <a:close/>
                  <a:moveTo>
                    <a:pt x="7543800" y="0"/>
                  </a:moveTo>
                  <a:lnTo>
                    <a:pt x="1579880" y="0"/>
                  </a:lnTo>
                  <a:cubicBezTo>
                    <a:pt x="1430020" y="0"/>
                    <a:pt x="1308100" y="121920"/>
                    <a:pt x="1308100" y="270510"/>
                  </a:cubicBezTo>
                  <a:lnTo>
                    <a:pt x="1308100" y="4363720"/>
                  </a:lnTo>
                  <a:lnTo>
                    <a:pt x="7813040" y="4363720"/>
                  </a:lnTo>
                  <a:lnTo>
                    <a:pt x="7813040" y="270510"/>
                  </a:lnTo>
                  <a:cubicBezTo>
                    <a:pt x="7814310" y="121920"/>
                    <a:pt x="7692390" y="0"/>
                    <a:pt x="7543800" y="0"/>
                  </a:cubicBezTo>
                  <a:close/>
                  <a:moveTo>
                    <a:pt x="4561840" y="96520"/>
                  </a:moveTo>
                  <a:cubicBezTo>
                    <a:pt x="4629150" y="96520"/>
                    <a:pt x="4682490" y="151130"/>
                    <a:pt x="4682490" y="217170"/>
                  </a:cubicBezTo>
                  <a:cubicBezTo>
                    <a:pt x="4682490" y="284480"/>
                    <a:pt x="4627880" y="337820"/>
                    <a:pt x="4561840" y="337820"/>
                  </a:cubicBezTo>
                  <a:cubicBezTo>
                    <a:pt x="4494530" y="337820"/>
                    <a:pt x="4441190" y="283210"/>
                    <a:pt x="4441190" y="217170"/>
                  </a:cubicBezTo>
                  <a:cubicBezTo>
                    <a:pt x="4441190" y="151130"/>
                    <a:pt x="4494530" y="96520"/>
                    <a:pt x="4561840" y="96520"/>
                  </a:cubicBezTo>
                  <a:close/>
                  <a:moveTo>
                    <a:pt x="7313930" y="3931920"/>
                  </a:moveTo>
                  <a:lnTo>
                    <a:pt x="1808480" y="3931920"/>
                  </a:lnTo>
                  <a:lnTo>
                    <a:pt x="1808480" y="482600"/>
                  </a:lnTo>
                  <a:lnTo>
                    <a:pt x="7315200" y="482600"/>
                  </a:lnTo>
                  <a:lnTo>
                    <a:pt x="7315200" y="39319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647190" y="482600"/>
              <a:ext cx="5506720" cy="3449320"/>
            </a:xfrm>
            <a:custGeom>
              <a:avLst/>
              <a:gdLst/>
              <a:ahLst/>
              <a:cxnLst/>
              <a:rect l="l" t="t" r="r" b="b"/>
              <a:pathLst>
                <a:path w="5506720" h="3449320">
                  <a:moveTo>
                    <a:pt x="0" y="0"/>
                  </a:moveTo>
                  <a:lnTo>
                    <a:pt x="5506720" y="0"/>
                  </a:lnTo>
                  <a:lnTo>
                    <a:pt x="5506720" y="3449320"/>
                  </a:lnTo>
                  <a:lnTo>
                    <a:pt x="0" y="3449320"/>
                  </a:lnTo>
                  <a:close/>
                </a:path>
              </a:pathLst>
            </a:custGeom>
            <a:blipFill>
              <a:blip r:embed="rId2"/>
              <a:stretch>
                <a:fillRect t="-3215" b="-3215"/>
              </a:stretch>
            </a:blipFill>
          </p:spPr>
        </p:sp>
      </p:grpSp>
      <p:grpSp>
        <p:nvGrpSpPr>
          <p:cNvPr id="11" name="Group 11"/>
          <p:cNvGrpSpPr/>
          <p:nvPr/>
        </p:nvGrpSpPr>
        <p:grpSpPr>
          <a:xfrm>
            <a:off x="0" y="2657533"/>
            <a:ext cx="6045800" cy="4063088"/>
            <a:chOff x="0" y="0"/>
            <a:chExt cx="1592309" cy="10701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92309" cy="1070114"/>
            </a:xfrm>
            <a:custGeom>
              <a:avLst/>
              <a:gdLst/>
              <a:ahLst/>
              <a:cxnLst/>
              <a:rect l="l" t="t" r="r" b="b"/>
              <a:pathLst>
                <a:path w="1592309" h="1070114">
                  <a:moveTo>
                    <a:pt x="0" y="0"/>
                  </a:moveTo>
                  <a:lnTo>
                    <a:pt x="1592309" y="0"/>
                  </a:lnTo>
                  <a:lnTo>
                    <a:pt x="1592309" y="1070114"/>
                  </a:lnTo>
                  <a:lnTo>
                    <a:pt x="0" y="1070114"/>
                  </a:lnTo>
                  <a:close/>
                </a:path>
              </a:pathLst>
            </a:custGeom>
            <a:solidFill>
              <a:srgbClr val="2A282E">
                <a:alpha val="85882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5217326" y="3341835"/>
            <a:ext cx="2741281" cy="2741281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44034" y="0"/>
                  </a:moveTo>
                  <a:lnTo>
                    <a:pt x="668766" y="0"/>
                  </a:lnTo>
                  <a:cubicBezTo>
                    <a:pt x="748314" y="0"/>
                    <a:pt x="812800" y="64486"/>
                    <a:pt x="812800" y="144034"/>
                  </a:cubicBezTo>
                  <a:lnTo>
                    <a:pt x="812800" y="668766"/>
                  </a:lnTo>
                  <a:cubicBezTo>
                    <a:pt x="812800" y="748314"/>
                    <a:pt x="748314" y="812800"/>
                    <a:pt x="668766" y="812800"/>
                  </a:cubicBezTo>
                  <a:lnTo>
                    <a:pt x="144034" y="812800"/>
                  </a:lnTo>
                  <a:cubicBezTo>
                    <a:pt x="64486" y="812800"/>
                    <a:pt x="0" y="748314"/>
                    <a:pt x="0" y="668766"/>
                  </a:cubicBezTo>
                  <a:lnTo>
                    <a:pt x="0" y="144034"/>
                  </a:lnTo>
                  <a:cubicBezTo>
                    <a:pt x="0" y="64486"/>
                    <a:pt x="64486" y="0"/>
                    <a:pt x="144034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314977" y="1604487"/>
            <a:ext cx="2741281" cy="2741281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44034" y="0"/>
                  </a:moveTo>
                  <a:lnTo>
                    <a:pt x="668766" y="0"/>
                  </a:lnTo>
                  <a:cubicBezTo>
                    <a:pt x="748314" y="0"/>
                    <a:pt x="812800" y="64486"/>
                    <a:pt x="812800" y="144034"/>
                  </a:cubicBezTo>
                  <a:lnTo>
                    <a:pt x="812800" y="668766"/>
                  </a:lnTo>
                  <a:cubicBezTo>
                    <a:pt x="812800" y="748314"/>
                    <a:pt x="748314" y="812800"/>
                    <a:pt x="668766" y="812800"/>
                  </a:cubicBezTo>
                  <a:lnTo>
                    <a:pt x="144034" y="812800"/>
                  </a:lnTo>
                  <a:cubicBezTo>
                    <a:pt x="64486" y="812800"/>
                    <a:pt x="0" y="748314"/>
                    <a:pt x="0" y="668766"/>
                  </a:cubicBezTo>
                  <a:lnTo>
                    <a:pt x="0" y="144034"/>
                  </a:lnTo>
                  <a:cubicBezTo>
                    <a:pt x="0" y="64486"/>
                    <a:pt x="64486" y="0"/>
                    <a:pt x="144034" y="0"/>
                  </a:cubicBezTo>
                  <a:close/>
                </a:path>
              </a:pathLst>
            </a:custGeom>
            <a:solidFill>
              <a:srgbClr val="6830D6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8213307" y="2518918"/>
            <a:ext cx="944621" cy="912418"/>
          </a:xfrm>
          <a:custGeom>
            <a:avLst/>
            <a:gdLst/>
            <a:ahLst/>
            <a:cxnLst/>
            <a:rect l="l" t="t" r="r" b="b"/>
            <a:pathLst>
              <a:path w="944621" h="912418">
                <a:moveTo>
                  <a:pt x="0" y="0"/>
                </a:moveTo>
                <a:lnTo>
                  <a:pt x="944621" y="0"/>
                </a:lnTo>
                <a:lnTo>
                  <a:pt x="944621" y="912418"/>
                </a:lnTo>
                <a:lnTo>
                  <a:pt x="0" y="912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6115298" y="4341496"/>
            <a:ext cx="945336" cy="741959"/>
          </a:xfrm>
          <a:custGeom>
            <a:avLst/>
            <a:gdLst/>
            <a:ahLst/>
            <a:cxnLst/>
            <a:rect l="l" t="t" r="r" b="b"/>
            <a:pathLst>
              <a:path w="945336" h="741959">
                <a:moveTo>
                  <a:pt x="0" y="0"/>
                </a:moveTo>
                <a:lnTo>
                  <a:pt x="945336" y="0"/>
                </a:lnTo>
                <a:lnTo>
                  <a:pt x="945336" y="741959"/>
                </a:lnTo>
                <a:lnTo>
                  <a:pt x="0" y="7419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11073113" y="4041371"/>
            <a:ext cx="574836" cy="574836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1073113" y="4761947"/>
            <a:ext cx="574836" cy="574836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Freeform 28"/>
          <p:cNvSpPr/>
          <p:nvPr/>
        </p:nvSpPr>
        <p:spPr>
          <a:xfrm>
            <a:off x="11149325" y="4144955"/>
            <a:ext cx="422412" cy="367669"/>
          </a:xfrm>
          <a:custGeom>
            <a:avLst/>
            <a:gdLst/>
            <a:ahLst/>
            <a:cxnLst/>
            <a:rect l="l" t="t" r="r" b="b"/>
            <a:pathLst>
              <a:path w="422412" h="367669">
                <a:moveTo>
                  <a:pt x="0" y="0"/>
                </a:moveTo>
                <a:lnTo>
                  <a:pt x="422413" y="0"/>
                </a:lnTo>
                <a:lnTo>
                  <a:pt x="422413" y="367668"/>
                </a:lnTo>
                <a:lnTo>
                  <a:pt x="0" y="3676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11149325" y="4865531"/>
            <a:ext cx="422412" cy="367669"/>
          </a:xfrm>
          <a:custGeom>
            <a:avLst/>
            <a:gdLst/>
            <a:ahLst/>
            <a:cxnLst/>
            <a:rect l="l" t="t" r="r" b="b"/>
            <a:pathLst>
              <a:path w="422412" h="367669">
                <a:moveTo>
                  <a:pt x="0" y="0"/>
                </a:moveTo>
                <a:lnTo>
                  <a:pt x="422413" y="0"/>
                </a:lnTo>
                <a:lnTo>
                  <a:pt x="422413" y="367669"/>
                </a:lnTo>
                <a:lnTo>
                  <a:pt x="0" y="36766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30" name="Group 30"/>
          <p:cNvGrpSpPr/>
          <p:nvPr/>
        </p:nvGrpSpPr>
        <p:grpSpPr>
          <a:xfrm>
            <a:off x="15101637" y="-1078832"/>
            <a:ext cx="2157663" cy="2157663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0E4CB">
                <a:alpha val="21961"/>
              </a:srgbClr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706891" y="4511112"/>
            <a:ext cx="4159768" cy="508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6"/>
              </a:lnSpc>
            </a:pPr>
            <a:r>
              <a:rPr lang="en-US" sz="2669">
                <a:solidFill>
                  <a:srgbClr val="FFFFFF"/>
                </a:solidFill>
                <a:latin typeface="Carlito"/>
              </a:rPr>
              <a:t>Metodologia do processo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1360195" y="2457345"/>
            <a:ext cx="5899105" cy="1052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1"/>
              </a:lnSpc>
            </a:pPr>
            <a:r>
              <a:rPr lang="en-US" sz="3587">
                <a:solidFill>
                  <a:srgbClr val="000000"/>
                </a:solidFill>
                <a:latin typeface="Vollkorn Bold"/>
              </a:rPr>
              <a:t>O processo de desenvolvimento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718646" y="4049438"/>
            <a:ext cx="3383182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73"/>
              </a:lnSpc>
            </a:pPr>
            <a:r>
              <a:rPr lang="en-US" sz="3052" dirty="0">
                <a:solidFill>
                  <a:srgbClr val="000000"/>
                </a:solidFill>
                <a:latin typeface="Vollkorn Bold"/>
              </a:rPr>
              <a:t>Design Thinking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1718646" y="4770014"/>
            <a:ext cx="3959468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73"/>
              </a:lnSpc>
            </a:pPr>
            <a:r>
              <a:rPr lang="en-US" sz="3052" dirty="0" err="1">
                <a:solidFill>
                  <a:srgbClr val="000000"/>
                </a:solidFill>
                <a:latin typeface="Vollkorn Bold"/>
              </a:rPr>
              <a:t>Mapas</a:t>
            </a:r>
            <a:r>
              <a:rPr lang="en-US" sz="3052" dirty="0">
                <a:solidFill>
                  <a:srgbClr val="000000"/>
                </a:solidFill>
                <a:latin typeface="Vollkorn Bold"/>
              </a:rPr>
              <a:t> / </a:t>
            </a:r>
            <a:r>
              <a:rPr lang="en-US" sz="3052" dirty="0" err="1">
                <a:solidFill>
                  <a:srgbClr val="000000"/>
                </a:solidFill>
                <a:latin typeface="Vollkorn Bold"/>
              </a:rPr>
              <a:t>Priorização</a:t>
            </a:r>
            <a:endParaRPr lang="en-US" sz="3052" dirty="0">
              <a:solidFill>
                <a:srgbClr val="000000"/>
              </a:solidFill>
              <a:latin typeface="Vollkorn Bold"/>
            </a:endParaRPr>
          </a:p>
        </p:txBody>
      </p:sp>
      <p:grpSp>
        <p:nvGrpSpPr>
          <p:cNvPr id="37" name="Group 37"/>
          <p:cNvGrpSpPr/>
          <p:nvPr/>
        </p:nvGrpSpPr>
        <p:grpSpPr>
          <a:xfrm>
            <a:off x="11073113" y="5479658"/>
            <a:ext cx="574836" cy="574836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1073113" y="6200235"/>
            <a:ext cx="574836" cy="574836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</a:ln>
          </p:spPr>
        </p:sp>
        <p:sp>
          <p:nvSpPr>
            <p:cNvPr id="42" name="TextBox 4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3" name="Freeform 43"/>
          <p:cNvSpPr/>
          <p:nvPr/>
        </p:nvSpPr>
        <p:spPr>
          <a:xfrm>
            <a:off x="11149325" y="5583242"/>
            <a:ext cx="422412" cy="367669"/>
          </a:xfrm>
          <a:custGeom>
            <a:avLst/>
            <a:gdLst/>
            <a:ahLst/>
            <a:cxnLst/>
            <a:rect l="l" t="t" r="r" b="b"/>
            <a:pathLst>
              <a:path w="422412" h="367669">
                <a:moveTo>
                  <a:pt x="0" y="0"/>
                </a:moveTo>
                <a:lnTo>
                  <a:pt x="422413" y="0"/>
                </a:lnTo>
                <a:lnTo>
                  <a:pt x="422413" y="367669"/>
                </a:lnTo>
                <a:lnTo>
                  <a:pt x="0" y="36766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44" name="Freeform 44"/>
          <p:cNvSpPr/>
          <p:nvPr/>
        </p:nvSpPr>
        <p:spPr>
          <a:xfrm>
            <a:off x="11149325" y="6303818"/>
            <a:ext cx="422412" cy="367669"/>
          </a:xfrm>
          <a:custGeom>
            <a:avLst/>
            <a:gdLst/>
            <a:ahLst/>
            <a:cxnLst/>
            <a:rect l="l" t="t" r="r" b="b"/>
            <a:pathLst>
              <a:path w="422412" h="367669">
                <a:moveTo>
                  <a:pt x="0" y="0"/>
                </a:moveTo>
                <a:lnTo>
                  <a:pt x="422413" y="0"/>
                </a:lnTo>
                <a:lnTo>
                  <a:pt x="422413" y="367669"/>
                </a:lnTo>
                <a:lnTo>
                  <a:pt x="0" y="36766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45" name="TextBox 45"/>
          <p:cNvSpPr txBox="1"/>
          <p:nvPr/>
        </p:nvSpPr>
        <p:spPr>
          <a:xfrm>
            <a:off x="11718645" y="5489158"/>
            <a:ext cx="4880849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73"/>
              </a:lnSpc>
            </a:pPr>
            <a:r>
              <a:rPr lang="en-US" sz="3052" dirty="0" err="1">
                <a:solidFill>
                  <a:srgbClr val="000000"/>
                </a:solidFill>
                <a:latin typeface="Vollkorn Bold"/>
              </a:rPr>
              <a:t>Murais</a:t>
            </a:r>
            <a:r>
              <a:rPr lang="en-US" sz="3052" dirty="0">
                <a:solidFill>
                  <a:srgbClr val="000000"/>
                </a:solidFill>
                <a:latin typeface="Vollkorn Bold"/>
              </a:rPr>
              <a:t> de </a:t>
            </a:r>
            <a:r>
              <a:rPr lang="en-US" sz="3052" dirty="0" err="1">
                <a:solidFill>
                  <a:srgbClr val="000000"/>
                </a:solidFill>
                <a:latin typeface="Vollkorn Bold"/>
              </a:rPr>
              <a:t>Possibilidades</a:t>
            </a:r>
            <a:endParaRPr lang="en-US" sz="3052" dirty="0">
              <a:solidFill>
                <a:srgbClr val="000000"/>
              </a:solidFill>
              <a:latin typeface="Vollkorn Bold"/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11718646" y="6208302"/>
            <a:ext cx="5457346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73"/>
              </a:lnSpc>
            </a:pPr>
            <a:r>
              <a:rPr lang="en-US" sz="3052" dirty="0" err="1">
                <a:solidFill>
                  <a:srgbClr val="000000"/>
                </a:solidFill>
                <a:latin typeface="Vollkorn Bold"/>
              </a:rPr>
              <a:t>Divisão</a:t>
            </a:r>
            <a:r>
              <a:rPr lang="en-US" sz="3052" dirty="0">
                <a:solidFill>
                  <a:srgbClr val="000000"/>
                </a:solidFill>
                <a:latin typeface="Vollkorn Bold"/>
              </a:rPr>
              <a:t> das </a:t>
            </a:r>
            <a:r>
              <a:rPr lang="en-US" sz="3052" dirty="0" err="1">
                <a:solidFill>
                  <a:srgbClr val="000000"/>
                </a:solidFill>
                <a:latin typeface="Vollkorn Bold"/>
              </a:rPr>
              <a:t>funcionalidades</a:t>
            </a:r>
            <a:endParaRPr lang="en-US" sz="3052" dirty="0">
              <a:solidFill>
                <a:srgbClr val="000000"/>
              </a:solidFill>
              <a:latin typeface="Vollkorn Bold"/>
            </a:endParaRPr>
          </a:p>
        </p:txBody>
      </p:sp>
      <p:grpSp>
        <p:nvGrpSpPr>
          <p:cNvPr id="47" name="Group 47"/>
          <p:cNvGrpSpPr/>
          <p:nvPr/>
        </p:nvGrpSpPr>
        <p:grpSpPr>
          <a:xfrm>
            <a:off x="11073113" y="6917946"/>
            <a:ext cx="574836" cy="574836"/>
            <a:chOff x="0" y="0"/>
            <a:chExt cx="812800" cy="8128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0" name="Freeform 50"/>
          <p:cNvSpPr/>
          <p:nvPr/>
        </p:nvSpPr>
        <p:spPr>
          <a:xfrm>
            <a:off x="11149325" y="7021530"/>
            <a:ext cx="422412" cy="367669"/>
          </a:xfrm>
          <a:custGeom>
            <a:avLst/>
            <a:gdLst/>
            <a:ahLst/>
            <a:cxnLst/>
            <a:rect l="l" t="t" r="r" b="b"/>
            <a:pathLst>
              <a:path w="422412" h="367669">
                <a:moveTo>
                  <a:pt x="0" y="0"/>
                </a:moveTo>
                <a:lnTo>
                  <a:pt x="422413" y="0"/>
                </a:lnTo>
                <a:lnTo>
                  <a:pt x="422413" y="367668"/>
                </a:lnTo>
                <a:lnTo>
                  <a:pt x="0" y="3676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1" name="TextBox 51"/>
          <p:cNvSpPr txBox="1"/>
          <p:nvPr/>
        </p:nvSpPr>
        <p:spPr>
          <a:xfrm>
            <a:off x="11718645" y="6926013"/>
            <a:ext cx="5008489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73"/>
              </a:lnSpc>
            </a:pPr>
            <a:r>
              <a:rPr lang="en-US" sz="3052" dirty="0" err="1">
                <a:solidFill>
                  <a:srgbClr val="000000"/>
                </a:solidFill>
                <a:latin typeface="Vollkorn Bold"/>
              </a:rPr>
              <a:t>Iteração</a:t>
            </a:r>
            <a:r>
              <a:rPr lang="en-US" sz="3052" dirty="0">
                <a:solidFill>
                  <a:srgbClr val="000000"/>
                </a:solidFill>
                <a:latin typeface="Vollkorn Bold"/>
              </a:rPr>
              <a:t> / </a:t>
            </a:r>
            <a:r>
              <a:rPr lang="en-US" sz="3052" dirty="0" err="1">
                <a:solidFill>
                  <a:srgbClr val="000000"/>
                </a:solidFill>
                <a:latin typeface="Vollkorn Bold"/>
              </a:rPr>
              <a:t>Implementação</a:t>
            </a:r>
            <a:endParaRPr lang="en-US" sz="3052" dirty="0">
              <a:solidFill>
                <a:srgbClr val="000000"/>
              </a:solidFill>
              <a:latin typeface="Vollkorn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290068" cy="10287000"/>
            <a:chOff x="0" y="0"/>
            <a:chExt cx="1393269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93269" cy="2709333"/>
            </a:xfrm>
            <a:custGeom>
              <a:avLst/>
              <a:gdLst/>
              <a:ahLst/>
              <a:cxnLst/>
              <a:rect l="l" t="t" r="r" b="b"/>
              <a:pathLst>
                <a:path w="1393269" h="2709333">
                  <a:moveTo>
                    <a:pt x="0" y="0"/>
                  </a:moveTo>
                  <a:lnTo>
                    <a:pt x="1393269" y="0"/>
                  </a:lnTo>
                  <a:lnTo>
                    <a:pt x="139326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830D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290068" y="0"/>
            <a:ext cx="5290068" cy="10287000"/>
            <a:chOff x="0" y="0"/>
            <a:chExt cx="1393269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93269" cy="2709333"/>
            </a:xfrm>
            <a:custGeom>
              <a:avLst/>
              <a:gdLst/>
              <a:ahLst/>
              <a:cxnLst/>
              <a:rect l="l" t="t" r="r" b="b"/>
              <a:pathLst>
                <a:path w="1393269" h="2709333">
                  <a:moveTo>
                    <a:pt x="0" y="0"/>
                  </a:moveTo>
                  <a:lnTo>
                    <a:pt x="1393269" y="0"/>
                  </a:lnTo>
                  <a:lnTo>
                    <a:pt x="139326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75676" y="186556"/>
            <a:ext cx="2278204" cy="2278204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592EA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573934" y="331617"/>
            <a:ext cx="2278204" cy="2278204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55CFD4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0788636" y="3917847"/>
            <a:ext cx="7194564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15"/>
              </a:lnSpc>
            </a:pPr>
            <a:r>
              <a:rPr lang="pt-BR" sz="6000" dirty="0"/>
              <a:t>Arquitetura da Solução</a:t>
            </a:r>
            <a:endParaRPr lang="en-US" sz="6000" dirty="0">
              <a:solidFill>
                <a:srgbClr val="000000"/>
              </a:solidFill>
              <a:latin typeface="Vollkorn Bold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15834087" y="0"/>
            <a:ext cx="2453913" cy="2427143"/>
          </a:xfrm>
          <a:custGeom>
            <a:avLst/>
            <a:gdLst/>
            <a:ahLst/>
            <a:cxnLst/>
            <a:rect l="l" t="t" r="r" b="b"/>
            <a:pathLst>
              <a:path w="2453913" h="2427143">
                <a:moveTo>
                  <a:pt x="0" y="0"/>
                </a:moveTo>
                <a:lnTo>
                  <a:pt x="2453913" y="0"/>
                </a:lnTo>
                <a:lnTo>
                  <a:pt x="2453913" y="2427143"/>
                </a:lnTo>
                <a:lnTo>
                  <a:pt x="0" y="24271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flipH="1" flipV="1">
            <a:off x="10580137" y="7859857"/>
            <a:ext cx="2453913" cy="2427143"/>
          </a:xfrm>
          <a:custGeom>
            <a:avLst/>
            <a:gdLst/>
            <a:ahLst/>
            <a:cxnLst/>
            <a:rect l="l" t="t" r="r" b="b"/>
            <a:pathLst>
              <a:path w="2453913" h="2427143">
                <a:moveTo>
                  <a:pt x="2453913" y="2427143"/>
                </a:moveTo>
                <a:lnTo>
                  <a:pt x="0" y="2427143"/>
                </a:lnTo>
                <a:lnTo>
                  <a:pt x="0" y="0"/>
                </a:lnTo>
                <a:lnTo>
                  <a:pt x="2453913" y="0"/>
                </a:lnTo>
                <a:lnTo>
                  <a:pt x="2453913" y="242714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CaixaDeTexto 20"/>
          <p:cNvSpPr txBox="1"/>
          <p:nvPr/>
        </p:nvSpPr>
        <p:spPr>
          <a:xfrm>
            <a:off x="657028" y="2743650"/>
            <a:ext cx="41198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HTML para desenvolver o </a:t>
            </a:r>
            <a:r>
              <a:rPr lang="pt-BR" sz="2400" dirty="0" smtClean="0">
                <a:solidFill>
                  <a:schemeClr val="bg1"/>
                </a:solidFill>
              </a:rPr>
              <a:t>conteúdo do site.</a:t>
            </a:r>
          </a:p>
          <a:p>
            <a:endParaRPr lang="pt-BR" sz="2400" dirty="0" smtClean="0">
              <a:solidFill>
                <a:schemeClr val="bg1"/>
              </a:solidFill>
            </a:endParaRPr>
          </a:p>
          <a:p>
            <a:r>
              <a:rPr lang="pt-BR" sz="2400" dirty="0" smtClean="0">
                <a:solidFill>
                  <a:schemeClr val="bg1"/>
                </a:solidFill>
              </a:rPr>
              <a:t>CSS e </a:t>
            </a:r>
            <a:r>
              <a:rPr lang="pt-BR" sz="2400" dirty="0" err="1" smtClean="0">
                <a:solidFill>
                  <a:schemeClr val="bg1"/>
                </a:solidFill>
              </a:rPr>
              <a:t>Bootstrap</a:t>
            </a:r>
            <a:r>
              <a:rPr lang="pt-BR" sz="2400" dirty="0" smtClean="0">
                <a:solidFill>
                  <a:schemeClr val="bg1"/>
                </a:solidFill>
              </a:rPr>
              <a:t> para desenvolver </a:t>
            </a:r>
            <a:r>
              <a:rPr lang="pt-BR" sz="2400" dirty="0">
                <a:solidFill>
                  <a:schemeClr val="bg1"/>
                </a:solidFill>
              </a:rPr>
              <a:t>a </a:t>
            </a:r>
            <a:r>
              <a:rPr lang="pt-BR" sz="2400" dirty="0" smtClean="0">
                <a:solidFill>
                  <a:schemeClr val="bg1"/>
                </a:solidFill>
              </a:rPr>
              <a:t>personalização do site.</a:t>
            </a:r>
          </a:p>
          <a:p>
            <a:endParaRPr lang="pt-BR" sz="2400" dirty="0" smtClean="0">
              <a:solidFill>
                <a:schemeClr val="bg1"/>
              </a:solidFill>
            </a:endParaRPr>
          </a:p>
          <a:p>
            <a:r>
              <a:rPr lang="pt-BR" sz="2400" dirty="0" smtClean="0">
                <a:solidFill>
                  <a:schemeClr val="bg1"/>
                </a:solidFill>
              </a:rPr>
              <a:t>Java Script para aprimorar as funcionalidades do site.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33400" y="1002493"/>
            <a:ext cx="4359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Linguagens utilizadas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498568" y="1002493"/>
            <a:ext cx="5045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Base do desenvolvimento do site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638800" y="2609821"/>
            <a:ext cx="449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Para desenvolver o site foram utilizadas as aulas de DIW e conteúdo de cursos e vídeos como no </a:t>
            </a:r>
            <a:r>
              <a:rPr lang="pt-BR" sz="2400" dirty="0" err="1" smtClean="0">
                <a:solidFill>
                  <a:schemeClr val="bg1"/>
                </a:solidFill>
              </a:rPr>
              <a:t>You</a:t>
            </a:r>
            <a:r>
              <a:rPr lang="pt-BR" sz="2400" dirty="0" smtClean="0">
                <a:solidFill>
                  <a:schemeClr val="bg1"/>
                </a:solidFill>
              </a:rPr>
              <a:t> Tube.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 smtClean="0">
                <a:solidFill>
                  <a:schemeClr val="bg1"/>
                </a:solidFill>
              </a:rPr>
              <a:t>Para salvar os dados de </a:t>
            </a:r>
            <a:r>
              <a:rPr lang="pt-BR" sz="2400" dirty="0" err="1" smtClean="0">
                <a:solidFill>
                  <a:schemeClr val="bg1"/>
                </a:solidFill>
              </a:rPr>
              <a:t>login</a:t>
            </a:r>
            <a:r>
              <a:rPr lang="pt-BR" sz="2400" dirty="0" smtClean="0">
                <a:solidFill>
                  <a:schemeClr val="bg1"/>
                </a:solidFill>
              </a:rPr>
              <a:t>, avaliações e das múltiplas funcionalidades do site foi adotado o uso do Local </a:t>
            </a:r>
            <a:r>
              <a:rPr lang="pt-BR" sz="2400" dirty="0" err="1" smtClean="0">
                <a:solidFill>
                  <a:schemeClr val="bg1"/>
                </a:solidFill>
              </a:rPr>
              <a:t>Storage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5338" y="454823"/>
            <a:ext cx="18461455" cy="9377354"/>
            <a:chOff x="0" y="0"/>
            <a:chExt cx="4862276" cy="24697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62276" cy="2469756"/>
            </a:xfrm>
            <a:custGeom>
              <a:avLst/>
              <a:gdLst/>
              <a:ahLst/>
              <a:cxnLst/>
              <a:rect l="l" t="t" r="r" b="b"/>
              <a:pathLst>
                <a:path w="4862276" h="2469756">
                  <a:moveTo>
                    <a:pt x="0" y="0"/>
                  </a:moveTo>
                  <a:lnTo>
                    <a:pt x="4862276" y="0"/>
                  </a:lnTo>
                  <a:lnTo>
                    <a:pt x="4862276" y="2469756"/>
                  </a:lnTo>
                  <a:lnTo>
                    <a:pt x="0" y="2469756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261152" y="-514350"/>
            <a:ext cx="4026848" cy="9772650"/>
            <a:chOff x="0" y="0"/>
            <a:chExt cx="1060569" cy="25738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60569" cy="2573867"/>
            </a:xfrm>
            <a:custGeom>
              <a:avLst/>
              <a:gdLst/>
              <a:ahLst/>
              <a:cxnLst/>
              <a:rect l="l" t="t" r="r" b="b"/>
              <a:pathLst>
                <a:path w="1060569" h="2573867">
                  <a:moveTo>
                    <a:pt x="0" y="0"/>
                  </a:moveTo>
                  <a:lnTo>
                    <a:pt x="1060569" y="0"/>
                  </a:lnTo>
                  <a:lnTo>
                    <a:pt x="1060569" y="2573867"/>
                  </a:lnTo>
                  <a:lnTo>
                    <a:pt x="0" y="2573867"/>
                  </a:lnTo>
                  <a:close/>
                </a:path>
              </a:pathLst>
            </a:custGeom>
            <a:solidFill>
              <a:srgbClr val="6830D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381964" y="6181251"/>
            <a:ext cx="5793281" cy="4105749"/>
          </a:xfrm>
          <a:custGeom>
            <a:avLst/>
            <a:gdLst/>
            <a:ahLst/>
            <a:cxnLst/>
            <a:rect l="l" t="t" r="r" b="b"/>
            <a:pathLst>
              <a:path w="5793281" h="4105749">
                <a:moveTo>
                  <a:pt x="0" y="0"/>
                </a:moveTo>
                <a:lnTo>
                  <a:pt x="5793282" y="0"/>
                </a:lnTo>
                <a:lnTo>
                  <a:pt x="5793282" y="4105749"/>
                </a:lnTo>
                <a:lnTo>
                  <a:pt x="0" y="4105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023236" y="986440"/>
            <a:ext cx="1944814" cy="2157907"/>
          </a:xfrm>
          <a:custGeom>
            <a:avLst/>
            <a:gdLst/>
            <a:ahLst/>
            <a:cxnLst/>
            <a:rect l="l" t="t" r="r" b="b"/>
            <a:pathLst>
              <a:path w="1944814" h="2157907">
                <a:moveTo>
                  <a:pt x="0" y="0"/>
                </a:moveTo>
                <a:lnTo>
                  <a:pt x="1944814" y="0"/>
                </a:lnTo>
                <a:lnTo>
                  <a:pt x="1944814" y="2157907"/>
                </a:lnTo>
                <a:lnTo>
                  <a:pt x="0" y="21579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097222" y="4134947"/>
            <a:ext cx="6362767" cy="1796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38"/>
              </a:lnSpc>
            </a:pPr>
            <a:r>
              <a:rPr lang="en-US" sz="10527">
                <a:solidFill>
                  <a:srgbClr val="000000"/>
                </a:solidFill>
                <a:latin typeface="Vollkorn Bold"/>
              </a:rPr>
              <a:t>Obrigado</a:t>
            </a:r>
            <a:r>
              <a:rPr lang="en-US" sz="10527">
                <a:solidFill>
                  <a:srgbClr val="5CE1E6"/>
                </a:solidFill>
                <a:latin typeface="Vollkorn Bold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278</Words>
  <Application>Microsoft Office PowerPoint</Application>
  <PresentationFormat>Personalizar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Calibri</vt:lpstr>
      <vt:lpstr>Vollkorn Bold</vt:lpstr>
      <vt:lpstr>Arial</vt:lpstr>
      <vt:lpstr>Vollkorn</vt:lpstr>
      <vt:lpstr>Carlito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Timewise (Demo)</dc:title>
  <dc:creator>Gustavo Ribeiro</dc:creator>
  <cp:lastModifiedBy>Cliente</cp:lastModifiedBy>
  <cp:revision>7</cp:revision>
  <dcterms:created xsi:type="dcterms:W3CDTF">2006-08-16T00:00:00Z</dcterms:created>
  <dcterms:modified xsi:type="dcterms:W3CDTF">2023-07-02T18:59:51Z</dcterms:modified>
  <dc:identifier>DAFnbETCtMU</dc:identifier>
</cp:coreProperties>
</file>