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12"/>
  </p:notesMasterIdLst>
  <p:sldIdLst>
    <p:sldId id="285" r:id="rId5"/>
    <p:sldId id="293" r:id="rId6"/>
    <p:sldId id="294" r:id="rId7"/>
    <p:sldId id="304" r:id="rId8"/>
    <p:sldId id="305" r:id="rId9"/>
    <p:sldId id="303" r:id="rId10"/>
    <p:sldId id="302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3241"/>
    <a:srgbClr val="EB5F07"/>
    <a:srgbClr val="EC7211"/>
    <a:srgbClr val="1E8900"/>
    <a:srgbClr val="DF3312"/>
    <a:srgbClr val="FF5746"/>
    <a:srgbClr val="6AAF35"/>
    <a:srgbClr val="007DBC"/>
    <a:srgbClr val="00A1C9"/>
    <a:srgbClr val="232F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87" autoAdjust="0"/>
    <p:restoredTop sz="66500" autoAdjust="0"/>
  </p:normalViewPr>
  <p:slideViewPr>
    <p:cSldViewPr snapToGrid="0" showGuides="1">
      <p:cViewPr varScale="1">
        <p:scale>
          <a:sx n="101" d="100"/>
          <a:sy n="101" d="100"/>
        </p:scale>
        <p:origin x="1308" y="72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11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2/25/2021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- lab, open discussion, crowd source</a:t>
            </a:r>
          </a:p>
          <a:p>
            <a:r>
              <a:rPr lang="en-US" dirty="0" smtClean="0"/>
              <a:t> - we'll document goals &amp; targets, analyze them, find what has worked &amp; not worked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618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Blip>
                <a:blip r:embed="rId3"/>
              </a:buBlip>
            </a:pPr>
            <a:r>
              <a:rPr lang="en-AU" dirty="0" smtClean="0"/>
              <a:t>View your cost &amp; usage in SP rates</a:t>
            </a:r>
          </a:p>
          <a:p>
            <a:pPr marL="342900" indent="-342900">
              <a:buBlip>
                <a:blip r:embed="rId3"/>
              </a:buBlip>
            </a:pPr>
            <a:r>
              <a:rPr lang="en-AU" dirty="0" smtClean="0"/>
              <a:t>Identify trends &amp; anomalies in your usage (risk)</a:t>
            </a:r>
          </a:p>
          <a:p>
            <a:pPr marL="342900" indent="-342900">
              <a:buBlip>
                <a:blip r:embed="rId3"/>
              </a:buBlip>
            </a:pPr>
            <a:r>
              <a:rPr lang="en-AU" dirty="0" smtClean="0"/>
              <a:t>Provide low-risk </a:t>
            </a:r>
            <a:r>
              <a:rPr lang="en-AU" dirty="0" err="1" smtClean="0"/>
              <a:t>recommedations</a:t>
            </a:r>
            <a:r>
              <a:rPr lang="en-AU" dirty="0" smtClean="0"/>
              <a:t> for purchase</a:t>
            </a:r>
          </a:p>
          <a:p>
            <a:pPr marL="342900" indent="-342900">
              <a:buBlip>
                <a:blip r:embed="rId3"/>
              </a:buBlip>
            </a:pPr>
            <a:r>
              <a:rPr lang="en-AU" dirty="0" smtClean="0"/>
              <a:t>Apply business rules to ensure high value purchases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43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</a:t>
            </a:r>
            <a:r>
              <a:rPr lang="en-US" baseline="0" dirty="0" smtClean="0"/>
              <a:t> efficient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More efficient by 5% in 6months or every 6 months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917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Blip>
                <a:blip r:embed="rId3"/>
              </a:buBlip>
            </a:pPr>
            <a:r>
              <a:rPr lang="en-US" dirty="0" smtClean="0"/>
              <a:t>Change</a:t>
            </a:r>
          </a:p>
          <a:p>
            <a:pPr marL="800100" lvl="1" indent="-342900">
              <a:buBlip>
                <a:blip r:embed="rId3"/>
              </a:buBlip>
            </a:pPr>
            <a:r>
              <a:rPr lang="en-US" dirty="0" smtClean="0"/>
              <a:t>Indicate what your organizational priorities are</a:t>
            </a:r>
          </a:p>
          <a:p>
            <a:pPr marL="800100" lvl="1" indent="-342900">
              <a:buBlip>
                <a:blip r:embed="rId3"/>
              </a:buBlip>
            </a:pPr>
            <a:r>
              <a:rPr lang="en-US" dirty="0" smtClean="0"/>
              <a:t>Organization</a:t>
            </a:r>
            <a:r>
              <a:rPr lang="en-US" baseline="0" dirty="0" smtClean="0"/>
              <a:t> - t</a:t>
            </a:r>
            <a:r>
              <a:rPr lang="en-US" dirty="0" smtClean="0"/>
              <a:t>ell your people what you want them to do</a:t>
            </a:r>
          </a:p>
          <a:p>
            <a:pPr marL="342900" indent="-342900">
              <a:buBlip>
                <a:blip r:embed="rId3"/>
              </a:buBlip>
            </a:pPr>
            <a:endParaRPr lang="en-US" dirty="0" smtClean="0"/>
          </a:p>
          <a:p>
            <a:pPr marL="342900" indent="-342900">
              <a:buBlip>
                <a:blip r:embed="rId3"/>
              </a:buBlip>
            </a:pPr>
            <a:r>
              <a:rPr lang="en-US" dirty="0" smtClean="0"/>
              <a:t>Efficient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 smtClean="0"/>
              <a:t> - cutting costs by removing waste is good, but not creating the waste in the first place is where you want to be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 smtClean="0"/>
              <a:t>  - it still costs money to remove waste, </a:t>
            </a:r>
            <a:r>
              <a:rPr lang="en-US" dirty="0" err="1" smtClean="0"/>
              <a:t>dont</a:t>
            </a:r>
            <a:r>
              <a:rPr lang="en-US" dirty="0" smtClean="0"/>
              <a:t> get into the cycle of creating waste, paying for it, paying to remove it</a:t>
            </a:r>
          </a:p>
          <a:p>
            <a:pPr marL="342900" indent="-342900">
              <a:buBlip>
                <a:blip r:embed="rId3"/>
              </a:buBlip>
            </a:pPr>
            <a:endParaRPr lang="en-US" dirty="0" smtClean="0"/>
          </a:p>
          <a:p>
            <a:pPr marL="342900" indent="-342900">
              <a:buBlip>
                <a:blip r:embed="rId3"/>
              </a:buBlip>
            </a:pPr>
            <a:r>
              <a:rPr lang="en-US" dirty="0" smtClean="0"/>
              <a:t>Long</a:t>
            </a:r>
            <a:r>
              <a:rPr lang="en-US" baseline="0" dirty="0" smtClean="0"/>
              <a:t> term</a:t>
            </a:r>
          </a:p>
          <a:p>
            <a:pPr marL="342900" indent="-342900">
              <a:buBlip>
                <a:blip r:embed="rId3"/>
              </a:buBlip>
            </a:pPr>
            <a:r>
              <a:rPr lang="en-US" baseline="0" dirty="0" smtClean="0"/>
              <a:t> - When more efficient, everything you do is better, keep learning, different trajectory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804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Blip>
                <a:blip r:embed="rId3"/>
              </a:buBlip>
            </a:pPr>
            <a:r>
              <a:rPr lang="en-US" dirty="0" smtClean="0"/>
              <a:t>Workloads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 smtClean="0"/>
              <a:t>	- you'll have goals for reliability (uptime), performance (throughput) you MUST have cost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 smtClean="0"/>
              <a:t>	- workload needs to have x 9's availability, support this much throughput, AND at a cost of $x per transaction</a:t>
            </a:r>
          </a:p>
          <a:p>
            <a:pPr marL="342900" indent="-342900">
              <a:buBlip>
                <a:blip r:embed="rId3"/>
              </a:buBlip>
            </a:pPr>
            <a:endParaRPr lang="en-US" dirty="0" smtClean="0"/>
          </a:p>
          <a:p>
            <a:pPr marL="342900" indent="-342900">
              <a:buBlip>
                <a:blip r:embed="rId3"/>
              </a:buBlip>
            </a:pPr>
            <a:r>
              <a:rPr lang="en-US" dirty="0" smtClean="0"/>
              <a:t>People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 smtClean="0"/>
              <a:t>	- its not their money, why should they worry - how can you motivate your people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 smtClean="0"/>
              <a:t>	- high performing individuals build highly efficient systems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 smtClean="0"/>
              <a:t>		- if they cant explain the cost effectiveness of design choices, or how they 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 smtClean="0"/>
              <a:t>		- implemented the Best Practices for cost in the workload, then they're simply not doing their job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 smtClean="0"/>
              <a:t>		- Part of a builders job in the cloud is to be cost effective</a:t>
            </a:r>
          </a:p>
          <a:p>
            <a:pPr marL="342900" indent="-342900">
              <a:buBlip>
                <a:blip r:embed="rId3"/>
              </a:buBlip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171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726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" t="265" r="1" b="-1674"/>
          <a:stretch/>
        </p:blipFill>
        <p:spPr>
          <a:xfrm>
            <a:off x="0" y="0"/>
            <a:ext cx="9144000" cy="5242737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87899" y="3956022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87899" y="4337023"/>
            <a:ext cx="3683000" cy="369888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7899" y="1908228"/>
            <a:ext cx="7324988" cy="744537"/>
          </a:xfr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899" y="2658575"/>
            <a:ext cx="6041582" cy="487849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25" y="379243"/>
            <a:ext cx="3109493" cy="67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rgbClr val="2532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chemeClr val="bg1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5564778" y="4727247"/>
            <a:ext cx="3823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https://wellarchitectedlabs.com</a:t>
            </a:r>
            <a:endParaRPr lang="en-US" dirty="0">
              <a:solidFill>
                <a:schemeClr val="bg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5618" y="4788802"/>
            <a:ext cx="43338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</a:t>
            </a:r>
            <a:r>
              <a:rPr lang="en-US" sz="1000" dirty="0" smtClean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2021, </a:t>
            </a:r>
            <a:r>
              <a:rPr lang="en-US" sz="1000" dirty="0" smtClean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Web Services, Inc. or its Affiliates. All rights reserved.</a:t>
            </a:r>
            <a:endParaRPr lang="en-US" sz="1000" dirty="0">
              <a:solidFill>
                <a:schemeClr val="bg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" t="265" r="1" b="-1674"/>
          <a:stretch/>
        </p:blipFill>
        <p:spPr>
          <a:xfrm>
            <a:off x="0" y="0"/>
            <a:ext cx="9144000" cy="5242737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05618" y="4788802"/>
            <a:ext cx="43338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</a:t>
            </a:r>
            <a:r>
              <a:rPr lang="en-US" sz="1000" dirty="0" smtClean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2021, </a:t>
            </a:r>
            <a:r>
              <a:rPr lang="en-US" sz="1000" dirty="0" smtClean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Web Services, Inc. or its Affiliates. All rights reserved.</a:t>
            </a:r>
            <a:endParaRPr lang="en-US" sz="1000" dirty="0">
              <a:solidFill>
                <a:schemeClr val="bg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5564778" y="4727247"/>
            <a:ext cx="3823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https://wellarchitectedlabs.com</a:t>
            </a:r>
            <a:endParaRPr lang="en-US" dirty="0">
              <a:solidFill>
                <a:schemeClr val="bg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bg1"/>
                </a:solidFill>
                <a:latin typeface="Amazon Ember Regular" charset="0"/>
              </a:rPr>
              <a:t>© </a:t>
            </a:r>
            <a:r>
              <a:rPr lang="en-US" sz="700" b="0" i="0" dirty="0" smtClean="0">
                <a:solidFill>
                  <a:schemeClr val="bg1"/>
                </a:solidFill>
                <a:latin typeface="Amazon Ember Regular" charset="0"/>
              </a:rPr>
              <a:t>2020, </a:t>
            </a:r>
            <a:r>
              <a:rPr lang="en-US" sz="700" b="0" i="0" dirty="0">
                <a:solidFill>
                  <a:schemeClr val="bg1"/>
                </a:solidFill>
                <a:latin typeface="Amazon Ember Regular" charset="0"/>
              </a:rPr>
              <a:t>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93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i="0" kern="1200">
          <a:solidFill>
            <a:schemeClr val="bg1"/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Goals and Targets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87899" y="2658574"/>
            <a:ext cx="6041582" cy="2309935"/>
          </a:xfrm>
        </p:spPr>
        <p:txBody>
          <a:bodyPr/>
          <a:lstStyle/>
          <a:p>
            <a:r>
              <a:rPr lang="en-US" dirty="0" smtClean="0"/>
              <a:t>https://wellarchitectedlabs.com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Level: 100</a:t>
            </a:r>
          </a:p>
          <a:p>
            <a:r>
              <a:rPr lang="en-US" dirty="0" smtClean="0"/>
              <a:t>Time: 10min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4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592" y="1009332"/>
            <a:ext cx="8205304" cy="2983548"/>
          </a:xfrm>
        </p:spPr>
        <p:txBody>
          <a:bodyPr/>
          <a:lstStyle/>
          <a:p>
            <a:pPr marL="342900" indent="-342900">
              <a:buBlip>
                <a:blip r:embed="rId3"/>
              </a:buBlip>
            </a:pPr>
            <a:r>
              <a:rPr lang="en-AU" dirty="0" smtClean="0"/>
              <a:t>Understand goals &amp; targets</a:t>
            </a:r>
          </a:p>
          <a:p>
            <a:pPr marL="342900" indent="-342900">
              <a:buBlip>
                <a:blip r:embed="rId3"/>
              </a:buBlip>
            </a:pPr>
            <a:r>
              <a:rPr lang="en-AU" dirty="0" smtClean="0"/>
              <a:t>Where to apply goals &amp; targets</a:t>
            </a:r>
          </a:p>
          <a:p>
            <a:pPr marL="342900" indent="-342900">
              <a:buBlip>
                <a:blip r:embed="rId3"/>
              </a:buBlip>
            </a:pPr>
            <a:r>
              <a:rPr lang="en-AU" dirty="0" smtClean="0"/>
              <a:t>How to build goals &amp; targets</a:t>
            </a:r>
          </a:p>
          <a:p>
            <a:pPr marL="342900" indent="-342900">
              <a:buBlip>
                <a:blip r:embed="rId3"/>
              </a:buBlip>
            </a:pPr>
            <a:r>
              <a:rPr lang="en-AU" dirty="0" smtClean="0"/>
              <a:t>Tips &amp; tricks</a:t>
            </a:r>
          </a:p>
          <a:p>
            <a:pPr marL="342900" indent="-342900">
              <a:buBlip>
                <a:blip r:embed="rId3"/>
              </a:buBlip>
            </a:pPr>
            <a:r>
              <a:rPr lang="en-AU" dirty="0" smtClean="0"/>
              <a:t>Examples</a:t>
            </a:r>
          </a:p>
          <a:p>
            <a:endParaRPr lang="en-AU" dirty="0" smtClean="0"/>
          </a:p>
          <a:p>
            <a:pPr marL="342900" indent="-342900">
              <a:buBlip>
                <a:blip r:embed="rId3"/>
              </a:buBlip>
            </a:pPr>
            <a:endParaRPr lang="en-AU" dirty="0"/>
          </a:p>
          <a:p>
            <a:pPr marL="342900" indent="-342900">
              <a:buBlip>
                <a:blip r:embed="rId3"/>
              </a:buBlip>
            </a:pPr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53500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&amp; Targets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592" y="1009332"/>
            <a:ext cx="8205304" cy="2983548"/>
          </a:xfrm>
        </p:spPr>
        <p:txBody>
          <a:bodyPr/>
          <a:lstStyle/>
          <a:p>
            <a:pPr marL="342900" indent="-342900">
              <a:buBlip>
                <a:blip r:embed="rId3"/>
              </a:buBlip>
            </a:pPr>
            <a:r>
              <a:rPr lang="en-AU" dirty="0" smtClean="0"/>
              <a:t>Goals</a:t>
            </a:r>
          </a:p>
          <a:p>
            <a:pPr marL="1085850" lvl="1" indent="-342900">
              <a:buBlip>
                <a:blip r:embed="rId3"/>
              </a:buBlip>
            </a:pPr>
            <a:r>
              <a:rPr lang="en-AU" dirty="0" smtClean="0"/>
              <a:t>Provide guidance &amp; direction to your organization on expected outcomes</a:t>
            </a:r>
          </a:p>
          <a:p>
            <a:pPr marL="342900" indent="-342900">
              <a:buBlip>
                <a:blip r:embed="rId3"/>
              </a:buBlip>
            </a:pPr>
            <a:endParaRPr lang="en-AU" dirty="0" smtClean="0"/>
          </a:p>
          <a:p>
            <a:pPr marL="342900" indent="-342900">
              <a:buBlip>
                <a:blip r:embed="rId3"/>
              </a:buBlip>
            </a:pPr>
            <a:r>
              <a:rPr lang="en-AU" dirty="0" smtClean="0"/>
              <a:t>Targets</a:t>
            </a:r>
          </a:p>
          <a:p>
            <a:pPr marL="1085850" lvl="1" indent="-342900">
              <a:buBlip>
                <a:blip r:embed="rId3"/>
              </a:buBlip>
            </a:pPr>
            <a:r>
              <a:rPr lang="en-AU" dirty="0" smtClean="0"/>
              <a:t>Provide specific measurable outcomes to be achieved</a:t>
            </a:r>
          </a:p>
          <a:p>
            <a:endParaRPr lang="en-AU" dirty="0" smtClean="0"/>
          </a:p>
          <a:p>
            <a:pPr marL="342900" indent="-342900">
              <a:buBlip>
                <a:blip r:embed="rId3"/>
              </a:buBlip>
            </a:pPr>
            <a:endParaRPr lang="en-AU" dirty="0"/>
          </a:p>
          <a:p>
            <a:pPr marL="342900" indent="-342900">
              <a:buBlip>
                <a:blip r:embed="rId3"/>
              </a:buBlip>
            </a:pPr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2285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592" y="1009332"/>
            <a:ext cx="8205304" cy="2983548"/>
          </a:xfrm>
        </p:spPr>
        <p:txBody>
          <a:bodyPr/>
          <a:lstStyle/>
          <a:p>
            <a:pPr marL="342900" indent="-342900">
              <a:buBlip>
                <a:blip r:embed="rId3"/>
              </a:buBlip>
            </a:pPr>
            <a:r>
              <a:rPr lang="en-AU" dirty="0" smtClean="0"/>
              <a:t>To drive change</a:t>
            </a:r>
          </a:p>
          <a:p>
            <a:pPr marL="342900" indent="-342900">
              <a:buBlip>
                <a:blip r:embed="rId3"/>
              </a:buBlip>
            </a:pPr>
            <a:endParaRPr lang="en-AU" dirty="0" smtClean="0"/>
          </a:p>
          <a:p>
            <a:pPr marL="342900" indent="-342900">
              <a:buBlip>
                <a:blip r:embed="rId3"/>
              </a:buBlip>
            </a:pPr>
            <a:r>
              <a:rPr lang="en-AU" dirty="0" smtClean="0"/>
              <a:t>Make your organization better</a:t>
            </a:r>
          </a:p>
          <a:p>
            <a:pPr marL="342900" indent="-342900">
              <a:buBlip>
                <a:blip r:embed="rId3"/>
              </a:buBlip>
            </a:pPr>
            <a:endParaRPr lang="en-AU" dirty="0" smtClean="0"/>
          </a:p>
          <a:p>
            <a:pPr marL="342900" indent="-342900">
              <a:buBlip>
                <a:blip r:embed="rId3"/>
              </a:buBlip>
            </a:pPr>
            <a:r>
              <a:rPr lang="en-AU" dirty="0" smtClean="0"/>
              <a:t>Long term benefits &amp; progress</a:t>
            </a:r>
          </a:p>
          <a:p>
            <a:endParaRPr lang="en-AU" dirty="0" smtClean="0"/>
          </a:p>
          <a:p>
            <a:pPr marL="342900" indent="-342900">
              <a:buBlip>
                <a:blip r:embed="rId3"/>
              </a:buBlip>
            </a:pPr>
            <a:endParaRPr lang="en-AU" dirty="0"/>
          </a:p>
          <a:p>
            <a:pPr marL="342900" indent="-342900">
              <a:buBlip>
                <a:blip r:embed="rId3"/>
              </a:buBlip>
            </a:pPr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00635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Apply Goals &amp; Targets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592" y="1009332"/>
            <a:ext cx="8205304" cy="2983548"/>
          </a:xfrm>
        </p:spPr>
        <p:txBody>
          <a:bodyPr/>
          <a:lstStyle/>
          <a:p>
            <a:pPr marL="342900" indent="-342900">
              <a:buBlip>
                <a:blip r:embed="rId3"/>
              </a:buBlip>
            </a:pPr>
            <a:r>
              <a:rPr lang="en-AU" dirty="0" smtClean="0"/>
              <a:t>Workloads</a:t>
            </a:r>
          </a:p>
          <a:p>
            <a:pPr marL="1085850" lvl="1" indent="-342900">
              <a:buBlip>
                <a:blip r:embed="rId3"/>
              </a:buBlip>
            </a:pPr>
            <a:r>
              <a:rPr lang="en-AU" dirty="0" smtClean="0"/>
              <a:t>Efficiency goal on every workload</a:t>
            </a:r>
          </a:p>
          <a:p>
            <a:pPr marL="342900" indent="-342900">
              <a:buBlip>
                <a:blip r:embed="rId3"/>
              </a:buBlip>
            </a:pPr>
            <a:endParaRPr lang="en-AU" dirty="0" smtClean="0"/>
          </a:p>
          <a:p>
            <a:pPr marL="342900" indent="-342900">
              <a:buBlip>
                <a:blip r:embed="rId3"/>
              </a:buBlip>
            </a:pPr>
            <a:r>
              <a:rPr lang="en-AU" dirty="0" smtClean="0"/>
              <a:t>People</a:t>
            </a:r>
          </a:p>
          <a:p>
            <a:pPr marL="1085850" lvl="1" indent="-342900">
              <a:buBlip>
                <a:blip r:embed="rId3"/>
              </a:buBlip>
            </a:pPr>
            <a:r>
              <a:rPr lang="en-AU" dirty="0" smtClean="0"/>
              <a:t>Training</a:t>
            </a:r>
          </a:p>
          <a:p>
            <a:pPr marL="1085850" lvl="1" indent="-342900">
              <a:buBlip>
                <a:blip r:embed="rId3"/>
              </a:buBlip>
            </a:pPr>
            <a:r>
              <a:rPr lang="en-AU" dirty="0" smtClean="0"/>
              <a:t>Job tasks &amp; description</a:t>
            </a:r>
          </a:p>
          <a:p>
            <a:pPr marL="1085850" lvl="1" indent="-342900">
              <a:buBlip>
                <a:blip r:embed="rId3"/>
              </a:buBlip>
            </a:pPr>
            <a:r>
              <a:rPr lang="en-AU" dirty="0" smtClean="0"/>
              <a:t>Performance indicators</a:t>
            </a:r>
          </a:p>
          <a:p>
            <a:pPr marL="1085850" lvl="1" indent="-342900">
              <a:buBlip>
                <a:blip r:embed="rId3"/>
              </a:buBlip>
            </a:pPr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68140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 &amp;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592" y="1009332"/>
            <a:ext cx="8205304" cy="2983548"/>
          </a:xfrm>
        </p:spPr>
        <p:txBody>
          <a:bodyPr/>
          <a:lstStyle/>
          <a:p>
            <a:pPr marL="342900" indent="-342900">
              <a:buBlip>
                <a:blip r:embed="rId3"/>
              </a:buBlip>
            </a:pPr>
            <a:r>
              <a:rPr lang="en-AU" dirty="0" smtClean="0"/>
              <a:t>Labs = Open Source</a:t>
            </a:r>
          </a:p>
          <a:p>
            <a:pPr marL="342900" indent="-342900">
              <a:buBlip>
                <a:blip r:embed="rId3"/>
              </a:buBlip>
            </a:pPr>
            <a:endParaRPr lang="en-AU" dirty="0" smtClean="0"/>
          </a:p>
          <a:p>
            <a:pPr marL="342900" indent="-342900">
              <a:buBlip>
                <a:blip r:embed="rId3"/>
              </a:buBlip>
            </a:pPr>
            <a:r>
              <a:rPr lang="en-AU" dirty="0" smtClean="0"/>
              <a:t>Crowd source = contribute &amp; discuss</a:t>
            </a:r>
            <a:endParaRPr lang="en-AU" dirty="0"/>
          </a:p>
          <a:p>
            <a:pPr marL="342900" indent="-342900">
              <a:buBlip>
                <a:blip r:embed="rId3"/>
              </a:buBlip>
            </a:pPr>
            <a:endParaRPr lang="en-AU" dirty="0" smtClean="0"/>
          </a:p>
          <a:p>
            <a:pPr marL="342900" indent="-342900">
              <a:buBlip>
                <a:blip r:embed="rId3"/>
              </a:buBlip>
            </a:pPr>
            <a:r>
              <a:rPr lang="en-AU" dirty="0" smtClean="0"/>
              <a:t>costoptimization@amazon.com</a:t>
            </a:r>
          </a:p>
          <a:p>
            <a:endParaRPr lang="en-AU" dirty="0" smtClean="0"/>
          </a:p>
          <a:p>
            <a:pPr marL="342900" indent="-342900">
              <a:buBlip>
                <a:blip r:embed="rId3"/>
              </a:buBlip>
            </a:pPr>
            <a:endParaRPr lang="en-AU" dirty="0"/>
          </a:p>
          <a:p>
            <a:pPr marL="342900" indent="-342900">
              <a:buBlip>
                <a:blip r:embed="rId3"/>
              </a:buBlip>
            </a:pPr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462719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96394" y="2023009"/>
            <a:ext cx="7772400" cy="87629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accent6">
                    <a:lumMod val="50000"/>
                  </a:schemeClr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Lets start </a:t>
            </a:r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 smtClean="0">
                <a:solidFill>
                  <a:schemeClr val="bg1"/>
                </a:solidFill>
              </a:rPr>
              <a:t>lab!</a:t>
            </a:r>
          </a:p>
        </p:txBody>
      </p:sp>
    </p:spTree>
    <p:extLst>
      <p:ext uri="{BB962C8B-B14F-4D97-AF65-F5344CB8AC3E}">
        <p14:creationId xmlns:p14="http://schemas.microsoft.com/office/powerpoint/2010/main" val="284785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ckTemplate-AWS">
  <a:themeElements>
    <a:clrScheme name="AWS Colors">
      <a:dk1>
        <a:srgbClr val="1D516C"/>
      </a:dk1>
      <a:lt1>
        <a:srgbClr val="FFFFFF"/>
      </a:lt1>
      <a:dk2>
        <a:srgbClr val="1D516C"/>
      </a:dk2>
      <a:lt2>
        <a:srgbClr val="F8F8F8"/>
      </a:lt2>
      <a:accent1>
        <a:srgbClr val="FF9900"/>
      </a:accent1>
      <a:accent2>
        <a:srgbClr val="00A1C9"/>
      </a:accent2>
      <a:accent3>
        <a:srgbClr val="007DBC"/>
      </a:accent3>
      <a:accent4>
        <a:srgbClr val="69AF34"/>
      </a:accent4>
      <a:accent5>
        <a:srgbClr val="EB5F07"/>
      </a:accent5>
      <a:accent6>
        <a:srgbClr val="545B64"/>
      </a:accent6>
      <a:hlink>
        <a:srgbClr val="00E0EA"/>
      </a:hlink>
      <a:folHlink>
        <a:srgbClr val="0069E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597C89A-FD0C-431E-81F6-90225B937683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TotalTime>12429</TotalTime>
  <Words>400</Words>
  <Application>Microsoft Office PowerPoint</Application>
  <PresentationFormat>On-screen Show (16:9)</PresentationFormat>
  <Paragraphs>98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Amazon Ember</vt:lpstr>
      <vt:lpstr>Amazon Ember Regular</vt:lpstr>
      <vt:lpstr>Arial</vt:lpstr>
      <vt:lpstr>DeckTemplate-AWS</vt:lpstr>
      <vt:lpstr>PowerPoint Presentation</vt:lpstr>
      <vt:lpstr>Lab Outcomes</vt:lpstr>
      <vt:lpstr>Goals &amp; Targets</vt:lpstr>
      <vt:lpstr>Why?</vt:lpstr>
      <vt:lpstr>Where to Apply Goals &amp; Targets</vt:lpstr>
      <vt:lpstr>Contribution &amp; Feedback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Besh, Nathan</cp:lastModifiedBy>
  <cp:revision>78</cp:revision>
  <dcterms:created xsi:type="dcterms:W3CDTF">2016-06-17T18:22:10Z</dcterms:created>
  <dcterms:modified xsi:type="dcterms:W3CDTF">2021-02-24T22:39:42Z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