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7" r:id="rId23"/>
    <p:sldId id="278" r:id="rId24"/>
    <p:sldId id="279" r:id="rId25"/>
    <p:sldId id="280" r:id="rId26"/>
    <p:sldId id="281" r:id="rId27"/>
    <p:sldId id="282" r:id="rId28"/>
    <p:sldId id="284" r:id="rId29"/>
    <p:sldId id="286" r:id="rId30"/>
    <p:sldId id="283" r:id="rId31"/>
    <p:sldId id="285" r:id="rId32"/>
    <p:sldId id="287" r:id="rId33"/>
    <p:sldId id="289" r:id="rId34"/>
    <p:sldId id="288" r:id="rId35"/>
    <p:sldId id="290" r:id="rId36"/>
    <p:sldId id="291" r:id="rId37"/>
  </p:sldIdLst>
  <p:sldSz cx="9906000" cy="6858000" type="A4"/>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55329"/>
  </p:normalViewPr>
  <p:slideViewPr>
    <p:cSldViewPr snapToGrid="0" snapToObjects="1">
      <p:cViewPr varScale="1">
        <p:scale>
          <a:sx n="57" d="100"/>
          <a:sy n="57" d="100"/>
        </p:scale>
        <p:origin x="25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BA259-22A5-6446-87DA-A72926014C3C}" type="datetimeFigureOut">
              <a:rPr lang="es-ES_tradnl" smtClean="0"/>
              <a:t>7/9/16</a:t>
            </a:fld>
            <a:endParaRPr lang="es-ES_tradnl"/>
          </a:p>
        </p:txBody>
      </p:sp>
      <p:sp>
        <p:nvSpPr>
          <p:cNvPr id="4" name="Marcador de imagen de diapositiva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D743A-FED0-8345-8DDA-49E02D53397A}" type="slidenum">
              <a:rPr lang="es-ES_tradnl" smtClean="0"/>
              <a:t>‹Nr.›</a:t>
            </a:fld>
            <a:endParaRPr lang="es-ES_tradnl"/>
          </a:p>
        </p:txBody>
      </p:sp>
    </p:spTree>
    <p:extLst>
      <p:ext uri="{BB962C8B-B14F-4D97-AF65-F5344CB8AC3E}">
        <p14:creationId xmlns:p14="http://schemas.microsoft.com/office/powerpoint/2010/main" val="214182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smtClean="0"/>
              <a:t>db.genbetadev.insert</a:t>
            </a:r>
            <a:r>
              <a:rPr lang="es-ES_tradnl" dirty="0" smtClean="0"/>
              <a:t>(</a:t>
            </a:r>
          </a:p>
          <a:p>
            <a:r>
              <a:rPr lang="es-ES_tradnl" dirty="0" smtClean="0"/>
              <a:t>{</a:t>
            </a:r>
          </a:p>
          <a:p>
            <a:r>
              <a:rPr lang="es-ES_tradnl" dirty="0" smtClean="0"/>
              <a:t>    </a:t>
            </a:r>
            <a:r>
              <a:rPr lang="es-ES_tradnl" dirty="0" err="1" smtClean="0"/>
              <a:t>name</a:t>
            </a:r>
            <a:r>
              <a:rPr lang="es-ES_tradnl" dirty="0" smtClean="0"/>
              <a:t>:"</a:t>
            </a:r>
            <a:r>
              <a:rPr lang="es-ES_tradnl" dirty="0" err="1" smtClean="0"/>
              <a:t>Tyrion</a:t>
            </a:r>
            <a:r>
              <a:rPr lang="es-ES_tradnl" dirty="0" smtClean="0"/>
              <a:t>",</a:t>
            </a:r>
          </a:p>
          <a:p>
            <a:r>
              <a:rPr lang="es-ES_tradnl" dirty="0" smtClean="0"/>
              <a:t>    </a:t>
            </a:r>
            <a:r>
              <a:rPr lang="es-ES_tradnl" dirty="0" err="1" smtClean="0"/>
              <a:t>hobbyes</a:t>
            </a:r>
            <a:r>
              <a:rPr lang="es-ES_tradnl" dirty="0" smtClean="0"/>
              <a:t>:["</a:t>
            </a:r>
            <a:r>
              <a:rPr lang="es-ES_tradnl" dirty="0" err="1" smtClean="0"/>
              <a:t>books</a:t>
            </a:r>
            <a:r>
              <a:rPr lang="es-ES_tradnl" dirty="0" smtClean="0"/>
              <a:t>","</a:t>
            </a:r>
            <a:r>
              <a:rPr lang="es-ES_tradnl" dirty="0" err="1" smtClean="0"/>
              <a:t>girls</a:t>
            </a:r>
            <a:r>
              <a:rPr lang="es-ES_tradnl" dirty="0" smtClean="0"/>
              <a:t>","</a:t>
            </a:r>
            <a:r>
              <a:rPr lang="es-ES_tradnl" dirty="0" err="1" smtClean="0"/>
              <a:t>wine</a:t>
            </a:r>
            <a:r>
              <a:rPr lang="es-ES_tradnl" dirty="0" smtClean="0"/>
              <a:t>"],</a:t>
            </a:r>
          </a:p>
          <a:p>
            <a:r>
              <a:rPr lang="es-ES_tradnl" dirty="0" smtClean="0"/>
              <a:t>    </a:t>
            </a:r>
            <a:r>
              <a:rPr lang="es-ES_tradnl" dirty="0" err="1" smtClean="0"/>
              <a:t>friends</a:t>
            </a:r>
            <a:r>
              <a:rPr lang="es-ES_tradnl" dirty="0" smtClean="0"/>
              <a:t>:</a:t>
            </a:r>
          </a:p>
          <a:p>
            <a:r>
              <a:rPr lang="es-ES_tradnl" dirty="0" smtClean="0"/>
              <a:t>    [</a:t>
            </a:r>
          </a:p>
          <a:p>
            <a:r>
              <a:rPr lang="es-ES_tradnl" dirty="0" smtClean="0"/>
              <a:t>        {</a:t>
            </a:r>
            <a:r>
              <a:rPr lang="es-ES_tradnl" dirty="0" err="1" smtClean="0"/>
              <a:t>name</a:t>
            </a:r>
            <a:r>
              <a:rPr lang="es-ES_tradnl" dirty="0" smtClean="0"/>
              <a:t>:"</a:t>
            </a:r>
            <a:r>
              <a:rPr lang="es-ES_tradnl" dirty="0" err="1" smtClean="0"/>
              <a:t>Bronn</a:t>
            </a:r>
            <a:r>
              <a:rPr lang="es-ES_tradnl" dirty="0" smtClean="0"/>
              <a:t>", </a:t>
            </a:r>
            <a:r>
              <a:rPr lang="es-ES_tradnl" dirty="0" err="1" smtClean="0"/>
              <a:t>ocuppation</a:t>
            </a:r>
            <a:r>
              <a:rPr lang="es-ES_tradnl" dirty="0" smtClean="0"/>
              <a:t>:"</a:t>
            </a:r>
            <a:r>
              <a:rPr lang="es-ES_tradnl" dirty="0" err="1" smtClean="0"/>
              <a:t>sellsword</a:t>
            </a:r>
            <a:r>
              <a:rPr lang="es-ES_tradnl" dirty="0" smtClean="0"/>
              <a:t>"},</a:t>
            </a:r>
          </a:p>
          <a:p>
            <a:r>
              <a:rPr lang="es-ES_tradnl" dirty="0" smtClean="0"/>
              <a:t>        {</a:t>
            </a:r>
            <a:r>
              <a:rPr lang="es-ES_tradnl" dirty="0" err="1" smtClean="0"/>
              <a:t>name</a:t>
            </a:r>
            <a:r>
              <a:rPr lang="es-ES_tradnl" dirty="0" smtClean="0"/>
              <a:t>:"</a:t>
            </a:r>
            <a:r>
              <a:rPr lang="es-ES_tradnl" dirty="0" err="1" smtClean="0"/>
              <a:t>Shae</a:t>
            </a:r>
            <a:r>
              <a:rPr lang="es-ES_tradnl" dirty="0" smtClean="0"/>
              <a:t>", </a:t>
            </a:r>
            <a:r>
              <a:rPr lang="es-ES_tradnl" dirty="0" err="1" smtClean="0"/>
              <a:t>ocuppation</a:t>
            </a:r>
            <a:r>
              <a:rPr lang="es-ES_tradnl" dirty="0" smtClean="0"/>
              <a:t>:"</a:t>
            </a:r>
            <a:r>
              <a:rPr lang="es-ES_tradnl" dirty="0" err="1" smtClean="0"/>
              <a:t>handmaiden</a:t>
            </a:r>
            <a:r>
              <a:rPr lang="es-ES_tradnl" dirty="0" smtClean="0"/>
              <a:t>"}</a:t>
            </a:r>
          </a:p>
          <a:p>
            <a:r>
              <a:rPr lang="es-ES_tradnl" dirty="0" smtClean="0"/>
              <a:t>    ]</a:t>
            </a:r>
          </a:p>
          <a:p>
            <a:r>
              <a:rPr lang="es-ES_tradnl" dirty="0" smtClean="0"/>
              <a:t>});</a:t>
            </a:r>
          </a:p>
          <a:p>
            <a:endParaRPr lang="es-ES_tradnl" dirty="0" smtClean="0"/>
          </a:p>
          <a:p>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15</a:t>
            </a:fld>
            <a:endParaRPr lang="es-ES_tradnl"/>
          </a:p>
        </p:txBody>
      </p:sp>
    </p:spTree>
    <p:extLst>
      <p:ext uri="{BB962C8B-B14F-4D97-AF65-F5344CB8AC3E}">
        <p14:creationId xmlns:p14="http://schemas.microsoft.com/office/powerpoint/2010/main" val="161496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3600" noProof="0" dirty="0" err="1" smtClean="0"/>
              <a:t>db.getCollection</a:t>
            </a:r>
            <a:r>
              <a:rPr lang="es-ES_tradnl" sz="3600" noProof="0" dirty="0" smtClean="0"/>
              <a:t>('</a:t>
            </a:r>
            <a:r>
              <a:rPr lang="es-ES_tradnl" sz="3600" noProof="0" dirty="0" err="1" smtClean="0"/>
              <a:t>genbetadev</a:t>
            </a:r>
            <a:r>
              <a:rPr lang="es-ES_tradnl" sz="3600" noProof="0" dirty="0" smtClean="0"/>
              <a:t>').</a:t>
            </a:r>
            <a:r>
              <a:rPr lang="es-ES_tradnl" sz="3600" noProof="0" dirty="0" err="1" smtClean="0"/>
              <a:t>update</a:t>
            </a:r>
            <a:r>
              <a:rPr lang="es-ES_tradnl" sz="3600" noProof="0" dirty="0" smtClean="0"/>
              <a:t>(  </a:t>
            </a:r>
          </a:p>
          <a:p>
            <a:r>
              <a:rPr lang="es-ES_tradnl" sz="3600" noProof="0" dirty="0" smtClean="0"/>
              <a:t>{"_id" : </a:t>
            </a:r>
            <a:r>
              <a:rPr lang="es-ES_tradnl" sz="3600" noProof="0" dirty="0" err="1" smtClean="0"/>
              <a:t>ObjectId</a:t>
            </a:r>
            <a:r>
              <a:rPr lang="es-ES_tradnl" sz="3600" noProof="0" dirty="0" smtClean="0"/>
              <a:t>("5305eae128222ca13a01b039")},  </a:t>
            </a:r>
          </a:p>
          <a:p>
            <a:r>
              <a:rPr lang="es-ES_tradnl" sz="3600" noProof="0" dirty="0" smtClean="0"/>
              <a:t>{"$</a:t>
            </a:r>
            <a:r>
              <a:rPr lang="es-ES_tradnl" sz="3600" noProof="0" dirty="0" err="1" smtClean="0"/>
              <a:t>inc</a:t>
            </a:r>
            <a:r>
              <a:rPr lang="es-ES_tradnl" sz="3600" noProof="0" dirty="0" smtClean="0"/>
              <a:t>":{"killed":5}})</a:t>
            </a:r>
          </a:p>
          <a:p>
            <a:endParaRPr lang="es-ES_tradnl" dirty="0" smtClean="0"/>
          </a:p>
          <a:p>
            <a:r>
              <a:rPr lang="es-ES_tradnl" dirty="0" smtClean="0"/>
              <a:t>// crea e incrementa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err="1" smtClean="0"/>
              <a:t>db.getCollection</a:t>
            </a:r>
            <a:r>
              <a:rPr lang="es-ES_tradnl" dirty="0" smtClean="0"/>
              <a:t>('</a:t>
            </a:r>
            <a:r>
              <a:rPr lang="es-ES_tradnl" dirty="0" err="1" smtClean="0"/>
              <a:t>genbetadev</a:t>
            </a:r>
            <a:r>
              <a:rPr lang="es-ES_tradnl" dirty="0" smtClean="0"/>
              <a:t>').</a:t>
            </a:r>
            <a:r>
              <a:rPr lang="es-ES_tradnl" dirty="0" err="1" smtClean="0"/>
              <a:t>update</a:t>
            </a:r>
            <a:r>
              <a:rPr lang="es-ES_tradnl" dirty="0" smtClean="0"/>
              <a:t>(  {"_id" : </a:t>
            </a:r>
            <a:r>
              <a:rPr lang="es-ES_tradnl" dirty="0" err="1" smtClean="0"/>
              <a:t>ObjectId</a:t>
            </a:r>
            <a:r>
              <a:rPr lang="es-ES_tradnl" dirty="0" smtClean="0"/>
              <a:t>("5305eae128222ca13a01b039")},  {"$</a:t>
            </a:r>
            <a:r>
              <a:rPr lang="es-ES_tradnl" dirty="0" err="1" smtClean="0"/>
              <a:t>inc</a:t>
            </a:r>
            <a:r>
              <a:rPr lang="es-ES_tradnl" dirty="0" smtClean="0"/>
              <a:t>":{”sons":10}})</a:t>
            </a:r>
          </a:p>
          <a:p>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30</a:t>
            </a:fld>
            <a:endParaRPr lang="es-ES_tradnl"/>
          </a:p>
        </p:txBody>
      </p:sp>
    </p:spTree>
    <p:extLst>
      <p:ext uri="{BB962C8B-B14F-4D97-AF65-F5344CB8AC3E}">
        <p14:creationId xmlns:p14="http://schemas.microsoft.com/office/powerpoint/2010/main" val="1846421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smtClean="0"/>
              <a:t>db.getCollection</a:t>
            </a:r>
            <a:r>
              <a:rPr lang="es-ES_tradnl" dirty="0" smtClean="0"/>
              <a:t>('</a:t>
            </a:r>
            <a:r>
              <a:rPr lang="es-ES_tradnl" dirty="0" err="1" smtClean="0"/>
              <a:t>genbetadev</a:t>
            </a:r>
            <a:r>
              <a:rPr lang="es-ES_tradnl" dirty="0" smtClean="0"/>
              <a:t>').</a:t>
            </a:r>
            <a:r>
              <a:rPr lang="es-ES_tradnl" dirty="0" err="1" smtClean="0"/>
              <a:t>update</a:t>
            </a:r>
            <a:r>
              <a:rPr lang="es-ES_tradnl" dirty="0" smtClean="0"/>
              <a:t>(  {"_id" : </a:t>
            </a:r>
            <a:r>
              <a:rPr lang="es-ES_tradnl" dirty="0" err="1" smtClean="0"/>
              <a:t>ObjectId</a:t>
            </a:r>
            <a:r>
              <a:rPr lang="es-ES_tradnl" dirty="0" smtClean="0"/>
              <a:t>("5305eae128222ca13a01b039")},  {"$</a:t>
            </a:r>
            <a:r>
              <a:rPr lang="es-ES_tradnl" dirty="0" err="1" smtClean="0"/>
              <a:t>rename</a:t>
            </a:r>
            <a:r>
              <a:rPr lang="es-ES_tradnl" dirty="0" smtClean="0"/>
              <a:t>":{"</a:t>
            </a:r>
            <a:r>
              <a:rPr lang="es-ES_tradnl" dirty="0" err="1" smtClean="0"/>
              <a:t>killed</a:t>
            </a:r>
            <a:r>
              <a:rPr lang="es-ES_tradnl" dirty="0" smtClean="0"/>
              <a:t>":"</a:t>
            </a:r>
            <a:r>
              <a:rPr lang="es-ES_tradnl" dirty="0" err="1" smtClean="0"/>
              <a:t>peopleKilled</a:t>
            </a:r>
            <a:r>
              <a:rPr lang="es-ES_tradnl" dirty="0" smtClean="0"/>
              <a:t>"}})</a:t>
            </a:r>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31</a:t>
            </a:fld>
            <a:endParaRPr lang="es-ES_tradnl"/>
          </a:p>
        </p:txBody>
      </p:sp>
    </p:spTree>
    <p:extLst>
      <p:ext uri="{BB962C8B-B14F-4D97-AF65-F5344CB8AC3E}">
        <p14:creationId xmlns:p14="http://schemas.microsoft.com/office/powerpoint/2010/main" val="218742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smtClean="0"/>
              <a:t>db.getCollection</a:t>
            </a:r>
            <a:r>
              <a:rPr lang="es-ES_tradnl" dirty="0" smtClean="0"/>
              <a:t>('</a:t>
            </a:r>
            <a:r>
              <a:rPr lang="es-ES_tradnl" dirty="0" err="1" smtClean="0"/>
              <a:t>genbetadev</a:t>
            </a:r>
            <a:r>
              <a:rPr lang="es-ES_tradnl" dirty="0" smtClean="0"/>
              <a:t>').</a:t>
            </a:r>
            <a:r>
              <a:rPr lang="es-ES_tradnl" dirty="0" err="1" smtClean="0"/>
              <a:t>update</a:t>
            </a:r>
            <a:r>
              <a:rPr lang="es-ES_tradnl" dirty="0" smtClean="0"/>
              <a:t>(  {"</a:t>
            </a:r>
            <a:r>
              <a:rPr lang="es-ES_tradnl" dirty="0" err="1" smtClean="0"/>
              <a:t>peopleKilled</a:t>
            </a:r>
            <a:r>
              <a:rPr lang="es-ES_tradnl" dirty="0" smtClean="0"/>
              <a:t>" : 6},{    //"$</a:t>
            </a:r>
            <a:r>
              <a:rPr lang="es-ES_tradnl" dirty="0" err="1" smtClean="0"/>
              <a:t>setOnInsert</a:t>
            </a:r>
            <a:r>
              <a:rPr lang="es-ES_tradnl" dirty="0" smtClean="0"/>
              <a:t>" : {"</a:t>
            </a:r>
            <a:r>
              <a:rPr lang="es-ES_tradnl" dirty="0" err="1" smtClean="0"/>
              <a:t>name</a:t>
            </a:r>
            <a:r>
              <a:rPr lang="es-ES_tradnl" dirty="0" smtClean="0"/>
              <a:t>" : "</a:t>
            </a:r>
            <a:r>
              <a:rPr lang="es-ES_tradnl" dirty="0" err="1" smtClean="0"/>
              <a:t>Jesse</a:t>
            </a:r>
            <a:r>
              <a:rPr lang="es-ES_tradnl" dirty="0" smtClean="0"/>
              <a:t> </a:t>
            </a:r>
            <a:r>
              <a:rPr lang="es-ES_tradnl" dirty="0" err="1" smtClean="0"/>
              <a:t>Pinkman</a:t>
            </a:r>
            <a:r>
              <a:rPr lang="es-ES_tradnl" dirty="0" smtClean="0"/>
              <a:t>"},    "$</a:t>
            </a:r>
            <a:r>
              <a:rPr lang="es-ES_tradnl" dirty="0" err="1" smtClean="0"/>
              <a:t>inc</a:t>
            </a:r>
            <a:r>
              <a:rPr lang="es-ES_tradnl" dirty="0" smtClean="0"/>
              <a:t>" : {"</a:t>
            </a:r>
            <a:r>
              <a:rPr lang="es-ES_tradnl" dirty="0" err="1" smtClean="0"/>
              <a:t>peopleKilled</a:t>
            </a:r>
            <a:r>
              <a:rPr lang="es-ES_tradnl" dirty="0" smtClean="0"/>
              <a:t>" : 4}},{"</a:t>
            </a:r>
            <a:r>
              <a:rPr lang="es-ES_tradnl" dirty="0" err="1" smtClean="0"/>
              <a:t>multi</a:t>
            </a:r>
            <a:r>
              <a:rPr lang="es-ES_tradnl" dirty="0" smtClean="0"/>
              <a:t>" : true,"</a:t>
            </a:r>
            <a:r>
              <a:rPr lang="es-ES_tradnl" dirty="0" err="1" smtClean="0"/>
              <a:t>upsert</a:t>
            </a:r>
            <a:r>
              <a:rPr lang="es-ES_tradnl" dirty="0" smtClean="0"/>
              <a:t>" : false}  );</a:t>
            </a:r>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34</a:t>
            </a:fld>
            <a:endParaRPr lang="es-ES_tradnl"/>
          </a:p>
        </p:txBody>
      </p:sp>
    </p:spTree>
    <p:extLst>
      <p:ext uri="{BB962C8B-B14F-4D97-AF65-F5344CB8AC3E}">
        <p14:creationId xmlns:p14="http://schemas.microsoft.com/office/powerpoint/2010/main" val="960747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db.genbeta.update</a:t>
            </a:r>
            <a:r>
              <a:rPr lang="en-US" dirty="0" smtClean="0"/>
              <a:t>(</a:t>
            </a:r>
          </a:p>
          <a:p>
            <a:r>
              <a:rPr lang="en-US" dirty="0" smtClean="0"/>
              <a:t>  {"_id" : </a:t>
            </a:r>
            <a:r>
              <a:rPr lang="en-US" dirty="0" err="1" smtClean="0"/>
              <a:t>ObjectId</a:t>
            </a:r>
            <a:r>
              <a:rPr lang="en-US" dirty="0" smtClean="0"/>
              <a:t>("5305eae128222ca13a01b039")},</a:t>
            </a:r>
          </a:p>
          <a:p>
            <a:r>
              <a:rPr lang="en-US" dirty="0" smtClean="0"/>
              <a:t>  {"$</a:t>
            </a:r>
            <a:r>
              <a:rPr lang="en-US" dirty="0" err="1" smtClean="0"/>
              <a:t>inc</a:t>
            </a:r>
            <a:r>
              <a:rPr lang="en-US" dirty="0" smtClean="0"/>
              <a:t>":{"killed":-3}}</a:t>
            </a:r>
          </a:p>
          <a:p>
            <a:r>
              <a:rPr lang="en-US" dirty="0" smtClean="0"/>
              <a:t>)</a:t>
            </a:r>
            <a:endParaRPr lang="en-US"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35</a:t>
            </a:fld>
            <a:endParaRPr lang="es-ES_tradnl"/>
          </a:p>
        </p:txBody>
      </p:sp>
    </p:spTree>
    <p:extLst>
      <p:ext uri="{BB962C8B-B14F-4D97-AF65-F5344CB8AC3E}">
        <p14:creationId xmlns:p14="http://schemas.microsoft.com/office/powerpoint/2010/main" val="166831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smtClean="0"/>
              <a:t>db.genbetadev.insert</a:t>
            </a:r>
            <a:r>
              <a:rPr lang="es-ES_tradnl" dirty="0" smtClean="0"/>
              <a:t>(</a:t>
            </a:r>
          </a:p>
          <a:p>
            <a:r>
              <a:rPr lang="es-ES_tradnl" dirty="0" smtClean="0"/>
              <a:t>[</a:t>
            </a:r>
          </a:p>
          <a:p>
            <a:r>
              <a:rPr lang="es-ES_tradnl" dirty="0" smtClean="0"/>
              <a:t>  {</a:t>
            </a:r>
            <a:r>
              <a:rPr lang="es-ES_tradnl" dirty="0" err="1" smtClean="0"/>
              <a:t>name</a:t>
            </a:r>
            <a:r>
              <a:rPr lang="es-ES_tradnl" dirty="0" smtClean="0"/>
              <a:t>:"Jaime"},</a:t>
            </a:r>
          </a:p>
          <a:p>
            <a:r>
              <a:rPr lang="es-ES_tradnl" dirty="0" smtClean="0"/>
              <a:t>  {</a:t>
            </a:r>
            <a:r>
              <a:rPr lang="es-ES_tradnl" dirty="0" err="1" smtClean="0"/>
              <a:t>name</a:t>
            </a:r>
            <a:r>
              <a:rPr lang="es-ES_tradnl" dirty="0" smtClean="0"/>
              <a:t>:"</a:t>
            </a:r>
            <a:r>
              <a:rPr lang="es-ES_tradnl" dirty="0" err="1" smtClean="0"/>
              <a:t>Rob</a:t>
            </a:r>
            <a:r>
              <a:rPr lang="es-ES_tradnl" dirty="0" smtClean="0"/>
              <a:t>"},</a:t>
            </a:r>
          </a:p>
          <a:p>
            <a:r>
              <a:rPr lang="es-ES_tradnl" dirty="0" smtClean="0"/>
              <a:t>  {</a:t>
            </a:r>
            <a:r>
              <a:rPr lang="es-ES_tradnl" dirty="0" err="1" smtClean="0"/>
              <a:t>name</a:t>
            </a:r>
            <a:r>
              <a:rPr lang="es-ES_tradnl" dirty="0" smtClean="0"/>
              <a:t>:"Sansa"}</a:t>
            </a:r>
          </a:p>
          <a:p>
            <a:r>
              <a:rPr lang="es-ES_tradnl" dirty="0" smtClean="0"/>
              <a:t>])</a:t>
            </a:r>
          </a:p>
          <a:p>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21</a:t>
            </a:fld>
            <a:endParaRPr lang="es-ES_tradnl"/>
          </a:p>
        </p:txBody>
      </p:sp>
    </p:spTree>
    <p:extLst>
      <p:ext uri="{BB962C8B-B14F-4D97-AF65-F5344CB8AC3E}">
        <p14:creationId xmlns:p14="http://schemas.microsoft.com/office/powerpoint/2010/main" val="161378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22</a:t>
            </a:fld>
            <a:endParaRPr lang="es-ES_tradnl"/>
          </a:p>
        </p:txBody>
      </p:sp>
    </p:spTree>
    <p:extLst>
      <p:ext uri="{BB962C8B-B14F-4D97-AF65-F5344CB8AC3E}">
        <p14:creationId xmlns:p14="http://schemas.microsoft.com/office/powerpoint/2010/main" val="1430704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latin typeface="+mn-lt"/>
                <a:ea typeface="+mn-ea"/>
                <a:cs typeface="+mn-cs"/>
              </a:rPr>
              <a:t>db.genbetadev.insert</a:t>
            </a:r>
            <a:r>
              <a:rPr lang="es-ES_tradnl" sz="1200" kern="1200" dirty="0" smtClean="0">
                <a:solidFill>
                  <a:schemeClr val="tx1"/>
                </a:solidFill>
                <a:latin typeface="+mn-lt"/>
                <a:ea typeface="+mn-ea"/>
                <a:cs typeface="+mn-cs"/>
              </a:rPr>
              <a:t>(</a:t>
            </a:r>
            <a:r>
              <a:rPr lang="en-US" dirty="0" smtClean="0"/>
              <a:t>{</a:t>
            </a:r>
          </a:p>
          <a:p>
            <a:r>
              <a:rPr lang="en-US" dirty="0" smtClean="0"/>
              <a:t>  "_id" : </a:t>
            </a:r>
            <a:r>
              <a:rPr lang="en-US" dirty="0" err="1" smtClean="0"/>
              <a:t>ObjectId</a:t>
            </a:r>
            <a:r>
              <a:rPr lang="en-US" dirty="0" smtClean="0"/>
              <a:t>("5305eae128222ca13a01b039"),</a:t>
            </a:r>
          </a:p>
          <a:p>
            <a:r>
              <a:rPr lang="en-US" dirty="0" smtClean="0"/>
              <a:t>  "name" : "Walter White",</a:t>
            </a:r>
          </a:p>
          <a:p>
            <a:r>
              <a:rPr lang="en-US" dirty="0" smtClean="0"/>
              <a:t>  "profession" : "Teacher",</a:t>
            </a:r>
          </a:p>
          <a:p>
            <a:r>
              <a:rPr lang="en-US" dirty="0" smtClean="0"/>
              <a:t>  "hobbies" : [ </a:t>
            </a:r>
          </a:p>
          <a:p>
            <a:r>
              <a:rPr lang="en-US" dirty="0" smtClean="0"/>
              <a:t>      "make drugs", </a:t>
            </a:r>
          </a:p>
          <a:p>
            <a:r>
              <a:rPr lang="en-US" dirty="0" smtClean="0"/>
              <a:t>      "killing flies"</a:t>
            </a:r>
          </a:p>
          <a:p>
            <a:r>
              <a:rPr lang="en-US" dirty="0" smtClean="0"/>
              <a:t>  ],</a:t>
            </a:r>
          </a:p>
          <a:p>
            <a:r>
              <a:rPr lang="en-US" dirty="0" smtClean="0"/>
              <a:t>  "killed" : 0</a:t>
            </a:r>
          </a:p>
          <a:p>
            <a:r>
              <a:rPr lang="en-US" dirty="0" smtClean="0"/>
              <a:t>}</a:t>
            </a:r>
          </a:p>
          <a:p>
            <a:r>
              <a:rPr lang="es-ES_tradnl"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24</a:t>
            </a:fld>
            <a:endParaRPr lang="es-ES_tradnl"/>
          </a:p>
        </p:txBody>
      </p:sp>
    </p:spTree>
    <p:extLst>
      <p:ext uri="{BB962C8B-B14F-4D97-AF65-F5344CB8AC3E}">
        <p14:creationId xmlns:p14="http://schemas.microsoft.com/office/powerpoint/2010/main" val="195134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fr-FR" sz="1200" dirty="0" err="1" smtClean="0"/>
              <a:t>db.getCollection</a:t>
            </a:r>
            <a:r>
              <a:rPr lang="fr-FR" sz="1200" dirty="0" smtClean="0"/>
              <a:t>('</a:t>
            </a:r>
            <a:r>
              <a:rPr lang="fr-FR" sz="1200" dirty="0" err="1" smtClean="0"/>
              <a:t>genbetadev</a:t>
            </a:r>
            <a:r>
              <a:rPr lang="fr-FR" sz="1200" dirty="0" smtClean="0"/>
              <a:t>').update(    </a:t>
            </a:r>
          </a:p>
          <a:p>
            <a:pPr marL="0" indent="0">
              <a:buNone/>
            </a:pPr>
            <a:r>
              <a:rPr lang="fr-FR" sz="1200" dirty="0" smtClean="0"/>
              <a:t>	 {       </a:t>
            </a:r>
          </a:p>
          <a:p>
            <a:pPr marL="0" indent="0">
              <a:buNone/>
            </a:pPr>
            <a:r>
              <a:rPr lang="fr-FR" sz="1200" dirty="0" smtClean="0"/>
              <a:t>		 "_id" : </a:t>
            </a:r>
            <a:r>
              <a:rPr lang="fr-FR" sz="1200" dirty="0" err="1" smtClean="0"/>
              <a:t>ObjectId</a:t>
            </a:r>
            <a:r>
              <a:rPr lang="fr-FR" sz="1200" dirty="0" smtClean="0"/>
              <a:t>("5305eae128222ca13a01b039")    },        </a:t>
            </a:r>
          </a:p>
          <a:p>
            <a:pPr marL="0" indent="0">
              <a:buNone/>
            </a:pPr>
            <a:r>
              <a:rPr lang="fr-FR" sz="1200" dirty="0" smtClean="0"/>
              <a:t>	 {        </a:t>
            </a:r>
          </a:p>
          <a:p>
            <a:pPr marL="0" indent="0">
              <a:buNone/>
            </a:pPr>
            <a:r>
              <a:rPr lang="fr-FR" sz="1200" dirty="0" smtClean="0"/>
              <a:t>		"</a:t>
            </a:r>
            <a:r>
              <a:rPr lang="fr-FR" sz="1200" dirty="0" err="1" smtClean="0"/>
              <a:t>name</a:t>
            </a:r>
            <a:r>
              <a:rPr lang="fr-FR" sz="1200" dirty="0" smtClean="0"/>
              <a:t>" : "</a:t>
            </a:r>
            <a:r>
              <a:rPr lang="fr-FR" sz="1200" dirty="0" err="1" smtClean="0"/>
              <a:t>Heinsenberg</a:t>
            </a:r>
            <a:r>
              <a:rPr lang="fr-FR" sz="1200" dirty="0" smtClean="0"/>
              <a:t>"    </a:t>
            </a:r>
          </a:p>
          <a:p>
            <a:pPr marL="0" indent="0">
              <a:buNone/>
            </a:pPr>
            <a:r>
              <a:rPr lang="fr-FR" sz="1200" dirty="0" smtClean="0"/>
              <a:t>	}</a:t>
            </a:r>
          </a:p>
          <a:p>
            <a:pPr marL="0" indent="0">
              <a:buNone/>
            </a:pPr>
            <a:r>
              <a:rPr lang="fr-FR" sz="1200" dirty="0" smtClean="0"/>
              <a:t>);</a:t>
            </a:r>
            <a:endParaRPr lang="es-ES_tradnl" sz="1200" dirty="0" smtClean="0"/>
          </a:p>
          <a:p>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25</a:t>
            </a:fld>
            <a:endParaRPr lang="es-ES_tradnl"/>
          </a:p>
        </p:txBody>
      </p:sp>
    </p:spTree>
    <p:extLst>
      <p:ext uri="{BB962C8B-B14F-4D97-AF65-F5344CB8AC3E}">
        <p14:creationId xmlns:p14="http://schemas.microsoft.com/office/powerpoint/2010/main" val="176901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pt-BR" sz="1200" kern="1200" dirty="0" err="1" smtClean="0">
                <a:solidFill>
                  <a:schemeClr val="tx1"/>
                </a:solidFill>
                <a:latin typeface="+mn-lt"/>
                <a:ea typeface="+mn-ea"/>
                <a:cs typeface="+mn-cs"/>
              </a:rPr>
              <a:t>db.genbetadev.find</a:t>
            </a:r>
            <a:r>
              <a:rPr lang="pt-BR" sz="1200" kern="1200" dirty="0" smtClean="0">
                <a:solidFill>
                  <a:schemeClr val="tx1"/>
                </a:solidFill>
                <a:latin typeface="+mn-lt"/>
                <a:ea typeface="+mn-ea"/>
                <a:cs typeface="+mn-cs"/>
              </a:rPr>
              <a:t>({ "_id" : </a:t>
            </a:r>
            <a:r>
              <a:rPr lang="pt-BR" sz="1200" kern="1200" dirty="0" err="1" smtClean="0">
                <a:solidFill>
                  <a:schemeClr val="tx1"/>
                </a:solidFill>
                <a:latin typeface="+mn-lt"/>
                <a:ea typeface="+mn-ea"/>
                <a:cs typeface="+mn-cs"/>
              </a:rPr>
              <a:t>ObjectId</a:t>
            </a:r>
            <a:r>
              <a:rPr lang="pt-BR" sz="1200" kern="1200" dirty="0" smtClean="0">
                <a:solidFill>
                  <a:schemeClr val="tx1"/>
                </a:solidFill>
                <a:latin typeface="+mn-lt"/>
                <a:ea typeface="+mn-ea"/>
                <a:cs typeface="+mn-cs"/>
              </a:rPr>
              <a:t>("5305eae128222ca13a01b039")});</a:t>
            </a:r>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26</a:t>
            </a:fld>
            <a:endParaRPr lang="es-ES_tradnl"/>
          </a:p>
        </p:txBody>
      </p:sp>
    </p:spTree>
    <p:extLst>
      <p:ext uri="{BB962C8B-B14F-4D97-AF65-F5344CB8AC3E}">
        <p14:creationId xmlns:p14="http://schemas.microsoft.com/office/powerpoint/2010/main" val="213256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//Vuelva a hacer </a:t>
            </a:r>
            <a:r>
              <a:rPr lang="es-ES_tradnl" dirty="0" err="1" smtClean="0"/>
              <a:t>update</a:t>
            </a:r>
            <a:r>
              <a:rPr lang="es-ES_tradnl" dirty="0" smtClean="0"/>
              <a:t> del</a:t>
            </a:r>
            <a:r>
              <a:rPr lang="es-ES_tradnl" baseline="0" dirty="0" smtClean="0"/>
              <a:t> documento original</a:t>
            </a:r>
          </a:p>
          <a:p>
            <a:r>
              <a:rPr lang="es-ES_tradnl" sz="1200" kern="1200" dirty="0" err="1" smtClean="0">
                <a:solidFill>
                  <a:schemeClr val="tx1"/>
                </a:solidFill>
                <a:latin typeface="+mn-lt"/>
                <a:ea typeface="+mn-ea"/>
                <a:cs typeface="+mn-cs"/>
              </a:rPr>
              <a:t>db.getCollection</a:t>
            </a:r>
            <a:r>
              <a:rPr lang="es-ES_tradnl" sz="1200" kern="1200" dirty="0" smtClean="0">
                <a:solidFill>
                  <a:schemeClr val="tx1"/>
                </a:solidFill>
                <a:latin typeface="+mn-lt"/>
                <a:ea typeface="+mn-ea"/>
                <a:cs typeface="+mn-cs"/>
              </a:rPr>
              <a:t>('</a:t>
            </a:r>
            <a:r>
              <a:rPr lang="es-ES_tradnl" sz="1200" kern="1200" dirty="0" err="1" smtClean="0">
                <a:solidFill>
                  <a:schemeClr val="tx1"/>
                </a:solidFill>
                <a:latin typeface="+mn-lt"/>
                <a:ea typeface="+mn-ea"/>
                <a:cs typeface="+mn-cs"/>
              </a:rPr>
              <a:t>genbetadev</a:t>
            </a:r>
            <a:r>
              <a:rPr lang="es-ES_tradnl" sz="1200" kern="1200" dirty="0" smtClean="0">
                <a:solidFill>
                  <a:schemeClr val="tx1"/>
                </a:solidFill>
                <a:latin typeface="+mn-lt"/>
                <a:ea typeface="+mn-ea"/>
                <a:cs typeface="+mn-cs"/>
              </a:rPr>
              <a:t>').</a:t>
            </a:r>
            <a:r>
              <a:rPr lang="es-ES_tradnl" sz="1200" kern="1200" dirty="0" err="1" smtClean="0">
                <a:solidFill>
                  <a:schemeClr val="tx1"/>
                </a:solidFill>
                <a:latin typeface="+mn-lt"/>
                <a:ea typeface="+mn-ea"/>
                <a:cs typeface="+mn-cs"/>
              </a:rPr>
              <a:t>update</a:t>
            </a:r>
            <a:r>
              <a:rPr lang="es-ES_tradnl" sz="1200" kern="1200" dirty="0" smtClean="0">
                <a:solidFill>
                  <a:schemeClr val="tx1"/>
                </a:solidFill>
                <a:latin typeface="+mn-lt"/>
                <a:ea typeface="+mn-ea"/>
                <a:cs typeface="+mn-cs"/>
              </a:rPr>
              <a:t>({  "_id" : </a:t>
            </a:r>
            <a:r>
              <a:rPr lang="es-ES_tradnl" sz="1200" kern="1200" dirty="0" err="1" smtClean="0">
                <a:solidFill>
                  <a:schemeClr val="tx1"/>
                </a:solidFill>
                <a:latin typeface="+mn-lt"/>
                <a:ea typeface="+mn-ea"/>
                <a:cs typeface="+mn-cs"/>
              </a:rPr>
              <a:t>ObjectId</a:t>
            </a:r>
            <a:r>
              <a:rPr lang="es-ES_tradnl" sz="1200" kern="1200" dirty="0" smtClean="0">
                <a:solidFill>
                  <a:schemeClr val="tx1"/>
                </a:solidFill>
                <a:latin typeface="+mn-lt"/>
                <a:ea typeface="+mn-ea"/>
                <a:cs typeface="+mn-cs"/>
              </a:rPr>
              <a:t>("5305eae128222ca13a01b039")},   {  "</a:t>
            </a:r>
            <a:r>
              <a:rPr lang="es-ES_tradnl" sz="1200" kern="1200" dirty="0" err="1" smtClean="0">
                <a:solidFill>
                  <a:schemeClr val="tx1"/>
                </a:solidFill>
                <a:latin typeface="+mn-lt"/>
                <a:ea typeface="+mn-ea"/>
                <a:cs typeface="+mn-cs"/>
              </a:rPr>
              <a:t>name</a:t>
            </a:r>
            <a:r>
              <a:rPr lang="es-ES_tradnl" sz="1200" kern="1200" dirty="0" smtClean="0">
                <a:solidFill>
                  <a:schemeClr val="tx1"/>
                </a:solidFill>
                <a:latin typeface="+mn-lt"/>
                <a:ea typeface="+mn-ea"/>
                <a:cs typeface="+mn-cs"/>
              </a:rPr>
              <a:t>" : "Walter White",  "</a:t>
            </a:r>
            <a:r>
              <a:rPr lang="es-ES_tradnl" sz="1200" kern="1200" dirty="0" err="1" smtClean="0">
                <a:solidFill>
                  <a:schemeClr val="tx1"/>
                </a:solidFill>
                <a:latin typeface="+mn-lt"/>
                <a:ea typeface="+mn-ea"/>
                <a:cs typeface="+mn-cs"/>
              </a:rPr>
              <a:t>profession</a:t>
            </a:r>
            <a:r>
              <a:rPr lang="es-ES_tradnl" sz="1200" kern="1200" dirty="0" smtClean="0">
                <a:solidFill>
                  <a:schemeClr val="tx1"/>
                </a:solidFill>
                <a:latin typeface="+mn-lt"/>
                <a:ea typeface="+mn-ea"/>
                <a:cs typeface="+mn-cs"/>
              </a:rPr>
              <a:t>" : "</a:t>
            </a:r>
            <a:r>
              <a:rPr lang="es-ES_tradnl" sz="1200" kern="1200" dirty="0" err="1" smtClean="0">
                <a:solidFill>
                  <a:schemeClr val="tx1"/>
                </a:solidFill>
                <a:latin typeface="+mn-lt"/>
                <a:ea typeface="+mn-ea"/>
                <a:cs typeface="+mn-cs"/>
              </a:rPr>
              <a:t>Teacher</a:t>
            </a:r>
            <a:r>
              <a:rPr lang="es-ES_tradnl" sz="1200" kern="1200" dirty="0" smtClean="0">
                <a:solidFill>
                  <a:schemeClr val="tx1"/>
                </a:solidFill>
                <a:latin typeface="+mn-lt"/>
                <a:ea typeface="+mn-ea"/>
                <a:cs typeface="+mn-cs"/>
              </a:rPr>
              <a:t>",  "hobbies" : [       "</a:t>
            </a:r>
            <a:r>
              <a:rPr lang="es-ES_tradnl" sz="1200" kern="1200" dirty="0" err="1" smtClean="0">
                <a:solidFill>
                  <a:schemeClr val="tx1"/>
                </a:solidFill>
                <a:latin typeface="+mn-lt"/>
                <a:ea typeface="+mn-ea"/>
                <a:cs typeface="+mn-cs"/>
              </a:rPr>
              <a:t>make</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drugs</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killing</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flies</a:t>
            </a:r>
            <a:r>
              <a:rPr lang="es-ES_tradnl" sz="1200" kern="1200" dirty="0" smtClean="0">
                <a:solidFill>
                  <a:schemeClr val="tx1"/>
                </a:solidFill>
                <a:latin typeface="+mn-lt"/>
                <a:ea typeface="+mn-ea"/>
                <a:cs typeface="+mn-cs"/>
              </a:rPr>
              <a:t>"  ],  "</a:t>
            </a:r>
            <a:r>
              <a:rPr lang="es-ES_tradnl" sz="1200" kern="1200" dirty="0" err="1" smtClean="0">
                <a:solidFill>
                  <a:schemeClr val="tx1"/>
                </a:solidFill>
                <a:latin typeface="+mn-lt"/>
                <a:ea typeface="+mn-ea"/>
                <a:cs typeface="+mn-cs"/>
              </a:rPr>
              <a:t>killed</a:t>
            </a:r>
            <a:r>
              <a:rPr lang="es-ES_tradnl" sz="1200" kern="1200" dirty="0" smtClean="0">
                <a:solidFill>
                  <a:schemeClr val="tx1"/>
                </a:solidFill>
                <a:latin typeface="+mn-lt"/>
                <a:ea typeface="+mn-ea"/>
                <a:cs typeface="+mn-cs"/>
              </a:rPr>
              <a:t>" : 0});</a:t>
            </a:r>
          </a:p>
          <a:p>
            <a:endParaRPr lang="es-ES_tradnl" sz="1200" kern="1200" dirty="0" smtClean="0">
              <a:solidFill>
                <a:schemeClr val="tx1"/>
              </a:solidFill>
              <a:latin typeface="+mn-lt"/>
              <a:ea typeface="+mn-ea"/>
              <a:cs typeface="+mn-cs"/>
            </a:endParaRPr>
          </a:p>
          <a:p>
            <a:endParaRPr lang="es-ES_tradnl" sz="1200" kern="1200" dirty="0" smtClean="0">
              <a:solidFill>
                <a:schemeClr val="tx1"/>
              </a:solidFill>
              <a:latin typeface="+mn-lt"/>
              <a:ea typeface="+mn-ea"/>
              <a:cs typeface="+mn-cs"/>
            </a:endParaRPr>
          </a:p>
          <a:p>
            <a:endParaRPr lang="es-ES_tradnl"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 actualice con $set</a:t>
            </a:r>
          </a:p>
          <a:p>
            <a:r>
              <a:rPr lang="es-ES_tradnl" dirty="0" err="1" smtClean="0"/>
              <a:t>db.getCollection</a:t>
            </a:r>
            <a:r>
              <a:rPr lang="es-ES_tradnl" dirty="0" smtClean="0"/>
              <a:t>('</a:t>
            </a:r>
            <a:r>
              <a:rPr lang="es-ES_tradnl" dirty="0" err="1" smtClean="0"/>
              <a:t>genbetadev</a:t>
            </a:r>
            <a:r>
              <a:rPr lang="es-ES_tradnl" dirty="0" smtClean="0"/>
              <a:t>').</a:t>
            </a:r>
            <a:r>
              <a:rPr lang="es-ES_tradnl" dirty="0" err="1" smtClean="0"/>
              <a:t>update</a:t>
            </a:r>
            <a:r>
              <a:rPr lang="es-ES_tradnl" dirty="0" smtClean="0"/>
              <a:t>(  {"_id" : </a:t>
            </a:r>
            <a:r>
              <a:rPr lang="es-ES_tradnl" dirty="0" err="1" smtClean="0"/>
              <a:t>ObjectId</a:t>
            </a:r>
            <a:r>
              <a:rPr lang="es-ES_tradnl" dirty="0" smtClean="0"/>
              <a:t>("5305eae128222ca13a01b039")},  {"$set":{"</a:t>
            </a:r>
            <a:r>
              <a:rPr lang="es-ES_tradnl" dirty="0" err="1" smtClean="0"/>
              <a:t>name</a:t>
            </a:r>
            <a:r>
              <a:rPr lang="es-ES_tradnl" dirty="0" smtClean="0"/>
              <a:t>":"</a:t>
            </a:r>
            <a:r>
              <a:rPr lang="es-ES_tradnl" dirty="0" err="1" smtClean="0"/>
              <a:t>Heinsenberg</a:t>
            </a:r>
            <a:r>
              <a:rPr lang="es-ES_tradnl" dirty="0" smtClean="0"/>
              <a:t>"}})</a:t>
            </a:r>
          </a:p>
          <a:p>
            <a:endParaRPr lang="es-ES_tradnl" dirty="0" smtClean="0"/>
          </a:p>
          <a:p>
            <a:endParaRPr lang="es-ES_tradnl" dirty="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27</a:t>
            </a:fld>
            <a:endParaRPr lang="es-ES_tradnl"/>
          </a:p>
        </p:txBody>
      </p:sp>
    </p:spTree>
    <p:extLst>
      <p:ext uri="{BB962C8B-B14F-4D97-AF65-F5344CB8AC3E}">
        <p14:creationId xmlns:p14="http://schemas.microsoft.com/office/powerpoint/2010/main" val="544191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_tradnl" dirty="0" err="1" smtClean="0"/>
              <a:t>db.getCollection</a:t>
            </a:r>
            <a:r>
              <a:rPr lang="es-ES_tradnl" dirty="0" smtClean="0"/>
              <a:t>('</a:t>
            </a:r>
            <a:r>
              <a:rPr lang="es-ES_tradnl" dirty="0" err="1" smtClean="0"/>
              <a:t>genbetadev</a:t>
            </a:r>
            <a:r>
              <a:rPr lang="es-ES_tradnl" dirty="0" smtClean="0"/>
              <a:t>').</a:t>
            </a:r>
            <a:r>
              <a:rPr lang="es-ES_tradnl" dirty="0" err="1" smtClean="0"/>
              <a:t>update</a:t>
            </a:r>
            <a:r>
              <a:rPr lang="es-ES_tradnl" dirty="0" smtClean="0"/>
              <a:t>(  </a:t>
            </a:r>
          </a:p>
          <a:p>
            <a:pPr marL="0" indent="0">
              <a:buNone/>
            </a:pPr>
            <a:r>
              <a:rPr lang="es-ES_tradnl" dirty="0" smtClean="0"/>
              <a:t>	{</a:t>
            </a:r>
          </a:p>
          <a:p>
            <a:pPr marL="0" indent="0">
              <a:buNone/>
            </a:pPr>
            <a:r>
              <a:rPr lang="es-ES_tradnl" dirty="0" smtClean="0"/>
              <a:t>	"_id" : </a:t>
            </a:r>
            <a:r>
              <a:rPr lang="es-ES_tradnl" dirty="0" err="1" smtClean="0"/>
              <a:t>ObjectId</a:t>
            </a:r>
            <a:r>
              <a:rPr lang="es-ES_tradnl" dirty="0" smtClean="0"/>
              <a:t>("5305eae128222ca13a01b039")</a:t>
            </a:r>
          </a:p>
          <a:p>
            <a:pPr marL="0" indent="0">
              <a:buNone/>
            </a:pPr>
            <a:r>
              <a:rPr lang="es-ES_tradnl" dirty="0" smtClean="0"/>
              <a:t>	},  </a:t>
            </a:r>
          </a:p>
          <a:p>
            <a:pPr marL="0" indent="0">
              <a:buNone/>
            </a:pPr>
            <a:r>
              <a:rPr lang="es-ES_tradnl" dirty="0" smtClean="0"/>
              <a:t>	{</a:t>
            </a:r>
          </a:p>
          <a:p>
            <a:pPr marL="0" indent="0">
              <a:buNone/>
            </a:pPr>
            <a:r>
              <a:rPr lang="es-ES_tradnl" dirty="0" smtClean="0"/>
              <a:t>	</a:t>
            </a:r>
            <a:r>
              <a:rPr lang="es-ES_tradnl" dirty="0" smtClean="0">
                <a:solidFill>
                  <a:srgbClr val="0432FF"/>
                </a:solidFill>
              </a:rPr>
              <a:t>"$set":</a:t>
            </a:r>
            <a:r>
              <a:rPr lang="es-ES_tradnl" dirty="0" smtClean="0"/>
              <a:t>{”</a:t>
            </a:r>
            <a:r>
              <a:rPr lang="es-ES_tradnl" dirty="0" err="1" smtClean="0"/>
              <a:t>avion</a:t>
            </a:r>
            <a:r>
              <a:rPr lang="es-ES_tradnl" dirty="0" smtClean="0"/>
              <a:t>":”BOING"}</a:t>
            </a:r>
          </a:p>
          <a:p>
            <a:pPr marL="0" indent="0">
              <a:buNone/>
            </a:pPr>
            <a:r>
              <a:rPr lang="es-ES_tradnl" dirty="0" smtClean="0"/>
              <a:t>}</a:t>
            </a:r>
          </a:p>
          <a:p>
            <a:pPr marL="0" indent="0">
              <a:buNone/>
            </a:pPr>
            <a:r>
              <a:rPr lang="es-ES_tradnl" dirty="0" smtClean="0"/>
              <a:t>)</a:t>
            </a:r>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28</a:t>
            </a:fld>
            <a:endParaRPr lang="es-ES_tradnl"/>
          </a:p>
        </p:txBody>
      </p:sp>
    </p:spTree>
    <p:extLst>
      <p:ext uri="{BB962C8B-B14F-4D97-AF65-F5344CB8AC3E}">
        <p14:creationId xmlns:p14="http://schemas.microsoft.com/office/powerpoint/2010/main" val="1980588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_tradnl" dirty="0" err="1" smtClean="0"/>
              <a:t>db.getCollection</a:t>
            </a:r>
            <a:r>
              <a:rPr lang="es-ES_tradnl" dirty="0" smtClean="0"/>
              <a:t>('</a:t>
            </a:r>
            <a:r>
              <a:rPr lang="es-ES_tradnl" dirty="0" err="1" smtClean="0"/>
              <a:t>genbetadev</a:t>
            </a:r>
            <a:r>
              <a:rPr lang="es-ES_tradnl" dirty="0" smtClean="0"/>
              <a:t>').</a:t>
            </a:r>
            <a:r>
              <a:rPr lang="es-ES_tradnl" dirty="0" err="1" smtClean="0"/>
              <a:t>update</a:t>
            </a:r>
            <a:r>
              <a:rPr lang="es-ES_tradnl" dirty="0" smtClean="0"/>
              <a:t>(  </a:t>
            </a:r>
          </a:p>
          <a:p>
            <a:pPr marL="0" indent="0">
              <a:buNone/>
            </a:pPr>
            <a:r>
              <a:rPr lang="es-ES_tradnl" dirty="0" smtClean="0"/>
              <a:t>	{</a:t>
            </a:r>
          </a:p>
          <a:p>
            <a:pPr marL="0" indent="0">
              <a:buNone/>
            </a:pPr>
            <a:r>
              <a:rPr lang="es-ES_tradnl" dirty="0" smtClean="0"/>
              <a:t>	"_id" : </a:t>
            </a:r>
            <a:r>
              <a:rPr lang="es-ES_tradnl" dirty="0" err="1" smtClean="0"/>
              <a:t>ObjectId</a:t>
            </a:r>
            <a:r>
              <a:rPr lang="es-ES_tradnl" dirty="0" smtClean="0"/>
              <a:t>("5305eae128222ca13a01b039")</a:t>
            </a:r>
          </a:p>
          <a:p>
            <a:pPr marL="0" indent="0">
              <a:buNone/>
            </a:pPr>
            <a:r>
              <a:rPr lang="es-ES_tradnl" dirty="0" smtClean="0"/>
              <a:t>	},  </a:t>
            </a:r>
          </a:p>
          <a:p>
            <a:pPr marL="0" indent="0">
              <a:buNone/>
            </a:pPr>
            <a:r>
              <a:rPr lang="es-ES_tradnl" dirty="0" smtClean="0"/>
              <a:t>	{</a:t>
            </a:r>
          </a:p>
          <a:p>
            <a:pPr marL="0" indent="0">
              <a:buNone/>
            </a:pPr>
            <a:r>
              <a:rPr lang="es-ES_tradnl" dirty="0" smtClean="0"/>
              <a:t>	</a:t>
            </a:r>
            <a:r>
              <a:rPr lang="es-ES_tradnl" dirty="0" smtClean="0">
                <a:solidFill>
                  <a:srgbClr val="0432FF"/>
                </a:solidFill>
              </a:rPr>
              <a:t>"$set":</a:t>
            </a:r>
            <a:r>
              <a:rPr lang="es-ES_tradnl" dirty="0" smtClean="0"/>
              <a:t>{</a:t>
            </a:r>
            <a:r>
              <a:rPr lang="en-US" dirty="0" smtClean="0"/>
              <a:t>"</a:t>
            </a:r>
            <a:r>
              <a:rPr lang="es-ES_tradnl" dirty="0" err="1" smtClean="0"/>
              <a:t>avion</a:t>
            </a:r>
            <a:r>
              <a:rPr lang="es-ES_tradnl" dirty="0" smtClean="0"/>
              <a:t>":</a:t>
            </a:r>
            <a:r>
              <a:rPr lang="en-US" dirty="0" smtClean="0"/>
              <a:t>"</a:t>
            </a:r>
            <a:r>
              <a:rPr lang="es-ES_tradnl" dirty="0" smtClean="0"/>
              <a:t>"}</a:t>
            </a:r>
          </a:p>
          <a:p>
            <a:pPr marL="0" indent="0">
              <a:buNone/>
            </a:pPr>
            <a:r>
              <a:rPr lang="es-ES_tradnl" dirty="0" smtClean="0"/>
              <a:t>}</a:t>
            </a:r>
          </a:p>
          <a:p>
            <a:pPr marL="0" indent="0">
              <a:buNone/>
            </a:pPr>
            <a:r>
              <a:rPr lang="es-ES_tradnl" dirty="0" smtClean="0"/>
              <a:t>)</a:t>
            </a:r>
          </a:p>
          <a:p>
            <a:pPr marL="0" indent="0">
              <a:buNone/>
            </a:pPr>
            <a:endParaRPr lang="es-ES_tradnl" dirty="0" smtClean="0"/>
          </a:p>
        </p:txBody>
      </p:sp>
      <p:sp>
        <p:nvSpPr>
          <p:cNvPr id="4" name="Marcador de número de diapositiva 3"/>
          <p:cNvSpPr>
            <a:spLocks noGrp="1"/>
          </p:cNvSpPr>
          <p:nvPr>
            <p:ph type="sldNum" sz="quarter" idx="10"/>
          </p:nvPr>
        </p:nvSpPr>
        <p:spPr/>
        <p:txBody>
          <a:bodyPr/>
          <a:lstStyle/>
          <a:p>
            <a:fld id="{BE9D743A-FED0-8345-8DDA-49E02D53397A}" type="slidenum">
              <a:rPr lang="es-ES_tradnl" smtClean="0"/>
              <a:t>29</a:t>
            </a:fld>
            <a:endParaRPr lang="es-ES_tradnl"/>
          </a:p>
        </p:txBody>
      </p:sp>
    </p:spTree>
    <p:extLst>
      <p:ext uri="{BB962C8B-B14F-4D97-AF65-F5344CB8AC3E}">
        <p14:creationId xmlns:p14="http://schemas.microsoft.com/office/powerpoint/2010/main" val="18278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 para editar título</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165522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84704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 para editar título</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54853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Content Placeholder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92734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 para editar título</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Haga clic para modificar el estilo de texto del patrón</a:t>
            </a:r>
          </a:p>
        </p:txBody>
      </p:sp>
      <p:sp>
        <p:nvSpPr>
          <p:cNvPr id="4" name="Date Placeholder 3"/>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1608504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5" name="Date Placeholder 4"/>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161688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 para editar título</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Content Placeholder 3"/>
          <p:cNvSpPr>
            <a:spLocks noGrp="1"/>
          </p:cNvSpPr>
          <p:nvPr>
            <p:ph sz="half" idx="2"/>
          </p:nvPr>
        </p:nvSpPr>
        <p:spPr>
          <a:xfrm>
            <a:off x="682329" y="2505075"/>
            <a:ext cx="4190702" cy="3684588"/>
          </a:xfrm>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7" name="Date Placeholder 6"/>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68309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Date Placeholder 2"/>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41259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2376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 para editar título</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178529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 para editar título</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7731687A-9E0D-734C-8B2B-996DF67A2CCE}" type="datetimeFigureOut">
              <a:rPr lang="es-ES_tradnl" smtClean="0"/>
              <a:t>7/9/16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8154987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 para editar título</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1687A-9E0D-734C-8B2B-996DF67A2CCE}" type="datetimeFigureOut">
              <a:rPr lang="es-ES_tradnl" smtClean="0"/>
              <a:t>7/9/16</a:t>
            </a:fld>
            <a:endParaRPr lang="es-ES_tradnl"/>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9E3A2-6471-E849-B1C6-3B7ECC813C6A}" type="slidenum">
              <a:rPr lang="es-ES_tradnl" smtClean="0"/>
              <a:t>‹Nr.›</a:t>
            </a:fld>
            <a:endParaRPr lang="es-ES_tradnl"/>
          </a:p>
        </p:txBody>
      </p:sp>
    </p:spTree>
    <p:extLst>
      <p:ext uri="{BB962C8B-B14F-4D97-AF65-F5344CB8AC3E}">
        <p14:creationId xmlns:p14="http://schemas.microsoft.com/office/powerpoint/2010/main" val="1274891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mongodb.com/manual/installation/" TargetMode="External"/><Relationship Id="rId3" Type="http://schemas.openxmlformats.org/officeDocument/2006/relationships/hyperlink" Target="https://docs.mongodb.com/ecosystem/tools/administration-interfaces/#third-party-open-source-tool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Unix_time" TargetMode="External"/><Relationship Id="rId3"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MONGO DB</a:t>
            </a:r>
            <a:endParaRPr lang="es-ES_tradnl" dirty="0"/>
          </a:p>
        </p:txBody>
      </p:sp>
      <p:sp>
        <p:nvSpPr>
          <p:cNvPr id="3" name="Subtítulo 2"/>
          <p:cNvSpPr>
            <a:spLocks noGrp="1"/>
          </p:cNvSpPr>
          <p:nvPr>
            <p:ph type="subTitle" idx="1"/>
          </p:nvPr>
        </p:nvSpPr>
        <p:spPr/>
        <p:txBody>
          <a:bodyPr/>
          <a:lstStyle/>
          <a:p>
            <a:r>
              <a:rPr lang="es-ES_tradnl" dirty="0" smtClean="0"/>
              <a:t>Sentencias</a:t>
            </a:r>
            <a:endParaRPr lang="es-ES_tradnl" dirty="0"/>
          </a:p>
        </p:txBody>
      </p:sp>
    </p:spTree>
    <p:extLst>
      <p:ext uri="{BB962C8B-B14F-4D97-AF65-F5344CB8AC3E}">
        <p14:creationId xmlns:p14="http://schemas.microsoft.com/office/powerpoint/2010/main" val="165801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¿Cómo se instala </a:t>
            </a:r>
            <a:r>
              <a:rPr lang="es-ES_tradnl" b="1" dirty="0" err="1"/>
              <a:t>MongoDB</a:t>
            </a:r>
            <a:r>
              <a:rPr lang="es-ES_tradnl" b="1" dirty="0" smtClean="0"/>
              <a:t>?</a:t>
            </a:r>
            <a:endParaRPr lang="es-ES_tradnl" dirty="0"/>
          </a:p>
        </p:txBody>
      </p:sp>
      <p:sp>
        <p:nvSpPr>
          <p:cNvPr id="3" name="Marcador de contenido 2"/>
          <p:cNvSpPr>
            <a:spLocks noGrp="1"/>
          </p:cNvSpPr>
          <p:nvPr>
            <p:ph idx="1"/>
          </p:nvPr>
        </p:nvSpPr>
        <p:spPr/>
        <p:txBody>
          <a:bodyPr/>
          <a:lstStyle/>
          <a:p>
            <a:pPr lvl="1"/>
            <a:r>
              <a:rPr lang="en-US" dirty="0"/>
              <a:t>Download and installation</a:t>
            </a:r>
          </a:p>
          <a:p>
            <a:pPr marL="457200" lvl="1" indent="0">
              <a:buNone/>
            </a:pPr>
            <a:r>
              <a:rPr lang="en-US" dirty="0">
                <a:hlinkClick r:id="rId2"/>
              </a:rPr>
              <a:t>https://docs.mongodb.com/manual/installation/</a:t>
            </a:r>
            <a:r>
              <a:rPr lang="en-US" dirty="0"/>
              <a:t> </a:t>
            </a:r>
          </a:p>
          <a:p>
            <a:pPr marL="457200" lvl="1" indent="0">
              <a:buNone/>
            </a:pPr>
            <a:endParaRPr lang="en-US" dirty="0"/>
          </a:p>
          <a:p>
            <a:pPr lvl="1"/>
            <a:r>
              <a:rPr lang="en-US" dirty="0"/>
              <a:t>UIs Admin</a:t>
            </a:r>
          </a:p>
          <a:p>
            <a:pPr marL="457200" lvl="1" indent="0">
              <a:buNone/>
            </a:pPr>
            <a:r>
              <a:rPr lang="en-US" dirty="0">
                <a:hlinkClick r:id="rId3"/>
              </a:rPr>
              <a:t>https://docs.mongodb.com/ecosystem/tools/administration-interfaces/#third-party-open-source-tools</a:t>
            </a:r>
            <a:r>
              <a:rPr lang="en-US" dirty="0"/>
              <a:t> </a:t>
            </a:r>
          </a:p>
          <a:p>
            <a:endParaRPr lang="es-ES_tradnl" dirty="0"/>
          </a:p>
        </p:txBody>
      </p:sp>
    </p:spTree>
    <p:extLst>
      <p:ext uri="{BB962C8B-B14F-4D97-AF65-F5344CB8AC3E}">
        <p14:creationId xmlns:p14="http://schemas.microsoft.com/office/powerpoint/2010/main" val="51589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¿C</a:t>
            </a:r>
            <a:r>
              <a:rPr lang="en-US" b="1" dirty="0" err="1" smtClean="0"/>
              <a:t>ómo</a:t>
            </a:r>
            <a:r>
              <a:rPr lang="en-US" b="1" dirty="0" smtClean="0"/>
              <a:t> </a:t>
            </a:r>
            <a:r>
              <a:rPr lang="en-US" b="1" dirty="0" err="1" smtClean="0"/>
              <a:t>levantar</a:t>
            </a:r>
            <a:r>
              <a:rPr lang="en-US" b="1" dirty="0" smtClean="0"/>
              <a:t> el </a:t>
            </a:r>
            <a:r>
              <a:rPr lang="en-US" b="1" dirty="0" err="1" smtClean="0"/>
              <a:t>servicio</a:t>
            </a:r>
            <a:r>
              <a:rPr lang="es-ES_tradnl" b="1" dirty="0" smtClean="0"/>
              <a:t>?</a:t>
            </a:r>
            <a:endParaRPr lang="es-ES_tradnl" dirty="0"/>
          </a:p>
        </p:txBody>
      </p:sp>
      <p:sp>
        <p:nvSpPr>
          <p:cNvPr id="3" name="Marcador de contenido 2"/>
          <p:cNvSpPr>
            <a:spLocks noGrp="1"/>
          </p:cNvSpPr>
          <p:nvPr>
            <p:ph idx="1"/>
          </p:nvPr>
        </p:nvSpPr>
        <p:spPr/>
        <p:txBody>
          <a:bodyPr/>
          <a:lstStyle/>
          <a:p>
            <a:pPr marL="0" indent="0">
              <a:buNone/>
            </a:pPr>
            <a:r>
              <a:rPr lang="es-ES_tradnl" dirty="0" smtClean="0"/>
              <a:t>	</a:t>
            </a:r>
          </a:p>
          <a:p>
            <a:pPr marL="0" indent="0">
              <a:buNone/>
            </a:pPr>
            <a:r>
              <a:rPr lang="es-ES_tradnl" dirty="0"/>
              <a:t>	</a:t>
            </a:r>
            <a:r>
              <a:rPr lang="es-ES_tradnl" dirty="0" smtClean="0"/>
              <a:t>		</a:t>
            </a:r>
            <a:r>
              <a:rPr lang="es-ES_tradnl" dirty="0" err="1" smtClean="0"/>
              <a:t>mongod</a:t>
            </a:r>
            <a:r>
              <a:rPr lang="es-ES_tradnl" dirty="0" smtClean="0"/>
              <a:t> </a:t>
            </a:r>
            <a:r>
              <a:rPr lang="es-ES_tradnl" dirty="0"/>
              <a:t>--</a:t>
            </a:r>
            <a:r>
              <a:rPr lang="es-ES_tradnl" dirty="0" err="1"/>
              <a:t>dbpath</a:t>
            </a:r>
            <a:r>
              <a:rPr lang="es-ES_tradnl" dirty="0"/>
              <a:t> data </a:t>
            </a:r>
            <a:endParaRPr lang="es-ES_tradnl" dirty="0" smtClean="0"/>
          </a:p>
          <a:p>
            <a:endParaRPr lang="es-ES_tradnl" dirty="0"/>
          </a:p>
          <a:p>
            <a:r>
              <a:rPr lang="es-ES_tradnl" dirty="0" smtClean="0"/>
              <a:t>Con </a:t>
            </a:r>
            <a:r>
              <a:rPr lang="es-ES_tradnl" dirty="0"/>
              <a:t>este comando arrancamos el servicio </a:t>
            </a:r>
            <a:r>
              <a:rPr lang="es-ES_tradnl" dirty="0" err="1"/>
              <a:t>mongod</a:t>
            </a:r>
            <a:r>
              <a:rPr lang="es-ES_tradnl" dirty="0"/>
              <a:t>, que empezará a escuchar peticiones por el puerto 27017. Es importante indicar el parámetro </a:t>
            </a:r>
            <a:r>
              <a:rPr lang="es-ES_tradnl" i="1" dirty="0"/>
              <a:t>--</a:t>
            </a:r>
            <a:r>
              <a:rPr lang="es-ES_tradnl" i="1" dirty="0" err="1"/>
              <a:t>dbpath</a:t>
            </a:r>
            <a:r>
              <a:rPr lang="es-ES_tradnl" dirty="0"/>
              <a:t>, con la ruta dónde se almacenarán los ficheros de nuestra base de datos.</a:t>
            </a:r>
          </a:p>
          <a:p>
            <a:endParaRPr lang="es-ES_tradnl" dirty="0"/>
          </a:p>
        </p:txBody>
      </p:sp>
    </p:spTree>
    <p:extLst>
      <p:ext uri="{BB962C8B-B14F-4D97-AF65-F5344CB8AC3E}">
        <p14:creationId xmlns:p14="http://schemas.microsoft.com/office/powerpoint/2010/main" val="1632022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¿Cómo puedo usar la consola</a:t>
            </a:r>
            <a:r>
              <a:rPr lang="es-ES_tradnl" b="1" dirty="0" smtClean="0"/>
              <a:t>?</a:t>
            </a:r>
            <a:endParaRPr lang="es-ES_tradnl" dirty="0"/>
          </a:p>
        </p:txBody>
      </p:sp>
      <p:sp>
        <p:nvSpPr>
          <p:cNvPr id="3" name="Marcador de contenido 2"/>
          <p:cNvSpPr>
            <a:spLocks noGrp="1"/>
          </p:cNvSpPr>
          <p:nvPr>
            <p:ph idx="1"/>
          </p:nvPr>
        </p:nvSpPr>
        <p:spPr/>
        <p:txBody>
          <a:bodyPr/>
          <a:lstStyle/>
          <a:p>
            <a:pPr algn="just"/>
            <a:r>
              <a:rPr lang="es-ES_tradnl" dirty="0"/>
              <a:t>Si ya tenemos el servidor lanzado en nuestra máquina, bastará con lanzar desde la consola el siguiente comando</a:t>
            </a:r>
          </a:p>
          <a:p>
            <a:pPr marL="0" indent="0" algn="just">
              <a:buNone/>
            </a:pPr>
            <a:r>
              <a:rPr lang="es-ES_tradnl" dirty="0" smtClean="0"/>
              <a:t>			mongo </a:t>
            </a:r>
            <a:r>
              <a:rPr lang="es-ES_tradnl" dirty="0" err="1"/>
              <a:t>localhost</a:t>
            </a:r>
            <a:r>
              <a:rPr lang="es-ES_tradnl" dirty="0"/>
              <a:t> </a:t>
            </a:r>
            <a:endParaRPr lang="es-ES_tradnl" dirty="0" smtClean="0"/>
          </a:p>
          <a:p>
            <a:pPr marL="0" indent="0" algn="just">
              <a:buNone/>
            </a:pPr>
            <a:endParaRPr lang="es-ES_tradnl" dirty="0" smtClean="0"/>
          </a:p>
          <a:p>
            <a:pPr algn="just"/>
            <a:r>
              <a:rPr lang="es-ES_tradnl" dirty="0"/>
              <a:t>Desde ese momento entraremos en la consola y podremos realizar consultas. Si escribimos </a:t>
            </a:r>
            <a:r>
              <a:rPr lang="es-ES_tradnl" i="1" dirty="0" err="1"/>
              <a:t>help</a:t>
            </a:r>
            <a:r>
              <a:rPr lang="es-ES_tradnl" dirty="0"/>
              <a:t> tendremos un listado con los comandos más comunes y su descripción.</a:t>
            </a:r>
          </a:p>
        </p:txBody>
      </p:sp>
    </p:spTree>
    <p:extLst>
      <p:ext uri="{BB962C8B-B14F-4D97-AF65-F5344CB8AC3E}">
        <p14:creationId xmlns:p14="http://schemas.microsoft.com/office/powerpoint/2010/main" val="28743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B</a:t>
            </a:r>
            <a:r>
              <a:rPr lang="en-US" dirty="0" err="1" smtClean="0"/>
              <a:t>ásico</a:t>
            </a:r>
            <a:r>
              <a:rPr lang="en-US" dirty="0" smtClean="0"/>
              <a:t> en </a:t>
            </a:r>
            <a:r>
              <a:rPr lang="en-US" dirty="0" err="1" smtClean="0"/>
              <a:t>consola</a:t>
            </a:r>
            <a:endParaRPr lang="es-ES_tradnl" dirty="0"/>
          </a:p>
        </p:txBody>
      </p:sp>
      <p:sp>
        <p:nvSpPr>
          <p:cNvPr id="3" name="Marcador de contenido 2"/>
          <p:cNvSpPr>
            <a:spLocks noGrp="1"/>
          </p:cNvSpPr>
          <p:nvPr>
            <p:ph idx="1"/>
          </p:nvPr>
        </p:nvSpPr>
        <p:spPr/>
        <p:txBody>
          <a:bodyPr/>
          <a:lstStyle/>
          <a:p>
            <a:pPr marL="0" indent="0">
              <a:buNone/>
            </a:pPr>
            <a:r>
              <a:rPr lang="es-ES_tradnl" dirty="0" smtClean="0"/>
              <a:t>&gt; show </a:t>
            </a:r>
            <a:r>
              <a:rPr lang="es-ES_tradnl" dirty="0" err="1" smtClean="0"/>
              <a:t>databases</a:t>
            </a:r>
            <a:endParaRPr lang="es-ES_tradnl" dirty="0" smtClean="0"/>
          </a:p>
          <a:p>
            <a:pPr marL="0" indent="0">
              <a:buNone/>
            </a:pPr>
            <a:r>
              <a:rPr lang="es-ES_tradnl" dirty="0" smtClean="0"/>
              <a:t>&gt; use &lt;</a:t>
            </a:r>
            <a:r>
              <a:rPr lang="es-ES_tradnl" dirty="0" err="1" smtClean="0"/>
              <a:t>database</a:t>
            </a:r>
            <a:r>
              <a:rPr lang="es-ES_tradnl" dirty="0" smtClean="0"/>
              <a:t> </a:t>
            </a:r>
            <a:r>
              <a:rPr lang="es-ES_tradnl" dirty="0" err="1" smtClean="0"/>
              <a:t>name</a:t>
            </a:r>
            <a:r>
              <a:rPr lang="es-ES_tradnl" dirty="0" smtClean="0"/>
              <a:t>&gt;</a:t>
            </a:r>
          </a:p>
          <a:p>
            <a:pPr marL="0" indent="0">
              <a:buNone/>
            </a:pPr>
            <a:r>
              <a:rPr lang="es-ES_tradnl" dirty="0" smtClean="0"/>
              <a:t>&gt; show </a:t>
            </a:r>
            <a:r>
              <a:rPr lang="es-ES_tradnl" dirty="0" err="1" smtClean="0"/>
              <a:t>collections</a:t>
            </a:r>
            <a:endParaRPr lang="es-ES_tradnl" dirty="0" smtClean="0"/>
          </a:p>
          <a:p>
            <a:pPr marL="0" indent="0">
              <a:buNone/>
            </a:pPr>
            <a:endParaRPr lang="es-ES_tradnl" dirty="0" smtClean="0"/>
          </a:p>
          <a:p>
            <a:pPr marL="0" indent="0">
              <a:buNone/>
            </a:pPr>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623" y="3777877"/>
            <a:ext cx="3352800" cy="2247900"/>
          </a:xfrm>
          <a:prstGeom prst="rect">
            <a:avLst/>
          </a:prstGeom>
        </p:spPr>
      </p:pic>
    </p:spTree>
    <p:extLst>
      <p:ext uri="{BB962C8B-B14F-4D97-AF65-F5344CB8AC3E}">
        <p14:creationId xmlns:p14="http://schemas.microsoft.com/office/powerpoint/2010/main" val="146633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Lo primero, es lo primero. Insertando </a:t>
            </a:r>
            <a:r>
              <a:rPr lang="es-ES_tradnl" b="1" dirty="0" smtClean="0"/>
              <a:t>datos</a:t>
            </a:r>
            <a:endParaRPr lang="es-ES_tradnl" dirty="0"/>
          </a:p>
        </p:txBody>
      </p:sp>
      <p:sp>
        <p:nvSpPr>
          <p:cNvPr id="3" name="Marcador de contenido 2"/>
          <p:cNvSpPr>
            <a:spLocks noGrp="1"/>
          </p:cNvSpPr>
          <p:nvPr>
            <p:ph idx="1"/>
          </p:nvPr>
        </p:nvSpPr>
        <p:spPr/>
        <p:txBody>
          <a:bodyPr/>
          <a:lstStyle/>
          <a:p>
            <a:pPr algn="just"/>
            <a:r>
              <a:rPr lang="es-ES_tradnl" dirty="0"/>
              <a:t>Como ya dijimos </a:t>
            </a:r>
            <a:r>
              <a:rPr lang="es-ES_tradnl" b="1" dirty="0" err="1"/>
              <a:t>MongoDB</a:t>
            </a:r>
            <a:r>
              <a:rPr lang="es-ES_tradnl" dirty="0"/>
              <a:t> es una base de datos orientada a documentos. </a:t>
            </a:r>
            <a:endParaRPr lang="es-ES_tradnl" dirty="0" smtClean="0"/>
          </a:p>
          <a:p>
            <a:pPr algn="just"/>
            <a:r>
              <a:rPr lang="es-ES_tradnl" dirty="0" smtClean="0"/>
              <a:t>Los </a:t>
            </a:r>
            <a:r>
              <a:rPr lang="es-ES_tradnl" dirty="0"/>
              <a:t>documentos los guarda en BSON, que es una forma de representar de forma binaria objetos </a:t>
            </a:r>
            <a:r>
              <a:rPr lang="es-ES_tradnl" dirty="0" smtClean="0"/>
              <a:t>JSON.</a:t>
            </a:r>
          </a:p>
          <a:p>
            <a:pPr algn="just"/>
            <a:r>
              <a:rPr lang="es-ES_tradnl" dirty="0"/>
              <a:t>Insertar documentos es muy sencillo. Solo hay que conectarse la consola y escribir el comando </a:t>
            </a:r>
            <a:r>
              <a:rPr lang="es-ES_tradnl" i="1" dirty="0" err="1">
                <a:solidFill>
                  <a:srgbClr val="0432FF"/>
                </a:solidFill>
              </a:rPr>
              <a:t>db.nombre_coleccion.insert</a:t>
            </a:r>
            <a:r>
              <a:rPr lang="es-ES_tradnl" dirty="0"/>
              <a:t>. Como parámetro pasaremos el objeto JSON que queremos insertar.</a:t>
            </a:r>
          </a:p>
        </p:txBody>
      </p:sp>
    </p:spTree>
    <p:extLst>
      <p:ext uri="{BB962C8B-B14F-4D97-AF65-F5344CB8AC3E}">
        <p14:creationId xmlns:p14="http://schemas.microsoft.com/office/powerpoint/2010/main" val="1317639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Ejemplo</a:t>
            </a:r>
            <a:endParaRPr lang="es-ES_tradnl"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5254" y="1785283"/>
            <a:ext cx="6661163" cy="4351338"/>
          </a:xfrm>
        </p:spPr>
      </p:pic>
      <p:cxnSp>
        <p:nvCxnSpPr>
          <p:cNvPr id="6" name="Conector recto de flecha 5"/>
          <p:cNvCxnSpPr/>
          <p:nvPr/>
        </p:nvCxnSpPr>
        <p:spPr>
          <a:xfrm flipV="1">
            <a:off x="2770094" y="1546412"/>
            <a:ext cx="3321424" cy="238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6239435" y="1196788"/>
            <a:ext cx="3133165" cy="646331"/>
          </a:xfrm>
          <a:prstGeom prst="rect">
            <a:avLst/>
          </a:prstGeom>
          <a:noFill/>
        </p:spPr>
        <p:txBody>
          <a:bodyPr wrap="square" rtlCol="0">
            <a:spAutoFit/>
          </a:bodyPr>
          <a:lstStyle/>
          <a:p>
            <a:r>
              <a:rPr lang="es-ES_tradnl" dirty="0" smtClean="0"/>
              <a:t>No existe, la crear</a:t>
            </a:r>
            <a:r>
              <a:rPr lang="en-US" dirty="0" err="1" smtClean="0"/>
              <a:t>á</a:t>
            </a:r>
            <a:r>
              <a:rPr lang="en-US" dirty="0" smtClean="0"/>
              <a:t> </a:t>
            </a:r>
            <a:r>
              <a:rPr lang="en-US" dirty="0" err="1" smtClean="0"/>
              <a:t>cuando</a:t>
            </a:r>
            <a:r>
              <a:rPr lang="en-US" dirty="0" smtClean="0"/>
              <a:t> se </a:t>
            </a:r>
            <a:r>
              <a:rPr lang="en-US" dirty="0" err="1" smtClean="0"/>
              <a:t>cree</a:t>
            </a:r>
            <a:r>
              <a:rPr lang="en-US" dirty="0" smtClean="0"/>
              <a:t> la </a:t>
            </a:r>
            <a:r>
              <a:rPr lang="en-US" dirty="0" err="1" smtClean="0"/>
              <a:t>primera</a:t>
            </a:r>
            <a:r>
              <a:rPr lang="en-US" dirty="0" smtClean="0"/>
              <a:t> </a:t>
            </a:r>
            <a:r>
              <a:rPr lang="en-US" dirty="0" err="1" smtClean="0"/>
              <a:t>colección</a:t>
            </a:r>
            <a:endParaRPr lang="es-ES_tradnl" dirty="0"/>
          </a:p>
        </p:txBody>
      </p:sp>
      <p:cxnSp>
        <p:nvCxnSpPr>
          <p:cNvPr id="9" name="Conector recto de flecha 8"/>
          <p:cNvCxnSpPr/>
          <p:nvPr/>
        </p:nvCxnSpPr>
        <p:spPr>
          <a:xfrm flipV="1">
            <a:off x="2770094" y="2662518"/>
            <a:ext cx="3603812" cy="389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6494929" y="2522351"/>
            <a:ext cx="2877671" cy="923330"/>
          </a:xfrm>
          <a:prstGeom prst="rect">
            <a:avLst/>
          </a:prstGeom>
          <a:noFill/>
        </p:spPr>
        <p:txBody>
          <a:bodyPr wrap="square" rtlCol="0">
            <a:spAutoFit/>
          </a:bodyPr>
          <a:lstStyle/>
          <a:p>
            <a:r>
              <a:rPr lang="es-ES_tradnl" dirty="0" smtClean="0"/>
              <a:t>No existe la </a:t>
            </a:r>
            <a:r>
              <a:rPr lang="es-ES_tradnl" dirty="0" err="1" smtClean="0"/>
              <a:t>colecci</a:t>
            </a:r>
            <a:r>
              <a:rPr lang="en-US" dirty="0" err="1" smtClean="0"/>
              <a:t>ón</a:t>
            </a:r>
            <a:r>
              <a:rPr lang="en-US" dirty="0" smtClean="0"/>
              <a:t>, la </a:t>
            </a:r>
            <a:r>
              <a:rPr lang="en-US" dirty="0" err="1" smtClean="0"/>
              <a:t>creará</a:t>
            </a:r>
            <a:r>
              <a:rPr lang="en-US" dirty="0" smtClean="0"/>
              <a:t> al </a:t>
            </a:r>
            <a:r>
              <a:rPr lang="en-US" dirty="0" err="1" smtClean="0"/>
              <a:t>insertar</a:t>
            </a:r>
            <a:r>
              <a:rPr lang="en-US" dirty="0" smtClean="0"/>
              <a:t> el primer </a:t>
            </a:r>
            <a:r>
              <a:rPr lang="en-US" dirty="0" err="1" smtClean="0"/>
              <a:t>documento</a:t>
            </a:r>
            <a:endParaRPr lang="es-ES_tradnl" dirty="0"/>
          </a:p>
        </p:txBody>
      </p:sp>
      <p:cxnSp>
        <p:nvCxnSpPr>
          <p:cNvPr id="12" name="Conector recto de flecha 11"/>
          <p:cNvCxnSpPr/>
          <p:nvPr/>
        </p:nvCxnSpPr>
        <p:spPr>
          <a:xfrm>
            <a:off x="4946073" y="5715000"/>
            <a:ext cx="1548856" cy="41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6733309" y="5507182"/>
            <a:ext cx="3172691" cy="369332"/>
          </a:xfrm>
          <a:prstGeom prst="rect">
            <a:avLst/>
          </a:prstGeom>
          <a:noFill/>
        </p:spPr>
        <p:txBody>
          <a:bodyPr wrap="square" rtlCol="0">
            <a:spAutoFit/>
          </a:bodyPr>
          <a:lstStyle/>
          <a:p>
            <a:r>
              <a:rPr lang="es-ES_tradnl" dirty="0" smtClean="0"/>
              <a:t>Resultado es un JSON</a:t>
            </a:r>
            <a:endParaRPr lang="es-ES_tradnl" dirty="0"/>
          </a:p>
        </p:txBody>
      </p:sp>
    </p:spTree>
    <p:extLst>
      <p:ext uri="{BB962C8B-B14F-4D97-AF65-F5344CB8AC3E}">
        <p14:creationId xmlns:p14="http://schemas.microsoft.com/office/powerpoint/2010/main" val="455245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Ejemplo (2)</a:t>
            </a:r>
            <a:endParaRPr lang="es-ES_tradnl" dirty="0"/>
          </a:p>
        </p:txBody>
      </p:sp>
      <p:sp>
        <p:nvSpPr>
          <p:cNvPr id="3" name="Marcador de contenido 2"/>
          <p:cNvSpPr>
            <a:spLocks noGrp="1"/>
          </p:cNvSpPr>
          <p:nvPr>
            <p:ph idx="1"/>
          </p:nvPr>
        </p:nvSpPr>
        <p:spPr/>
        <p:txBody>
          <a:bodyPr/>
          <a:lstStyle/>
          <a:p>
            <a:pPr algn="just"/>
            <a:r>
              <a:rPr lang="es-ES_tradnl" dirty="0" smtClean="0"/>
              <a:t>Haga un </a:t>
            </a:r>
            <a:r>
              <a:rPr lang="es-ES_tradnl" dirty="0" err="1" smtClean="0"/>
              <a:t>find</a:t>
            </a:r>
            <a:r>
              <a:rPr lang="es-ES_tradnl" dirty="0" smtClean="0"/>
              <a:t> para ver los documentos en la base de datos: </a:t>
            </a:r>
          </a:p>
          <a:p>
            <a:pPr marL="457200" lvl="1" indent="0" algn="just">
              <a:buNone/>
            </a:pPr>
            <a:r>
              <a:rPr lang="es-ES_tradnl" dirty="0"/>
              <a:t>	</a:t>
            </a:r>
            <a:r>
              <a:rPr lang="es-ES_tradnl" dirty="0" smtClean="0"/>
              <a:t>		</a:t>
            </a:r>
            <a:r>
              <a:rPr lang="es-ES_tradnl" dirty="0" err="1" smtClean="0">
                <a:solidFill>
                  <a:srgbClr val="0432FF"/>
                </a:solidFill>
              </a:rPr>
              <a:t>db.genbetadev.find</a:t>
            </a:r>
            <a:r>
              <a:rPr lang="es-ES_tradnl" dirty="0" smtClean="0">
                <a:solidFill>
                  <a:srgbClr val="0432FF"/>
                </a:solidFill>
              </a:rPr>
              <a:t>()</a:t>
            </a:r>
          </a:p>
          <a:p>
            <a:pPr marL="457200" lvl="1" indent="0" algn="just">
              <a:buNone/>
            </a:pPr>
            <a:endParaRPr lang="es-ES_tradnl" dirty="0" smtClean="0">
              <a:solidFill>
                <a:srgbClr val="0432FF"/>
              </a:solidFill>
            </a:endParaRPr>
          </a:p>
          <a:p>
            <a:pPr marL="457200" lvl="1" indent="0" algn="just">
              <a:buNone/>
            </a:pPr>
            <a:r>
              <a:rPr lang="es-ES_tradnl" sz="1800" i="1" dirty="0" smtClean="0"/>
              <a:t>De </a:t>
            </a:r>
            <a:r>
              <a:rPr lang="es-ES_tradnl" sz="1800" i="1" dirty="0"/>
              <a:t>momento no nos preocupamos por el comando </a:t>
            </a:r>
            <a:r>
              <a:rPr lang="es-ES_tradnl" sz="1800" i="1" dirty="0" err="1"/>
              <a:t>find</a:t>
            </a:r>
            <a:r>
              <a:rPr lang="es-ES_tradnl" sz="1800" i="1" dirty="0"/>
              <a:t>, porque lo explicaremos en artículos posteriores. Digamos que hemos hecho algo parecido a un SELECT * FROM </a:t>
            </a:r>
            <a:r>
              <a:rPr lang="es-ES_tradnl" sz="1800" i="1" dirty="0" err="1"/>
              <a:t>genbetadev</a:t>
            </a:r>
            <a:r>
              <a:rPr lang="es-ES_tradnl" sz="1800" i="1" dirty="0"/>
              <a:t>.</a:t>
            </a:r>
            <a:endParaRPr lang="es-ES_tradnl" sz="1800" i="1" dirty="0" smtClean="0">
              <a:solidFill>
                <a:srgbClr val="0432FF"/>
              </a:solidFill>
            </a:endParaRPr>
          </a:p>
          <a:p>
            <a:pPr marL="457200" lvl="1" indent="0" algn="just">
              <a:buNone/>
            </a:pPr>
            <a:endParaRPr lang="es-ES_tradnl" dirty="0">
              <a:solidFill>
                <a:srgbClr val="0432FF"/>
              </a:solidFill>
            </a:endParaRPr>
          </a:p>
          <a:p>
            <a:pPr marL="457200" lvl="1" indent="0" algn="just">
              <a:buNone/>
            </a:pPr>
            <a:endParaRPr lang="es-ES_tradnl" dirty="0">
              <a:solidFill>
                <a:srgbClr val="0432FF"/>
              </a:solidFill>
            </a:endParaRPr>
          </a:p>
        </p:txBody>
      </p:sp>
    </p:spTree>
    <p:extLst>
      <p:ext uri="{BB962C8B-B14F-4D97-AF65-F5344CB8AC3E}">
        <p14:creationId xmlns:p14="http://schemas.microsoft.com/office/powerpoint/2010/main" val="63557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ObjectId</a:t>
            </a:r>
            <a:endParaRPr lang="es-ES_tradnl" dirty="0"/>
          </a:p>
        </p:txBody>
      </p:sp>
      <p:sp>
        <p:nvSpPr>
          <p:cNvPr id="3" name="Marcador de contenido 2"/>
          <p:cNvSpPr>
            <a:spLocks noGrp="1"/>
          </p:cNvSpPr>
          <p:nvPr>
            <p:ph idx="1"/>
          </p:nvPr>
        </p:nvSpPr>
        <p:spPr/>
        <p:txBody>
          <a:bodyPr>
            <a:normAutofit fontScale="92500" lnSpcReduction="20000"/>
          </a:bodyPr>
          <a:lstStyle/>
          <a:p>
            <a:pPr algn="just"/>
            <a:r>
              <a:rPr lang="es-ES_tradnl" dirty="0"/>
              <a:t>En el documento que devuelve el comando </a:t>
            </a:r>
            <a:r>
              <a:rPr lang="es-ES_tradnl" i="1" dirty="0" err="1"/>
              <a:t>find</a:t>
            </a:r>
            <a:r>
              <a:rPr lang="es-ES_tradnl" dirty="0"/>
              <a:t>, además de los campos que hemos creado, aparece uno denominado </a:t>
            </a:r>
            <a:r>
              <a:rPr lang="es-ES_tradnl" i="1" dirty="0"/>
              <a:t>id. </a:t>
            </a:r>
            <a:endParaRPr lang="es-ES_tradnl" i="1" dirty="0" smtClean="0"/>
          </a:p>
          <a:p>
            <a:pPr algn="just"/>
            <a:r>
              <a:rPr lang="es-ES_tradnl" i="1" dirty="0" smtClean="0"/>
              <a:t>Este </a:t>
            </a:r>
            <a:r>
              <a:rPr lang="es-ES_tradnl" i="1" dirty="0"/>
              <a:t>campo lo </a:t>
            </a:r>
            <a:r>
              <a:rPr lang="es-ES_tradnl" i="1" dirty="0" err="1"/>
              <a:t>generá</a:t>
            </a:r>
            <a:r>
              <a:rPr lang="es-ES_tradnl" i="1" dirty="0"/>
              <a:t> </a:t>
            </a:r>
            <a:r>
              <a:rPr lang="es-ES_tradnl" i="1" dirty="0" err="1"/>
              <a:t>MongoDB</a:t>
            </a:r>
            <a:r>
              <a:rPr lang="es-ES_tradnl" i="1" dirty="0"/>
              <a:t> automáticamente, siempre que no lo especifiquemos en la inserción. </a:t>
            </a:r>
            <a:endParaRPr lang="es-ES_tradnl" i="1" dirty="0" smtClean="0"/>
          </a:p>
          <a:p>
            <a:pPr algn="just"/>
            <a:r>
              <a:rPr lang="es-ES_tradnl" i="1" dirty="0" smtClean="0"/>
              <a:t>Es </a:t>
            </a:r>
            <a:r>
              <a:rPr lang="es-ES_tradnl" i="1" dirty="0"/>
              <a:t>como la clave principal que todo documento debe tener. </a:t>
            </a:r>
            <a:endParaRPr lang="es-ES_tradnl" i="1" dirty="0" smtClean="0"/>
          </a:p>
          <a:p>
            <a:pPr algn="just"/>
            <a:r>
              <a:rPr lang="es-ES_tradnl" b="1" i="1" dirty="0" smtClean="0"/>
              <a:t>Todos </a:t>
            </a:r>
            <a:r>
              <a:rPr lang="es-ES_tradnl" b="1" i="1" dirty="0"/>
              <a:t>los documentos tienen este campo y tiene que ser único</a:t>
            </a:r>
            <a:r>
              <a:rPr lang="es-ES_tradnl" i="1" dirty="0"/>
              <a:t>. </a:t>
            </a:r>
            <a:endParaRPr lang="es-ES_tradnl" i="1" dirty="0" smtClean="0"/>
          </a:p>
          <a:p>
            <a:pPr algn="just"/>
            <a:r>
              <a:rPr lang="es-ES_tradnl" i="1" dirty="0" smtClean="0"/>
              <a:t>El </a:t>
            </a:r>
            <a:r>
              <a:rPr lang="es-ES_tradnl" i="1" dirty="0"/>
              <a:t>campo id</a:t>
            </a:r>
            <a:r>
              <a:rPr lang="es-ES_tradnl" dirty="0"/>
              <a:t>, como cualquier campo de </a:t>
            </a:r>
            <a:r>
              <a:rPr lang="es-ES_tradnl" dirty="0" err="1"/>
              <a:t>MongoDB</a:t>
            </a:r>
            <a:r>
              <a:rPr lang="es-ES_tradnl" dirty="0"/>
              <a:t>, puede ser de cualquier tipo. Podemos insertar números, texto o como hace </a:t>
            </a:r>
            <a:r>
              <a:rPr lang="es-ES_tradnl" dirty="0" err="1"/>
              <a:t>MongoDB</a:t>
            </a:r>
            <a:r>
              <a:rPr lang="es-ES_tradnl" dirty="0"/>
              <a:t> un </a:t>
            </a:r>
            <a:r>
              <a:rPr lang="es-ES_tradnl" i="1" dirty="0" err="1"/>
              <a:t>ObjectId</a:t>
            </a:r>
            <a:r>
              <a:rPr lang="es-ES_tradnl" dirty="0"/>
              <a:t>. </a:t>
            </a:r>
            <a:endParaRPr lang="es-ES_tradnl" dirty="0" smtClean="0"/>
          </a:p>
          <a:p>
            <a:pPr algn="just"/>
            <a:r>
              <a:rPr lang="es-ES_tradnl" dirty="0" smtClean="0"/>
              <a:t>Una </a:t>
            </a:r>
            <a:r>
              <a:rPr lang="es-ES_tradnl" dirty="0"/>
              <a:t>vez insertado, el campo </a:t>
            </a:r>
            <a:r>
              <a:rPr lang="es-ES_tradnl" i="1" dirty="0"/>
              <a:t>id no se puede modificar. Si queremos hacer algo parecido, tenemos que borrar el documento, e insertarlo otra vez, pero con un id</a:t>
            </a:r>
            <a:r>
              <a:rPr lang="es-ES_tradnl" dirty="0"/>
              <a:t> distinto.</a:t>
            </a:r>
          </a:p>
        </p:txBody>
      </p:sp>
    </p:spTree>
    <p:extLst>
      <p:ext uri="{BB962C8B-B14F-4D97-AF65-F5344CB8AC3E}">
        <p14:creationId xmlns:p14="http://schemas.microsoft.com/office/powerpoint/2010/main" val="1837437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Cómo se genera un </a:t>
            </a:r>
            <a:r>
              <a:rPr lang="es-ES_tradnl" b="1" dirty="0" err="1" smtClean="0"/>
              <a:t>ObjectId</a:t>
            </a:r>
            <a:endParaRPr lang="es-ES_tradnl" dirty="0"/>
          </a:p>
        </p:txBody>
      </p:sp>
      <p:sp>
        <p:nvSpPr>
          <p:cNvPr id="3" name="Marcador de contenido 2"/>
          <p:cNvSpPr>
            <a:spLocks noGrp="1"/>
          </p:cNvSpPr>
          <p:nvPr>
            <p:ph idx="1"/>
          </p:nvPr>
        </p:nvSpPr>
        <p:spPr/>
        <p:txBody>
          <a:bodyPr>
            <a:normAutofit/>
          </a:bodyPr>
          <a:lstStyle/>
          <a:p>
            <a:pPr algn="just"/>
            <a:r>
              <a:rPr lang="es-ES_tradnl" sz="2400" dirty="0"/>
              <a:t>Este objeto está especialmente pensado para garantizar unicidad en entornos distribuidos como </a:t>
            </a:r>
            <a:r>
              <a:rPr lang="es-ES_tradnl" sz="2400" dirty="0" err="1"/>
              <a:t>MongoDB</a:t>
            </a:r>
            <a:r>
              <a:rPr lang="es-ES_tradnl" sz="2400" dirty="0"/>
              <a:t>. </a:t>
            </a:r>
            <a:endParaRPr lang="es-ES_tradnl" sz="2400" dirty="0" smtClean="0"/>
          </a:p>
          <a:p>
            <a:pPr algn="just"/>
            <a:r>
              <a:rPr lang="es-ES_tradnl" sz="2400" dirty="0" smtClean="0"/>
              <a:t>El </a:t>
            </a:r>
            <a:r>
              <a:rPr lang="es-ES_tradnl" sz="2400" dirty="0"/>
              <a:t>campo está compuesto por 12 bytes. </a:t>
            </a:r>
            <a:endParaRPr lang="es-ES_tradnl" sz="2400" dirty="0" smtClean="0"/>
          </a:p>
          <a:p>
            <a:pPr algn="just"/>
            <a:r>
              <a:rPr lang="es-ES_tradnl" sz="2400" dirty="0" smtClean="0"/>
              <a:t>Los </a:t>
            </a:r>
            <a:r>
              <a:rPr lang="es-ES_tradnl" sz="2400" dirty="0"/>
              <a:t>cuatro primeros bytes son un </a:t>
            </a:r>
            <a:r>
              <a:rPr lang="es-ES_tradnl" sz="2400" i="1" dirty="0" err="1"/>
              <a:t>timestamp</a:t>
            </a:r>
            <a:r>
              <a:rPr lang="es-ES_tradnl" sz="2400" dirty="0"/>
              <a:t> con los segundos desde el </a:t>
            </a:r>
            <a:r>
              <a:rPr lang="es-ES_tradnl" sz="2400" dirty="0">
                <a:hlinkClick r:id="rId2"/>
              </a:rPr>
              <a:t>epoch de Unix</a:t>
            </a:r>
            <a:r>
              <a:rPr lang="es-ES_tradnl" sz="2400" dirty="0"/>
              <a:t>; los tres siguientes bytes representan el identificador único de la máquina; los dos siguientes el identificador del proceso; y para finalizar los últimos tres bytes, son un campo incremental.</a:t>
            </a:r>
          </a:p>
        </p:txBody>
      </p:sp>
      <p:pic>
        <p:nvPicPr>
          <p:cNvPr id="1026" name="Picture 2" descr="ytes del Object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136776"/>
            <a:ext cx="41148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02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Cómo se genera un </a:t>
            </a:r>
            <a:r>
              <a:rPr lang="es-ES_tradnl" b="1" dirty="0" err="1" smtClean="0"/>
              <a:t>ObjectId</a:t>
            </a:r>
            <a:r>
              <a:rPr lang="es-ES_tradnl" b="1" dirty="0" smtClean="0"/>
              <a:t> (2)</a:t>
            </a:r>
            <a:endParaRPr lang="es-ES_tradnl" dirty="0"/>
          </a:p>
        </p:txBody>
      </p:sp>
      <p:sp>
        <p:nvSpPr>
          <p:cNvPr id="3" name="Marcador de contenido 2"/>
          <p:cNvSpPr>
            <a:spLocks noGrp="1"/>
          </p:cNvSpPr>
          <p:nvPr>
            <p:ph idx="1"/>
          </p:nvPr>
        </p:nvSpPr>
        <p:spPr/>
        <p:txBody>
          <a:bodyPr>
            <a:normAutofit fontScale="92500" lnSpcReduction="10000"/>
          </a:bodyPr>
          <a:lstStyle/>
          <a:p>
            <a:r>
              <a:rPr lang="es-ES_tradnl" sz="2400" dirty="0"/>
              <a:t>En definitiva los nueve primeros bytes nos garantizan un identificador único por segundo, máquina y proceso. Los tres últimos bytes, nos garantizan que cada segundo podemos insertar 2^24 = 16.777.216 documentos con un identificador distinto. </a:t>
            </a:r>
            <a:endParaRPr lang="es-ES_tradnl" sz="2400" dirty="0" smtClean="0"/>
          </a:p>
          <a:p>
            <a:r>
              <a:rPr lang="es-ES_tradnl" sz="2400" dirty="0" smtClean="0"/>
              <a:t>Aunque </a:t>
            </a:r>
            <a:r>
              <a:rPr lang="es-ES_tradnl" sz="2400" dirty="0"/>
              <a:t>técnicamente un </a:t>
            </a:r>
            <a:r>
              <a:rPr lang="es-ES_tradnl" sz="2400" i="1" dirty="0"/>
              <a:t>_id</a:t>
            </a:r>
            <a:r>
              <a:rPr lang="es-ES_tradnl" sz="2400" dirty="0"/>
              <a:t> podría repetirse, en la práctica es un número tan alto que es muy difícil que eso suceda.</a:t>
            </a:r>
          </a:p>
          <a:p>
            <a:r>
              <a:rPr lang="es-ES_tradnl" sz="2400" dirty="0"/>
              <a:t>Que el </a:t>
            </a:r>
            <a:r>
              <a:rPr lang="es-ES_tradnl" sz="2400" i="1" dirty="0" err="1"/>
              <a:t>ObjectId</a:t>
            </a:r>
            <a:r>
              <a:rPr lang="es-ES_tradnl" sz="2400" dirty="0"/>
              <a:t> esté compuesto de esa manera, nos da algunas funcionalidades muy útiles. </a:t>
            </a:r>
            <a:endParaRPr lang="es-ES_tradnl" sz="2400" dirty="0" smtClean="0"/>
          </a:p>
          <a:p>
            <a:pPr lvl="1"/>
            <a:r>
              <a:rPr lang="es-ES_tradnl" sz="2000" dirty="0" smtClean="0"/>
              <a:t>La </a:t>
            </a:r>
            <a:r>
              <a:rPr lang="es-ES_tradnl" sz="2000" dirty="0"/>
              <a:t>primera es que nos puede dar una indicación de el orden de creación de los documentos. No es algo del todo fiable si estamos tratando con documentos creados en el mismo margen de tiempo, pero sí en tramos de tiempo más largos.</a:t>
            </a:r>
          </a:p>
          <a:p>
            <a:pPr lvl="1"/>
            <a:r>
              <a:rPr lang="es-ES_tradnl" sz="2000" dirty="0"/>
              <a:t>También nos sirve para obtener la fecha de creación del documento. Por ejemplo, vamos a crear un </a:t>
            </a:r>
            <a:r>
              <a:rPr lang="es-ES_tradnl" sz="2000" i="1" dirty="0" err="1"/>
              <a:t>ObjectId</a:t>
            </a:r>
            <a:r>
              <a:rPr lang="es-ES_tradnl" sz="2000" dirty="0"/>
              <a:t> y vamos a extraer su fecha de creación desde la </a:t>
            </a:r>
            <a:r>
              <a:rPr lang="es-ES_tradnl" sz="2000" dirty="0" smtClean="0"/>
              <a:t>consola</a:t>
            </a:r>
            <a:endParaRPr lang="es-ES_tradnl" sz="2000" dirty="0"/>
          </a:p>
        </p:txBody>
      </p:sp>
    </p:spTree>
    <p:extLst>
      <p:ext uri="{BB962C8B-B14F-4D97-AF65-F5344CB8AC3E}">
        <p14:creationId xmlns:p14="http://schemas.microsoft.com/office/powerpoint/2010/main" val="1609648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Mongo DB</a:t>
            </a:r>
            <a:endParaRPr lang="es-ES_tradnl" dirty="0"/>
          </a:p>
        </p:txBody>
      </p:sp>
      <p:sp>
        <p:nvSpPr>
          <p:cNvPr id="3" name="Marcador de contenido 2"/>
          <p:cNvSpPr>
            <a:spLocks noGrp="1"/>
          </p:cNvSpPr>
          <p:nvPr>
            <p:ph idx="1"/>
          </p:nvPr>
        </p:nvSpPr>
        <p:spPr/>
        <p:txBody>
          <a:bodyPr/>
          <a:lstStyle/>
          <a:p>
            <a:r>
              <a:rPr lang="es-ES_tradnl" dirty="0" smtClean="0"/>
              <a:t>Base de datos </a:t>
            </a:r>
            <a:r>
              <a:rPr lang="es-ES_tradnl" dirty="0" err="1" smtClean="0"/>
              <a:t>NoSQL</a:t>
            </a:r>
            <a:endParaRPr lang="es-ES_tradnl" dirty="0" smtClean="0"/>
          </a:p>
          <a:p>
            <a:r>
              <a:rPr lang="es-ES_tradnl" dirty="0" smtClean="0"/>
              <a:t>No tiene </a:t>
            </a:r>
            <a:r>
              <a:rPr lang="es-ES_tradnl" dirty="0"/>
              <a:t>tablas, </a:t>
            </a:r>
            <a:endParaRPr lang="es-ES_tradnl" dirty="0" smtClean="0"/>
          </a:p>
          <a:p>
            <a:r>
              <a:rPr lang="es-ES_tradnl" dirty="0"/>
              <a:t>N</a:t>
            </a:r>
            <a:r>
              <a:rPr lang="es-ES_tradnl" dirty="0" smtClean="0"/>
              <a:t>o tiene registros </a:t>
            </a:r>
          </a:p>
          <a:p>
            <a:r>
              <a:rPr lang="es-ES_tradnl" dirty="0" smtClean="0"/>
              <a:t>No tiene SQL</a:t>
            </a:r>
          </a:p>
          <a:p>
            <a:endParaRPr lang="es-ES_tradnl" dirty="0"/>
          </a:p>
        </p:txBody>
      </p:sp>
    </p:spTree>
    <p:extLst>
      <p:ext uri="{BB962C8B-B14F-4D97-AF65-F5344CB8AC3E}">
        <p14:creationId xmlns:p14="http://schemas.microsoft.com/office/powerpoint/2010/main" val="809187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Cómo se genera un </a:t>
            </a:r>
            <a:r>
              <a:rPr lang="es-ES_tradnl" b="1" dirty="0" err="1" smtClean="0"/>
              <a:t>ObjectId</a:t>
            </a:r>
            <a:r>
              <a:rPr lang="es-ES_tradnl" b="1" dirty="0" smtClean="0"/>
              <a:t> (3)</a:t>
            </a:r>
            <a:endParaRPr lang="es-ES_tradnl" dirty="0"/>
          </a:p>
        </p:txBody>
      </p:sp>
      <p:sp>
        <p:nvSpPr>
          <p:cNvPr id="3" name="Marcador de contenido 2"/>
          <p:cNvSpPr>
            <a:spLocks noGrp="1"/>
          </p:cNvSpPr>
          <p:nvPr>
            <p:ph idx="1"/>
          </p:nvPr>
        </p:nvSpPr>
        <p:spPr/>
        <p:txBody>
          <a:bodyPr>
            <a:normAutofit/>
          </a:bodyPr>
          <a:lstStyle/>
          <a:p>
            <a:pPr marL="0" indent="0">
              <a:buNone/>
            </a:pPr>
            <a:r>
              <a:rPr lang="es-ES_tradnl" sz="2400" dirty="0"/>
              <a:t>&gt; </a:t>
            </a:r>
            <a:r>
              <a:rPr lang="es-ES_tradnl" sz="2400" dirty="0" err="1"/>
              <a:t>var</a:t>
            </a:r>
            <a:r>
              <a:rPr lang="es-ES_tradnl" sz="2400" dirty="0"/>
              <a:t> </a:t>
            </a:r>
            <a:r>
              <a:rPr lang="es-ES_tradnl" sz="2400" dirty="0" err="1"/>
              <a:t>myObjectId</a:t>
            </a:r>
            <a:r>
              <a:rPr lang="es-ES_tradnl" sz="2400" dirty="0"/>
              <a:t> = new </a:t>
            </a:r>
            <a:r>
              <a:rPr lang="es-ES_tradnl" sz="2400" dirty="0" err="1"/>
              <a:t>ObjectId</a:t>
            </a:r>
            <a:r>
              <a:rPr lang="es-ES_tradnl" sz="2400" dirty="0"/>
              <a:t>();</a:t>
            </a:r>
          </a:p>
          <a:p>
            <a:pPr marL="0" indent="0">
              <a:buNone/>
            </a:pPr>
            <a:r>
              <a:rPr lang="es-ES_tradnl" sz="2400" dirty="0"/>
              <a:t>&gt; </a:t>
            </a:r>
            <a:r>
              <a:rPr lang="es-ES_tradnl" sz="2400" dirty="0" err="1"/>
              <a:t>myObjectId.getTimestamp</a:t>
            </a:r>
            <a:r>
              <a:rPr lang="es-ES_tradnl" sz="2400" dirty="0"/>
              <a:t>();</a:t>
            </a:r>
          </a:p>
          <a:p>
            <a:pPr marL="0" indent="0" algn="just">
              <a:buNone/>
            </a:pPr>
            <a:r>
              <a:rPr lang="es-ES_tradnl" sz="2400" dirty="0" smtClean="0"/>
              <a:t>	</a:t>
            </a:r>
            <a:r>
              <a:rPr lang="es-ES_tradnl" sz="2400" dirty="0" err="1" smtClean="0"/>
              <a:t>ISODate</a:t>
            </a:r>
            <a:r>
              <a:rPr lang="es-ES_tradnl" sz="2400" dirty="0"/>
              <a:t>("2014-02-08T23:23:41Z")</a:t>
            </a:r>
          </a:p>
        </p:txBody>
      </p:sp>
      <p:sp>
        <p:nvSpPr>
          <p:cNvPr id="4" name="CuadroTexto 3"/>
          <p:cNvSpPr txBox="1"/>
          <p:nvPr/>
        </p:nvSpPr>
        <p:spPr>
          <a:xfrm>
            <a:off x="681038" y="3765176"/>
            <a:ext cx="8678115" cy="923330"/>
          </a:xfrm>
          <a:prstGeom prst="rect">
            <a:avLst/>
          </a:prstGeom>
          <a:noFill/>
        </p:spPr>
        <p:txBody>
          <a:bodyPr wrap="square" rtlCol="0">
            <a:spAutoFit/>
          </a:bodyPr>
          <a:lstStyle/>
          <a:p>
            <a:pPr algn="just"/>
            <a:r>
              <a:rPr lang="es-ES_tradnl" dirty="0" smtClean="0"/>
              <a:t>En el ejemplo vemos, que no solo </a:t>
            </a:r>
            <a:r>
              <a:rPr lang="es-ES_tradnl" b="1" dirty="0" err="1" smtClean="0"/>
              <a:t>MongoDB</a:t>
            </a:r>
            <a:r>
              <a:rPr lang="es-ES_tradnl" dirty="0" smtClean="0"/>
              <a:t> puede crear campos </a:t>
            </a:r>
            <a:r>
              <a:rPr lang="es-ES_tradnl" i="1" dirty="0" err="1" smtClean="0"/>
              <a:t>ObjectId</a:t>
            </a:r>
            <a:r>
              <a:rPr lang="es-ES_tradnl" dirty="0" smtClean="0"/>
              <a:t>. Nosotros también podemos hacerlo usando el </a:t>
            </a:r>
            <a:r>
              <a:rPr lang="es-ES_tradnl" i="1" dirty="0" smtClean="0"/>
              <a:t>new </a:t>
            </a:r>
            <a:r>
              <a:rPr lang="es-ES_tradnl" i="1" dirty="0" err="1" smtClean="0"/>
              <a:t>ObjectId</a:t>
            </a:r>
            <a:r>
              <a:rPr lang="es-ES_tradnl" i="1" dirty="0" smtClean="0"/>
              <a:t>()</a:t>
            </a:r>
            <a:r>
              <a:rPr lang="es-ES_tradnl" dirty="0" smtClean="0"/>
              <a:t>. Además con el método </a:t>
            </a:r>
            <a:r>
              <a:rPr lang="es-ES_tradnl" i="1" dirty="0" err="1" smtClean="0"/>
              <a:t>getTimestamp</a:t>
            </a:r>
            <a:r>
              <a:rPr lang="es-ES_tradnl" i="1" dirty="0" smtClean="0"/>
              <a:t>()</a:t>
            </a:r>
            <a:r>
              <a:rPr lang="es-ES_tradnl" dirty="0" smtClean="0"/>
              <a:t> podemos extraer la fecha en la que se creo el documento.</a:t>
            </a:r>
            <a:endParaRPr lang="es-ES_tradnl" dirty="0"/>
          </a:p>
        </p:txBody>
      </p:sp>
    </p:spTree>
    <p:extLst>
      <p:ext uri="{BB962C8B-B14F-4D97-AF65-F5344CB8AC3E}">
        <p14:creationId xmlns:p14="http://schemas.microsoft.com/office/powerpoint/2010/main" val="1610549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a:t>Insertando documentos de forma </a:t>
            </a:r>
            <a:r>
              <a:rPr lang="es-ES_tradnl" b="1" dirty="0" smtClean="0"/>
              <a:t>masiva</a:t>
            </a:r>
            <a:endParaRPr lang="es-ES_tradnl" dirty="0"/>
          </a:p>
        </p:txBody>
      </p:sp>
      <p:sp>
        <p:nvSpPr>
          <p:cNvPr id="3" name="Marcador de contenido 2"/>
          <p:cNvSpPr>
            <a:spLocks noGrp="1"/>
          </p:cNvSpPr>
          <p:nvPr>
            <p:ph idx="1"/>
          </p:nvPr>
        </p:nvSpPr>
        <p:spPr/>
        <p:txBody>
          <a:bodyPr>
            <a:normAutofit/>
          </a:bodyPr>
          <a:lstStyle/>
          <a:p>
            <a:r>
              <a:rPr lang="es-ES_tradnl" sz="2400" dirty="0"/>
              <a:t>Si queremos insertar una gran cantidad de ellos, nos conviene usar el comando </a:t>
            </a:r>
            <a:r>
              <a:rPr lang="es-ES_tradnl" sz="2400" i="1" dirty="0" err="1"/>
              <a:t>insert</a:t>
            </a:r>
            <a:r>
              <a:rPr lang="es-ES_tradnl" sz="2400" dirty="0"/>
              <a:t>, pero pasando como parámetro un </a:t>
            </a:r>
            <a:r>
              <a:rPr lang="es-ES_tradnl" sz="2400" dirty="0" err="1"/>
              <a:t>array</a:t>
            </a:r>
            <a:r>
              <a:rPr lang="es-ES_tradnl" sz="2400" dirty="0"/>
              <a:t> de documentos. De esta manera </a:t>
            </a:r>
            <a:r>
              <a:rPr lang="es-ES_tradnl" sz="2400" b="1" dirty="0" err="1"/>
              <a:t>MongoDB</a:t>
            </a:r>
            <a:r>
              <a:rPr lang="es-ES_tradnl" sz="2400" dirty="0"/>
              <a:t> optimizará las inserciones, haciendo que sean mucho más rápidas.</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988" y="3340100"/>
            <a:ext cx="3752427" cy="3517900"/>
          </a:xfrm>
          <a:prstGeom prst="rect">
            <a:avLst/>
          </a:prstGeom>
        </p:spPr>
      </p:pic>
    </p:spTree>
    <p:extLst>
      <p:ext uri="{BB962C8B-B14F-4D97-AF65-F5344CB8AC3E}">
        <p14:creationId xmlns:p14="http://schemas.microsoft.com/office/powerpoint/2010/main" val="1153415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a:t>Insertando documentos de forma </a:t>
            </a:r>
            <a:r>
              <a:rPr lang="es-ES_tradnl" b="1" dirty="0" smtClean="0"/>
              <a:t>masiva (2)</a:t>
            </a:r>
            <a:endParaRPr lang="es-ES_tradnl" dirty="0"/>
          </a:p>
        </p:txBody>
      </p:sp>
      <p:sp>
        <p:nvSpPr>
          <p:cNvPr id="3" name="Marcador de contenido 2"/>
          <p:cNvSpPr>
            <a:spLocks noGrp="1"/>
          </p:cNvSpPr>
          <p:nvPr>
            <p:ph idx="1"/>
          </p:nvPr>
        </p:nvSpPr>
        <p:spPr/>
        <p:txBody>
          <a:bodyPr>
            <a:normAutofit/>
          </a:bodyPr>
          <a:lstStyle/>
          <a:p>
            <a:pPr algn="just"/>
            <a:r>
              <a:rPr lang="es-ES_tradnl" sz="2400" dirty="0"/>
              <a:t>En el ejemplo hemos creado solo tres documentos, pero podemos insertar miles de ellos. </a:t>
            </a:r>
            <a:endParaRPr lang="es-ES_tradnl" sz="2400" dirty="0" smtClean="0"/>
          </a:p>
          <a:p>
            <a:pPr algn="just"/>
            <a:r>
              <a:rPr lang="es-ES_tradnl" sz="2400" dirty="0" smtClean="0"/>
              <a:t>Tan </a:t>
            </a:r>
            <a:r>
              <a:rPr lang="es-ES_tradnl" sz="2400" dirty="0"/>
              <a:t>solo hay que tener en cuenta que </a:t>
            </a:r>
            <a:r>
              <a:rPr lang="es-ES_tradnl" sz="2400" dirty="0" err="1"/>
              <a:t>MongoDB</a:t>
            </a:r>
            <a:r>
              <a:rPr lang="es-ES_tradnl" sz="2400" dirty="0"/>
              <a:t> </a:t>
            </a:r>
            <a:r>
              <a:rPr lang="es-ES_tradnl" sz="2400" dirty="0">
                <a:solidFill>
                  <a:srgbClr val="0432FF"/>
                </a:solidFill>
              </a:rPr>
              <a:t>no acepta comandos de más de 48 MB</a:t>
            </a:r>
            <a:r>
              <a:rPr lang="es-ES_tradnl" sz="2400" dirty="0"/>
              <a:t>. </a:t>
            </a:r>
            <a:endParaRPr lang="es-ES_tradnl" sz="2400" dirty="0" smtClean="0"/>
          </a:p>
          <a:p>
            <a:pPr algn="just"/>
            <a:r>
              <a:rPr lang="es-ES_tradnl" sz="2400" dirty="0" smtClean="0"/>
              <a:t>Si </a:t>
            </a:r>
            <a:r>
              <a:rPr lang="es-ES_tradnl" sz="2400" dirty="0"/>
              <a:t>los insertamos desde la consola, tendremos que separarlos de forma manual para no superar ese espacio. Si lo hacemos con el driver de algún lenguaje de programación, algunos de ellos son capaces de partir los documentos de forma automática.</a:t>
            </a:r>
          </a:p>
        </p:txBody>
      </p:sp>
    </p:spTree>
    <p:extLst>
      <p:ext uri="{BB962C8B-B14F-4D97-AF65-F5344CB8AC3E}">
        <p14:creationId xmlns:p14="http://schemas.microsoft.com/office/powerpoint/2010/main" val="245026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16 MB de tamaño </a:t>
            </a:r>
            <a:r>
              <a:rPr lang="es-ES_tradnl" b="1" dirty="0" smtClean="0"/>
              <a:t>máximo</a:t>
            </a:r>
            <a:endParaRPr lang="es-ES_tradnl" dirty="0"/>
          </a:p>
        </p:txBody>
      </p:sp>
      <p:sp>
        <p:nvSpPr>
          <p:cNvPr id="3" name="Marcador de contenido 2"/>
          <p:cNvSpPr>
            <a:spLocks noGrp="1"/>
          </p:cNvSpPr>
          <p:nvPr>
            <p:ph idx="1"/>
          </p:nvPr>
        </p:nvSpPr>
        <p:spPr/>
        <p:txBody>
          <a:bodyPr/>
          <a:lstStyle/>
          <a:p>
            <a:pPr algn="just"/>
            <a:r>
              <a:rPr lang="es-ES_tradnl" dirty="0" smtClean="0"/>
              <a:t>Hay </a:t>
            </a:r>
            <a:r>
              <a:rPr lang="es-ES_tradnl" dirty="0"/>
              <a:t>que tener en cuenta que los documentos no pueden tener un </a:t>
            </a:r>
            <a:r>
              <a:rPr lang="es-ES_tradnl" dirty="0">
                <a:solidFill>
                  <a:srgbClr val="0432FF"/>
                </a:solidFill>
              </a:rPr>
              <a:t>tamaño superior a 16 </a:t>
            </a:r>
            <a:r>
              <a:rPr lang="es-ES_tradnl" dirty="0" smtClean="0">
                <a:solidFill>
                  <a:srgbClr val="0432FF"/>
                </a:solidFill>
              </a:rPr>
              <a:t>MB</a:t>
            </a:r>
          </a:p>
          <a:p>
            <a:pPr algn="just"/>
            <a:r>
              <a:rPr lang="es-ES_tradnl" dirty="0"/>
              <a:t>Es algo con lo que tendremos que tener cuidado cuándo todos nuestros datos estén dentro del mismo documento.</a:t>
            </a:r>
            <a:endParaRPr lang="es-ES_tradnl" dirty="0">
              <a:solidFill>
                <a:srgbClr val="0432FF"/>
              </a:solidFill>
            </a:endParaRPr>
          </a:p>
        </p:txBody>
      </p:sp>
    </p:spTree>
    <p:extLst>
      <p:ext uri="{BB962C8B-B14F-4D97-AF65-F5344CB8AC3E}">
        <p14:creationId xmlns:p14="http://schemas.microsoft.com/office/powerpoint/2010/main" val="928588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Operaciones de actualización </a:t>
            </a:r>
            <a:r>
              <a:rPr lang="es-ES_tradnl" b="1" dirty="0" smtClean="0"/>
              <a:t>simples</a:t>
            </a:r>
            <a:endParaRPr lang="es-ES_tradnl" dirty="0"/>
          </a:p>
        </p:txBody>
      </p:sp>
      <p:sp>
        <p:nvSpPr>
          <p:cNvPr id="3" name="Marcador de contenido 2"/>
          <p:cNvSpPr>
            <a:spLocks noGrp="1"/>
          </p:cNvSpPr>
          <p:nvPr>
            <p:ph idx="1"/>
          </p:nvPr>
        </p:nvSpPr>
        <p:spPr>
          <a:xfrm>
            <a:off x="681038" y="1825625"/>
            <a:ext cx="8543925" cy="1960563"/>
          </a:xfrm>
        </p:spPr>
        <p:txBody>
          <a:bodyPr/>
          <a:lstStyle/>
          <a:p>
            <a:pPr algn="just"/>
            <a:r>
              <a:rPr lang="es-ES_tradnl" dirty="0"/>
              <a:t>Para actualizar datos, podemos utilizar la sentencia </a:t>
            </a:r>
            <a:r>
              <a:rPr lang="es-ES_tradnl" i="1" dirty="0" err="1"/>
              <a:t>update</a:t>
            </a:r>
            <a:r>
              <a:rPr lang="es-ES_tradnl" dirty="0"/>
              <a:t>. Esta sentencia funciona de manera similar a como funciona en una base de datos relacional</a:t>
            </a:r>
            <a:r>
              <a:rPr lang="es-ES_tradnl" dirty="0" smtClean="0"/>
              <a:t>.</a:t>
            </a:r>
          </a:p>
          <a:p>
            <a:pPr algn="just"/>
            <a:r>
              <a:rPr lang="es-ES_tradnl" dirty="0" smtClean="0"/>
              <a:t>Insertar el siguiente documento: </a:t>
            </a:r>
            <a:endParaRPr lang="es-ES_tradnl"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3786188"/>
            <a:ext cx="6654800" cy="2679700"/>
          </a:xfrm>
          <a:prstGeom prst="rect">
            <a:avLst/>
          </a:prstGeom>
        </p:spPr>
      </p:pic>
    </p:spTree>
    <p:extLst>
      <p:ext uri="{BB962C8B-B14F-4D97-AF65-F5344CB8AC3E}">
        <p14:creationId xmlns:p14="http://schemas.microsoft.com/office/powerpoint/2010/main" val="723541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Sentencia </a:t>
            </a:r>
            <a:r>
              <a:rPr lang="es-ES_tradnl" dirty="0" err="1" smtClean="0"/>
              <a:t>update</a:t>
            </a:r>
            <a:endParaRPr lang="es-ES_tradnl"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9762" y="1580331"/>
            <a:ext cx="7786476" cy="2124565"/>
          </a:xfrm>
        </p:spPr>
      </p:pic>
      <p:sp>
        <p:nvSpPr>
          <p:cNvPr id="5" name="CuadroTexto 4"/>
          <p:cNvSpPr txBox="1"/>
          <p:nvPr/>
        </p:nvSpPr>
        <p:spPr>
          <a:xfrm>
            <a:off x="331076" y="3972910"/>
            <a:ext cx="9112469" cy="1200329"/>
          </a:xfrm>
          <a:prstGeom prst="rect">
            <a:avLst/>
          </a:prstGeom>
          <a:noFill/>
        </p:spPr>
        <p:txBody>
          <a:bodyPr wrap="square" rtlCol="0">
            <a:spAutoFit/>
          </a:bodyPr>
          <a:lstStyle/>
          <a:p>
            <a:r>
              <a:rPr lang="es-ES_tradnl" dirty="0" smtClean="0"/>
              <a:t>La primera parte de la sentencia, la que contiene el campo </a:t>
            </a:r>
            <a:r>
              <a:rPr lang="es-ES_tradnl" i="1" dirty="0" smtClean="0"/>
              <a:t>_id</a:t>
            </a:r>
            <a:r>
              <a:rPr lang="es-ES_tradnl" dirty="0" smtClean="0"/>
              <a:t>, es la que utilizamos para filtrar. Es como si en SQL </a:t>
            </a:r>
            <a:r>
              <a:rPr lang="es-ES_tradnl" dirty="0" err="1" smtClean="0"/>
              <a:t>hicieramos</a:t>
            </a:r>
            <a:r>
              <a:rPr lang="es-ES_tradnl" dirty="0" smtClean="0"/>
              <a:t> un "</a:t>
            </a:r>
            <a:r>
              <a:rPr lang="es-ES_tradnl" i="1" dirty="0" err="1" smtClean="0"/>
              <a:t>Where</a:t>
            </a:r>
            <a:r>
              <a:rPr lang="es-ES_tradnl" i="1" dirty="0" smtClean="0"/>
              <a:t> _id = '5305eae128222ca13a01b039'</a:t>
            </a:r>
            <a:r>
              <a:rPr lang="es-ES_tradnl" dirty="0" smtClean="0"/>
              <a:t>".</a:t>
            </a:r>
          </a:p>
          <a:p>
            <a:endParaRPr lang="es-ES_tradnl" dirty="0"/>
          </a:p>
          <a:p>
            <a:endParaRPr lang="es-ES_tradnl" dirty="0"/>
          </a:p>
        </p:txBody>
      </p:sp>
    </p:spTree>
    <p:extLst>
      <p:ext uri="{BB962C8B-B14F-4D97-AF65-F5344CB8AC3E}">
        <p14:creationId xmlns:p14="http://schemas.microsoft.com/office/powerpoint/2010/main" val="1160529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Sentencia </a:t>
            </a:r>
            <a:r>
              <a:rPr lang="es-ES_tradnl" dirty="0" err="1" smtClean="0"/>
              <a:t>update</a:t>
            </a:r>
            <a:r>
              <a:rPr lang="es-ES_tradnl" dirty="0" smtClean="0"/>
              <a:t> (2)</a:t>
            </a:r>
            <a:endParaRPr lang="es-ES_tradnl" dirty="0"/>
          </a:p>
        </p:txBody>
      </p:sp>
      <p:sp>
        <p:nvSpPr>
          <p:cNvPr id="5" name="CuadroTexto 4"/>
          <p:cNvSpPr txBox="1"/>
          <p:nvPr/>
        </p:nvSpPr>
        <p:spPr>
          <a:xfrm>
            <a:off x="396765" y="1690690"/>
            <a:ext cx="9112469" cy="1200329"/>
          </a:xfrm>
          <a:prstGeom prst="rect">
            <a:avLst/>
          </a:prstGeom>
          <a:noFill/>
        </p:spPr>
        <p:txBody>
          <a:bodyPr wrap="square" rtlCol="0">
            <a:spAutoFit/>
          </a:bodyPr>
          <a:lstStyle/>
          <a:p>
            <a:pPr algn="just"/>
            <a:r>
              <a:rPr lang="es-ES_tradnl" dirty="0" smtClean="0"/>
              <a:t>La segunda parte de la sentencia, expresa el valor que tendrá el documento tras la actualización. Y esto es importante, no le estamos diciendo a </a:t>
            </a:r>
            <a:r>
              <a:rPr lang="es-ES_tradnl" b="1" dirty="0" err="1" smtClean="0"/>
              <a:t>MongoDB</a:t>
            </a:r>
            <a:r>
              <a:rPr lang="es-ES_tradnl" dirty="0" smtClean="0"/>
              <a:t> que modifique solo el campo </a:t>
            </a:r>
            <a:r>
              <a:rPr lang="es-ES_tradnl" i="1" dirty="0" err="1" smtClean="0"/>
              <a:t>name</a:t>
            </a:r>
            <a:r>
              <a:rPr lang="es-ES_tradnl" dirty="0" smtClean="0"/>
              <a:t>. </a:t>
            </a:r>
            <a:r>
              <a:rPr lang="es-ES_tradnl" b="1" dirty="0" smtClean="0">
                <a:solidFill>
                  <a:srgbClr val="0432FF"/>
                </a:solidFill>
              </a:rPr>
              <a:t>Estamos diciendo que modifique el documento entero</a:t>
            </a:r>
            <a:r>
              <a:rPr lang="es-ES_tradnl" dirty="0" smtClean="0"/>
              <a:t>.</a:t>
            </a:r>
            <a:endParaRPr lang="es-ES_tradnl" dirty="0"/>
          </a:p>
          <a:p>
            <a:pPr algn="just"/>
            <a:endParaRPr lang="es-ES_tradnl"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16582"/>
            <a:ext cx="9906000" cy="827559"/>
          </a:xfrm>
          <a:prstGeom prst="rect">
            <a:avLst/>
          </a:prstGeom>
        </p:spPr>
      </p:pic>
    </p:spTree>
    <p:extLst>
      <p:ext uri="{BB962C8B-B14F-4D97-AF65-F5344CB8AC3E}">
        <p14:creationId xmlns:p14="http://schemas.microsoft.com/office/powerpoint/2010/main" val="2105445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Utilizando el modificador $</a:t>
            </a:r>
            <a:r>
              <a:rPr lang="es-ES_tradnl" b="1" dirty="0" smtClean="0"/>
              <a:t>set</a:t>
            </a:r>
            <a:endParaRPr lang="es-ES_tradnl" dirty="0"/>
          </a:p>
        </p:txBody>
      </p:sp>
      <p:sp>
        <p:nvSpPr>
          <p:cNvPr id="3" name="Marcador de contenido 2"/>
          <p:cNvSpPr>
            <a:spLocks noGrp="1"/>
          </p:cNvSpPr>
          <p:nvPr>
            <p:ph idx="1"/>
          </p:nvPr>
        </p:nvSpPr>
        <p:spPr/>
        <p:txBody>
          <a:bodyPr>
            <a:normAutofit fontScale="85000" lnSpcReduction="20000"/>
          </a:bodyPr>
          <a:lstStyle/>
          <a:p>
            <a:pPr marL="0" indent="0">
              <a:buNone/>
            </a:pPr>
            <a:r>
              <a:rPr lang="es-ES_tradnl" dirty="0" smtClean="0">
                <a:solidFill>
                  <a:srgbClr val="0432FF"/>
                </a:solidFill>
              </a:rPr>
              <a:t>Actualice el documento como estaba originalmente</a:t>
            </a:r>
          </a:p>
          <a:p>
            <a:pPr marL="0" indent="0">
              <a:buNone/>
            </a:pPr>
            <a:endParaRPr lang="es-ES_tradnl" dirty="0">
              <a:solidFill>
                <a:srgbClr val="0432FF"/>
              </a:solidFill>
            </a:endParaRPr>
          </a:p>
          <a:p>
            <a:pPr marL="0" indent="0">
              <a:buNone/>
            </a:pPr>
            <a:endParaRPr lang="es-ES_tradnl" dirty="0" smtClean="0"/>
          </a:p>
          <a:p>
            <a:pPr marL="0" indent="0">
              <a:buNone/>
            </a:pPr>
            <a:r>
              <a:rPr lang="es-ES_tradnl" dirty="0" err="1"/>
              <a:t>db.getCollection</a:t>
            </a:r>
            <a:r>
              <a:rPr lang="es-ES_tradnl" dirty="0"/>
              <a:t>('</a:t>
            </a:r>
            <a:r>
              <a:rPr lang="es-ES_tradnl" dirty="0" err="1"/>
              <a:t>genbetadev</a:t>
            </a:r>
            <a:r>
              <a:rPr lang="es-ES_tradnl" dirty="0"/>
              <a:t>').</a:t>
            </a:r>
            <a:r>
              <a:rPr lang="es-ES_tradnl" dirty="0" err="1"/>
              <a:t>update</a:t>
            </a:r>
            <a:r>
              <a:rPr lang="es-ES_tradnl" dirty="0"/>
              <a:t>(  </a:t>
            </a:r>
            <a:endParaRPr lang="es-ES_tradnl" dirty="0" smtClean="0"/>
          </a:p>
          <a:p>
            <a:pPr marL="0" indent="0">
              <a:buNone/>
            </a:pPr>
            <a:r>
              <a:rPr lang="es-ES_tradnl" dirty="0"/>
              <a:t>	</a:t>
            </a:r>
            <a:r>
              <a:rPr lang="es-ES_tradnl" dirty="0" smtClean="0"/>
              <a:t>{</a:t>
            </a:r>
          </a:p>
          <a:p>
            <a:pPr marL="0" indent="0">
              <a:buNone/>
            </a:pPr>
            <a:r>
              <a:rPr lang="es-ES_tradnl" dirty="0"/>
              <a:t>	</a:t>
            </a:r>
            <a:r>
              <a:rPr lang="es-ES_tradnl" dirty="0" smtClean="0"/>
              <a:t>"_</a:t>
            </a:r>
            <a:r>
              <a:rPr lang="es-ES_tradnl" dirty="0"/>
              <a:t>id" : </a:t>
            </a:r>
            <a:r>
              <a:rPr lang="es-ES_tradnl" dirty="0" err="1"/>
              <a:t>ObjectId</a:t>
            </a:r>
            <a:r>
              <a:rPr lang="es-ES_tradnl" dirty="0"/>
              <a:t>("5305eae128222ca13a01b039</a:t>
            </a:r>
            <a:r>
              <a:rPr lang="es-ES_tradnl" dirty="0" smtClean="0"/>
              <a:t>")</a:t>
            </a:r>
          </a:p>
          <a:p>
            <a:pPr marL="0" indent="0">
              <a:buNone/>
            </a:pPr>
            <a:r>
              <a:rPr lang="es-ES_tradnl" dirty="0"/>
              <a:t>	</a:t>
            </a:r>
            <a:r>
              <a:rPr lang="es-ES_tradnl" dirty="0" smtClean="0"/>
              <a:t>},  </a:t>
            </a:r>
          </a:p>
          <a:p>
            <a:pPr marL="0" indent="0">
              <a:buNone/>
            </a:pPr>
            <a:r>
              <a:rPr lang="es-ES_tradnl" dirty="0"/>
              <a:t>	</a:t>
            </a:r>
            <a:r>
              <a:rPr lang="es-ES_tradnl" dirty="0" smtClean="0"/>
              <a:t>{</a:t>
            </a:r>
          </a:p>
          <a:p>
            <a:pPr marL="0" indent="0">
              <a:buNone/>
            </a:pPr>
            <a:r>
              <a:rPr lang="es-ES_tradnl" dirty="0"/>
              <a:t>	</a:t>
            </a:r>
            <a:r>
              <a:rPr lang="es-ES_tradnl" dirty="0" smtClean="0">
                <a:solidFill>
                  <a:srgbClr val="0432FF"/>
                </a:solidFill>
              </a:rPr>
              <a:t>"$</a:t>
            </a:r>
            <a:r>
              <a:rPr lang="es-ES_tradnl" dirty="0">
                <a:solidFill>
                  <a:srgbClr val="0432FF"/>
                </a:solidFill>
              </a:rPr>
              <a:t>set":</a:t>
            </a:r>
            <a:r>
              <a:rPr lang="es-ES_tradnl" dirty="0"/>
              <a:t>{"</a:t>
            </a:r>
            <a:r>
              <a:rPr lang="es-ES_tradnl" dirty="0" err="1"/>
              <a:t>name</a:t>
            </a:r>
            <a:r>
              <a:rPr lang="es-ES_tradnl" dirty="0"/>
              <a:t>":"</a:t>
            </a:r>
            <a:r>
              <a:rPr lang="es-ES_tradnl" dirty="0" err="1"/>
              <a:t>Heinsenberg</a:t>
            </a:r>
            <a:r>
              <a:rPr lang="es-ES_tradnl" dirty="0" smtClean="0"/>
              <a:t>"}</a:t>
            </a:r>
          </a:p>
          <a:p>
            <a:pPr marL="0" indent="0">
              <a:buNone/>
            </a:pPr>
            <a:r>
              <a:rPr lang="es-ES_tradnl" dirty="0" smtClean="0"/>
              <a:t>}</a:t>
            </a:r>
          </a:p>
          <a:p>
            <a:pPr marL="0" indent="0">
              <a:buNone/>
            </a:pPr>
            <a:r>
              <a:rPr lang="es-ES_tradnl" dirty="0" smtClean="0"/>
              <a:t>)</a:t>
            </a:r>
          </a:p>
          <a:p>
            <a:endParaRPr lang="es-ES_tradnl" dirty="0"/>
          </a:p>
          <a:p>
            <a:endParaRPr lang="es-ES_tradnl" dirty="0"/>
          </a:p>
        </p:txBody>
      </p:sp>
    </p:spTree>
    <p:extLst>
      <p:ext uri="{BB962C8B-B14F-4D97-AF65-F5344CB8AC3E}">
        <p14:creationId xmlns:p14="http://schemas.microsoft.com/office/powerpoint/2010/main" val="13748468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Utilizando el modificador $</a:t>
            </a:r>
            <a:r>
              <a:rPr lang="es-ES_tradnl" b="1" dirty="0" smtClean="0"/>
              <a:t>set (2)</a:t>
            </a:r>
            <a:endParaRPr lang="es-ES_tradnl" dirty="0"/>
          </a:p>
        </p:txBody>
      </p:sp>
      <p:sp>
        <p:nvSpPr>
          <p:cNvPr id="3" name="Marcador de contenido 2"/>
          <p:cNvSpPr>
            <a:spLocks noGrp="1"/>
          </p:cNvSpPr>
          <p:nvPr>
            <p:ph idx="1"/>
          </p:nvPr>
        </p:nvSpPr>
        <p:spPr/>
        <p:txBody>
          <a:bodyPr>
            <a:normAutofit fontScale="92500" lnSpcReduction="20000"/>
          </a:bodyPr>
          <a:lstStyle/>
          <a:p>
            <a:pPr marL="0" indent="0">
              <a:buNone/>
            </a:pPr>
            <a:r>
              <a:rPr lang="es-ES_tradnl" dirty="0" smtClean="0">
                <a:solidFill>
                  <a:srgbClr val="0432FF"/>
                </a:solidFill>
              </a:rPr>
              <a:t>Agregar campo</a:t>
            </a:r>
            <a:endParaRPr lang="es-ES_tradnl" dirty="0">
              <a:solidFill>
                <a:srgbClr val="0432FF"/>
              </a:solidFill>
            </a:endParaRPr>
          </a:p>
          <a:p>
            <a:pPr marL="0" indent="0">
              <a:buNone/>
            </a:pPr>
            <a:endParaRPr lang="es-ES_tradnl" dirty="0" smtClean="0"/>
          </a:p>
          <a:p>
            <a:pPr marL="0" indent="0">
              <a:buNone/>
            </a:pPr>
            <a:r>
              <a:rPr lang="es-ES_tradnl" dirty="0" err="1"/>
              <a:t>db.getCollection</a:t>
            </a:r>
            <a:r>
              <a:rPr lang="es-ES_tradnl" dirty="0"/>
              <a:t>('</a:t>
            </a:r>
            <a:r>
              <a:rPr lang="es-ES_tradnl" dirty="0" err="1"/>
              <a:t>genbetadev</a:t>
            </a:r>
            <a:r>
              <a:rPr lang="es-ES_tradnl" dirty="0"/>
              <a:t>').</a:t>
            </a:r>
            <a:r>
              <a:rPr lang="es-ES_tradnl" dirty="0" err="1"/>
              <a:t>update</a:t>
            </a:r>
            <a:r>
              <a:rPr lang="es-ES_tradnl" dirty="0"/>
              <a:t>(  </a:t>
            </a:r>
            <a:endParaRPr lang="es-ES_tradnl" dirty="0" smtClean="0"/>
          </a:p>
          <a:p>
            <a:pPr marL="0" indent="0">
              <a:buNone/>
            </a:pPr>
            <a:r>
              <a:rPr lang="es-ES_tradnl" dirty="0"/>
              <a:t>	</a:t>
            </a:r>
            <a:r>
              <a:rPr lang="es-ES_tradnl" dirty="0" smtClean="0"/>
              <a:t>{</a:t>
            </a:r>
          </a:p>
          <a:p>
            <a:pPr marL="0" indent="0">
              <a:buNone/>
            </a:pPr>
            <a:r>
              <a:rPr lang="es-ES_tradnl" dirty="0"/>
              <a:t>	</a:t>
            </a:r>
            <a:r>
              <a:rPr lang="es-ES_tradnl" dirty="0" smtClean="0"/>
              <a:t>"_</a:t>
            </a:r>
            <a:r>
              <a:rPr lang="es-ES_tradnl" dirty="0"/>
              <a:t>id" : </a:t>
            </a:r>
            <a:r>
              <a:rPr lang="es-ES_tradnl" dirty="0" err="1"/>
              <a:t>ObjectId</a:t>
            </a:r>
            <a:r>
              <a:rPr lang="es-ES_tradnl" dirty="0"/>
              <a:t>("5305eae128222ca13a01b039</a:t>
            </a:r>
            <a:r>
              <a:rPr lang="es-ES_tradnl" dirty="0" smtClean="0"/>
              <a:t>")</a:t>
            </a:r>
          </a:p>
          <a:p>
            <a:pPr marL="0" indent="0">
              <a:buNone/>
            </a:pPr>
            <a:r>
              <a:rPr lang="es-ES_tradnl" dirty="0"/>
              <a:t>	</a:t>
            </a:r>
            <a:r>
              <a:rPr lang="es-ES_tradnl" dirty="0" smtClean="0"/>
              <a:t>},  </a:t>
            </a:r>
          </a:p>
          <a:p>
            <a:pPr marL="0" indent="0">
              <a:buNone/>
            </a:pPr>
            <a:r>
              <a:rPr lang="es-ES_tradnl" dirty="0"/>
              <a:t>	</a:t>
            </a:r>
            <a:r>
              <a:rPr lang="es-ES_tradnl" dirty="0" smtClean="0"/>
              <a:t>{</a:t>
            </a:r>
          </a:p>
          <a:p>
            <a:pPr marL="0" indent="0">
              <a:buNone/>
            </a:pPr>
            <a:r>
              <a:rPr lang="es-ES_tradnl" dirty="0"/>
              <a:t>	</a:t>
            </a:r>
            <a:r>
              <a:rPr lang="es-ES_tradnl" dirty="0" smtClean="0">
                <a:solidFill>
                  <a:srgbClr val="0432FF"/>
                </a:solidFill>
              </a:rPr>
              <a:t>"$</a:t>
            </a:r>
            <a:r>
              <a:rPr lang="es-ES_tradnl" dirty="0">
                <a:solidFill>
                  <a:srgbClr val="0432FF"/>
                </a:solidFill>
              </a:rPr>
              <a:t>set</a:t>
            </a:r>
            <a:r>
              <a:rPr lang="es-ES_tradnl" dirty="0" smtClean="0">
                <a:solidFill>
                  <a:srgbClr val="0432FF"/>
                </a:solidFill>
              </a:rPr>
              <a:t>":</a:t>
            </a:r>
            <a:r>
              <a:rPr lang="es-ES_tradnl" dirty="0" smtClean="0"/>
              <a:t>{”</a:t>
            </a:r>
            <a:r>
              <a:rPr lang="es-ES_tradnl" dirty="0" err="1" smtClean="0"/>
              <a:t>avion</a:t>
            </a:r>
            <a:r>
              <a:rPr lang="es-ES_tradnl" dirty="0" smtClean="0"/>
              <a:t>":”BOING"}</a:t>
            </a:r>
          </a:p>
          <a:p>
            <a:pPr marL="0" indent="0">
              <a:buNone/>
            </a:pPr>
            <a:r>
              <a:rPr lang="es-ES_tradnl" dirty="0" smtClean="0"/>
              <a:t>}</a:t>
            </a:r>
          </a:p>
          <a:p>
            <a:pPr marL="0" indent="0">
              <a:buNone/>
            </a:pPr>
            <a:r>
              <a:rPr lang="es-ES_tradnl" dirty="0" smtClean="0"/>
              <a:t>)</a:t>
            </a:r>
          </a:p>
          <a:p>
            <a:endParaRPr lang="es-ES_tradnl" dirty="0"/>
          </a:p>
          <a:p>
            <a:endParaRPr lang="es-ES_tradnl" dirty="0"/>
          </a:p>
        </p:txBody>
      </p:sp>
    </p:spTree>
    <p:extLst>
      <p:ext uri="{BB962C8B-B14F-4D97-AF65-F5344CB8AC3E}">
        <p14:creationId xmlns:p14="http://schemas.microsoft.com/office/powerpoint/2010/main" val="798189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Utilizando el modificador </a:t>
            </a:r>
            <a:r>
              <a:rPr lang="es-ES_tradnl" b="1" dirty="0" smtClean="0"/>
              <a:t>$</a:t>
            </a:r>
            <a:r>
              <a:rPr lang="es-ES_tradnl" b="1" dirty="0" err="1" smtClean="0"/>
              <a:t>unset</a:t>
            </a:r>
            <a:endParaRPr lang="es-ES_tradnl" dirty="0"/>
          </a:p>
        </p:txBody>
      </p:sp>
      <p:sp>
        <p:nvSpPr>
          <p:cNvPr id="3" name="Marcador de contenido 2"/>
          <p:cNvSpPr>
            <a:spLocks noGrp="1"/>
          </p:cNvSpPr>
          <p:nvPr>
            <p:ph idx="1"/>
          </p:nvPr>
        </p:nvSpPr>
        <p:spPr/>
        <p:txBody>
          <a:bodyPr>
            <a:normAutofit fontScale="92500" lnSpcReduction="20000"/>
          </a:bodyPr>
          <a:lstStyle/>
          <a:p>
            <a:pPr marL="0" indent="0">
              <a:buNone/>
            </a:pPr>
            <a:r>
              <a:rPr lang="es-ES_tradnl" dirty="0" smtClean="0">
                <a:solidFill>
                  <a:srgbClr val="0432FF"/>
                </a:solidFill>
              </a:rPr>
              <a:t>Agregar campo</a:t>
            </a:r>
            <a:endParaRPr lang="es-ES_tradnl" dirty="0">
              <a:solidFill>
                <a:srgbClr val="0432FF"/>
              </a:solidFill>
            </a:endParaRPr>
          </a:p>
          <a:p>
            <a:pPr marL="0" indent="0">
              <a:buNone/>
            </a:pPr>
            <a:endParaRPr lang="es-ES_tradnl" dirty="0" smtClean="0"/>
          </a:p>
          <a:p>
            <a:pPr marL="0" indent="0">
              <a:buNone/>
            </a:pPr>
            <a:r>
              <a:rPr lang="es-ES_tradnl" dirty="0" err="1"/>
              <a:t>db.getCollection</a:t>
            </a:r>
            <a:r>
              <a:rPr lang="es-ES_tradnl" dirty="0"/>
              <a:t>('</a:t>
            </a:r>
            <a:r>
              <a:rPr lang="es-ES_tradnl" dirty="0" err="1"/>
              <a:t>genbetadev</a:t>
            </a:r>
            <a:r>
              <a:rPr lang="es-ES_tradnl" dirty="0"/>
              <a:t>').</a:t>
            </a:r>
            <a:r>
              <a:rPr lang="es-ES_tradnl" dirty="0" err="1"/>
              <a:t>update</a:t>
            </a:r>
            <a:r>
              <a:rPr lang="es-ES_tradnl" dirty="0"/>
              <a:t>(  </a:t>
            </a:r>
            <a:endParaRPr lang="es-ES_tradnl" dirty="0" smtClean="0"/>
          </a:p>
          <a:p>
            <a:pPr marL="0" indent="0">
              <a:buNone/>
            </a:pPr>
            <a:r>
              <a:rPr lang="es-ES_tradnl" dirty="0"/>
              <a:t>	</a:t>
            </a:r>
            <a:r>
              <a:rPr lang="es-ES_tradnl" dirty="0" smtClean="0"/>
              <a:t>{</a:t>
            </a:r>
          </a:p>
          <a:p>
            <a:pPr marL="0" indent="0">
              <a:buNone/>
            </a:pPr>
            <a:r>
              <a:rPr lang="es-ES_tradnl" dirty="0"/>
              <a:t>	</a:t>
            </a:r>
            <a:r>
              <a:rPr lang="es-ES_tradnl" dirty="0" smtClean="0"/>
              <a:t>"_</a:t>
            </a:r>
            <a:r>
              <a:rPr lang="es-ES_tradnl" dirty="0"/>
              <a:t>id" : </a:t>
            </a:r>
            <a:r>
              <a:rPr lang="es-ES_tradnl" dirty="0" err="1"/>
              <a:t>ObjectId</a:t>
            </a:r>
            <a:r>
              <a:rPr lang="es-ES_tradnl" dirty="0"/>
              <a:t>("5305eae128222ca13a01b039</a:t>
            </a:r>
            <a:r>
              <a:rPr lang="es-ES_tradnl" dirty="0" smtClean="0"/>
              <a:t>")</a:t>
            </a:r>
          </a:p>
          <a:p>
            <a:pPr marL="0" indent="0">
              <a:buNone/>
            </a:pPr>
            <a:r>
              <a:rPr lang="es-ES_tradnl" dirty="0"/>
              <a:t>	</a:t>
            </a:r>
            <a:r>
              <a:rPr lang="es-ES_tradnl" dirty="0" smtClean="0"/>
              <a:t>},  </a:t>
            </a:r>
          </a:p>
          <a:p>
            <a:pPr marL="0" indent="0">
              <a:buNone/>
            </a:pPr>
            <a:r>
              <a:rPr lang="es-ES_tradnl" dirty="0"/>
              <a:t>	</a:t>
            </a:r>
            <a:r>
              <a:rPr lang="es-ES_tradnl" dirty="0" smtClean="0"/>
              <a:t>{</a:t>
            </a:r>
          </a:p>
          <a:p>
            <a:pPr marL="0" indent="0">
              <a:buNone/>
            </a:pPr>
            <a:r>
              <a:rPr lang="es-ES_tradnl" dirty="0"/>
              <a:t>	</a:t>
            </a:r>
            <a:r>
              <a:rPr lang="es-ES_tradnl" dirty="0" smtClean="0">
                <a:solidFill>
                  <a:srgbClr val="0432FF"/>
                </a:solidFill>
              </a:rPr>
              <a:t>"$</a:t>
            </a:r>
            <a:r>
              <a:rPr lang="es-ES_tradnl" dirty="0">
                <a:solidFill>
                  <a:srgbClr val="0432FF"/>
                </a:solidFill>
              </a:rPr>
              <a:t>set</a:t>
            </a:r>
            <a:r>
              <a:rPr lang="es-ES_tradnl" dirty="0" smtClean="0">
                <a:solidFill>
                  <a:srgbClr val="0432FF"/>
                </a:solidFill>
              </a:rPr>
              <a:t>":</a:t>
            </a:r>
            <a:r>
              <a:rPr lang="es-ES_tradnl" dirty="0" smtClean="0"/>
              <a:t>{</a:t>
            </a:r>
            <a:r>
              <a:rPr lang="en-US" dirty="0" smtClean="0"/>
              <a:t>"</a:t>
            </a:r>
            <a:r>
              <a:rPr lang="es-ES_tradnl" dirty="0" err="1" smtClean="0"/>
              <a:t>avion</a:t>
            </a:r>
            <a:r>
              <a:rPr lang="es-ES_tradnl" dirty="0" smtClean="0"/>
              <a:t>":</a:t>
            </a:r>
            <a:r>
              <a:rPr lang="en-US" dirty="0" smtClean="0"/>
              <a:t>"</a:t>
            </a:r>
            <a:r>
              <a:rPr lang="es-ES_tradnl" dirty="0" smtClean="0"/>
              <a:t>"}</a:t>
            </a:r>
          </a:p>
          <a:p>
            <a:pPr marL="0" indent="0">
              <a:buNone/>
            </a:pPr>
            <a:r>
              <a:rPr lang="es-ES_tradnl" dirty="0" smtClean="0"/>
              <a:t>}</a:t>
            </a:r>
          </a:p>
          <a:p>
            <a:pPr marL="0" indent="0">
              <a:buNone/>
            </a:pPr>
            <a:r>
              <a:rPr lang="es-ES_tradnl" dirty="0" smtClean="0"/>
              <a:t>)</a:t>
            </a:r>
          </a:p>
          <a:p>
            <a:endParaRPr lang="es-ES_tradnl" dirty="0"/>
          </a:p>
          <a:p>
            <a:endParaRPr lang="es-ES_tradnl" dirty="0"/>
          </a:p>
        </p:txBody>
      </p:sp>
    </p:spTree>
    <p:extLst>
      <p:ext uri="{BB962C8B-B14F-4D97-AF65-F5344CB8AC3E}">
        <p14:creationId xmlns:p14="http://schemas.microsoft.com/office/powerpoint/2010/main" val="107851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Qu</a:t>
            </a:r>
            <a:r>
              <a:rPr lang="en-US" dirty="0" err="1" smtClean="0"/>
              <a:t>é</a:t>
            </a:r>
            <a:r>
              <a:rPr lang="en-US" dirty="0" smtClean="0"/>
              <a:t> </a:t>
            </a:r>
            <a:r>
              <a:rPr lang="en-US" dirty="0" err="1" smtClean="0"/>
              <a:t>es</a:t>
            </a:r>
            <a:r>
              <a:rPr lang="en-US" dirty="0" smtClean="0"/>
              <a:t> MONGO DB?</a:t>
            </a:r>
            <a:endParaRPr lang="es-ES_tradnl" dirty="0"/>
          </a:p>
        </p:txBody>
      </p:sp>
      <p:sp>
        <p:nvSpPr>
          <p:cNvPr id="3" name="Marcador de contenido 2"/>
          <p:cNvSpPr>
            <a:spLocks noGrp="1"/>
          </p:cNvSpPr>
          <p:nvPr>
            <p:ph idx="1"/>
          </p:nvPr>
        </p:nvSpPr>
        <p:spPr/>
        <p:txBody>
          <a:bodyPr/>
          <a:lstStyle/>
          <a:p>
            <a:pPr algn="just"/>
            <a:r>
              <a:rPr lang="es-ES_tradnl" b="1" dirty="0" err="1"/>
              <a:t>MongoDB</a:t>
            </a:r>
            <a:r>
              <a:rPr lang="es-ES_tradnl" dirty="0"/>
              <a:t> es una base de datos orientada a documentos. Esto quiere decir que en lugar de guardar los datos en registros, guarda los datos en </a:t>
            </a:r>
            <a:r>
              <a:rPr lang="es-ES_tradnl" dirty="0" smtClean="0"/>
              <a:t>documentos.</a:t>
            </a:r>
          </a:p>
          <a:p>
            <a:pPr algn="just"/>
            <a:r>
              <a:rPr lang="es-ES_tradnl" dirty="0"/>
              <a:t>Estos documentos son almacenados en BSON, que es una representación binaria de JSON. </a:t>
            </a:r>
            <a:endParaRPr lang="es-ES_tradnl" dirty="0" smtClean="0"/>
          </a:p>
          <a:p>
            <a:pPr algn="just"/>
            <a:r>
              <a:rPr lang="es-ES_tradnl" dirty="0" smtClean="0"/>
              <a:t>No es necesario seguir un esquema.</a:t>
            </a:r>
          </a:p>
          <a:p>
            <a:pPr algn="just"/>
            <a:endParaRPr lang="es-ES_tradnl" dirty="0"/>
          </a:p>
          <a:p>
            <a:pPr lvl="1" algn="just"/>
            <a:r>
              <a:rPr lang="es-ES_tradnl" dirty="0" smtClean="0"/>
              <a:t>El ejemplo siguiente, imaginemos una </a:t>
            </a:r>
            <a:r>
              <a:rPr lang="es-ES_tradnl" dirty="0" err="1" smtClean="0"/>
              <a:t>colecci</a:t>
            </a:r>
            <a:r>
              <a:rPr lang="en-US" dirty="0" err="1" smtClean="0"/>
              <a:t>ón</a:t>
            </a:r>
            <a:r>
              <a:rPr lang="en-US" dirty="0" smtClean="0"/>
              <a:t> Persona, ambos </a:t>
            </a:r>
            <a:r>
              <a:rPr lang="en-US" dirty="0" err="1" smtClean="0"/>
              <a:t>documentos</a:t>
            </a:r>
            <a:r>
              <a:rPr lang="en-US" dirty="0" smtClean="0"/>
              <a:t> </a:t>
            </a:r>
            <a:r>
              <a:rPr lang="en-US" dirty="0" err="1" smtClean="0"/>
              <a:t>están</a:t>
            </a:r>
            <a:r>
              <a:rPr lang="en-US" dirty="0" smtClean="0"/>
              <a:t> en la </a:t>
            </a:r>
            <a:r>
              <a:rPr lang="en-US" dirty="0" err="1" smtClean="0"/>
              <a:t>misma</a:t>
            </a:r>
            <a:r>
              <a:rPr lang="en-US" dirty="0" smtClean="0"/>
              <a:t> </a:t>
            </a:r>
            <a:r>
              <a:rPr lang="en-US" dirty="0" err="1" smtClean="0"/>
              <a:t>colección</a:t>
            </a:r>
            <a:r>
              <a:rPr lang="en-US" dirty="0" smtClean="0"/>
              <a:t> </a:t>
            </a:r>
            <a:r>
              <a:rPr lang="en-US" dirty="0" err="1" smtClean="0"/>
              <a:t>pero</a:t>
            </a:r>
            <a:r>
              <a:rPr lang="en-US" dirty="0" smtClean="0"/>
              <a:t> </a:t>
            </a:r>
            <a:r>
              <a:rPr lang="en-US" dirty="0" err="1" smtClean="0"/>
              <a:t>difieren</a:t>
            </a:r>
            <a:r>
              <a:rPr lang="en-US" dirty="0" smtClean="0"/>
              <a:t> en </a:t>
            </a:r>
            <a:r>
              <a:rPr lang="en-US" dirty="0" err="1" smtClean="0"/>
              <a:t>su</a:t>
            </a:r>
            <a:r>
              <a:rPr lang="en-US" dirty="0" smtClean="0"/>
              <a:t> </a:t>
            </a:r>
            <a:r>
              <a:rPr lang="en-US" dirty="0" err="1" smtClean="0"/>
              <a:t>estructura</a:t>
            </a:r>
            <a:r>
              <a:rPr lang="en-US" dirty="0" smtClean="0"/>
              <a:t> </a:t>
            </a:r>
            <a:r>
              <a:rPr lang="en-US" dirty="0" err="1" smtClean="0"/>
              <a:t>significativamente</a:t>
            </a:r>
            <a:r>
              <a:rPr lang="en-US" dirty="0" smtClean="0"/>
              <a:t>.</a:t>
            </a:r>
            <a:endParaRPr lang="es-ES_tradnl" dirty="0"/>
          </a:p>
        </p:txBody>
      </p:sp>
    </p:spTree>
    <p:extLst>
      <p:ext uri="{BB962C8B-B14F-4D97-AF65-F5344CB8AC3E}">
        <p14:creationId xmlns:p14="http://schemas.microsoft.com/office/powerpoint/2010/main" val="2144353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a:t>
            </a:r>
            <a:r>
              <a:rPr lang="es-ES_tradnl" dirty="0" err="1" smtClean="0"/>
              <a:t>inc</a:t>
            </a:r>
            <a:endParaRPr lang="es-ES_tradnl"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50256"/>
            <a:ext cx="9906000" cy="101400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89217"/>
            <a:ext cx="9906000" cy="1086080"/>
          </a:xfrm>
          <a:prstGeom prst="rect">
            <a:avLst/>
          </a:prstGeom>
        </p:spPr>
      </p:pic>
    </p:spTree>
    <p:extLst>
      <p:ext uri="{BB962C8B-B14F-4D97-AF65-F5344CB8AC3E}">
        <p14:creationId xmlns:p14="http://schemas.microsoft.com/office/powerpoint/2010/main" val="846076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a:t>
            </a:r>
            <a:r>
              <a:rPr lang="es-ES_tradnl" dirty="0" err="1" smtClean="0"/>
              <a:t>rename</a:t>
            </a:r>
            <a:endParaRPr lang="es-ES_tradnl" dirty="0"/>
          </a:p>
        </p:txBody>
      </p:sp>
      <p:sp>
        <p:nvSpPr>
          <p:cNvPr id="3" name="Marcador de contenido 2"/>
          <p:cNvSpPr>
            <a:spLocks noGrp="1"/>
          </p:cNvSpPr>
          <p:nvPr>
            <p:ph idx="1"/>
          </p:nvPr>
        </p:nvSpPr>
        <p:spPr/>
        <p:txBody>
          <a:bodyPr/>
          <a:lstStyle/>
          <a:p>
            <a:pPr marL="0" indent="0">
              <a:buNone/>
            </a:pPr>
            <a:r>
              <a:rPr lang="es-ES_tradnl" dirty="0" smtClean="0"/>
              <a:t>&gt; </a:t>
            </a:r>
            <a:r>
              <a:rPr lang="es-ES_tradnl" dirty="0" err="1" smtClean="0"/>
              <a:t>db.getCollection</a:t>
            </a:r>
            <a:r>
              <a:rPr lang="es-ES_tradnl" dirty="0"/>
              <a:t>('</a:t>
            </a:r>
            <a:r>
              <a:rPr lang="es-ES_tradnl" dirty="0" err="1"/>
              <a:t>genbetadev</a:t>
            </a:r>
            <a:r>
              <a:rPr lang="es-ES_tradnl" dirty="0"/>
              <a:t>').</a:t>
            </a:r>
            <a:r>
              <a:rPr lang="es-ES_tradnl" dirty="0" err="1"/>
              <a:t>update</a:t>
            </a:r>
            <a:r>
              <a:rPr lang="es-ES_tradnl" dirty="0"/>
              <a:t>(  </a:t>
            </a:r>
            <a:endParaRPr lang="es-ES_tradnl" dirty="0" smtClean="0"/>
          </a:p>
          <a:p>
            <a:pPr marL="0" indent="0">
              <a:buNone/>
            </a:pPr>
            <a:r>
              <a:rPr lang="es-ES_tradnl" dirty="0" smtClean="0"/>
              <a:t>     {"_</a:t>
            </a:r>
            <a:r>
              <a:rPr lang="es-ES_tradnl" dirty="0"/>
              <a:t>id" : </a:t>
            </a:r>
            <a:r>
              <a:rPr lang="es-ES_tradnl" dirty="0" err="1"/>
              <a:t>ObjectId</a:t>
            </a:r>
            <a:r>
              <a:rPr lang="es-ES_tradnl" dirty="0"/>
              <a:t>("5305eae128222ca13a01b039")},  </a:t>
            </a:r>
            <a:r>
              <a:rPr lang="es-ES_tradnl" dirty="0" smtClean="0"/>
              <a:t>    </a:t>
            </a:r>
          </a:p>
          <a:p>
            <a:pPr marL="0" indent="0">
              <a:buNone/>
            </a:pPr>
            <a:r>
              <a:rPr lang="es-ES_tradnl" dirty="0"/>
              <a:t> </a:t>
            </a:r>
            <a:r>
              <a:rPr lang="es-ES_tradnl" dirty="0" smtClean="0"/>
              <a:t>    {"$</a:t>
            </a:r>
            <a:r>
              <a:rPr lang="es-ES_tradnl" dirty="0" err="1"/>
              <a:t>rename</a:t>
            </a:r>
            <a:r>
              <a:rPr lang="es-ES_tradnl" dirty="0"/>
              <a:t>":{"</a:t>
            </a:r>
            <a:r>
              <a:rPr lang="es-ES_tradnl" dirty="0" err="1"/>
              <a:t>killed</a:t>
            </a:r>
            <a:r>
              <a:rPr lang="es-ES_tradnl" dirty="0"/>
              <a:t>":"</a:t>
            </a:r>
            <a:r>
              <a:rPr lang="es-ES_tradnl" dirty="0" err="1"/>
              <a:t>peopleKilled</a:t>
            </a:r>
            <a:r>
              <a:rPr lang="es-ES_tradnl" dirty="0" smtClean="0"/>
              <a:t>"}</a:t>
            </a:r>
          </a:p>
          <a:p>
            <a:pPr marL="0" indent="0">
              <a:buNone/>
            </a:pPr>
            <a:r>
              <a:rPr lang="es-ES_tradnl" dirty="0"/>
              <a:t> </a:t>
            </a:r>
            <a:r>
              <a:rPr lang="es-ES_tradnl" dirty="0" smtClean="0"/>
              <a:t>  }</a:t>
            </a:r>
          </a:p>
          <a:p>
            <a:pPr marL="0" indent="0">
              <a:buNone/>
            </a:pPr>
            <a:r>
              <a:rPr lang="es-ES_tradnl" dirty="0" smtClean="0"/>
              <a:t>)</a:t>
            </a:r>
            <a:endParaRPr lang="es-ES_tradnl" dirty="0"/>
          </a:p>
        </p:txBody>
      </p:sp>
    </p:spTree>
    <p:extLst>
      <p:ext uri="{BB962C8B-B14F-4D97-AF65-F5344CB8AC3E}">
        <p14:creationId xmlns:p14="http://schemas.microsoft.com/office/powerpoint/2010/main" val="7014952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Parámetros especiales de </a:t>
            </a:r>
            <a:r>
              <a:rPr lang="es-ES_tradnl" b="1" dirty="0" err="1" smtClean="0"/>
              <a:t>update</a:t>
            </a:r>
            <a:endParaRPr lang="es-ES_tradnl" dirty="0"/>
          </a:p>
        </p:txBody>
      </p:sp>
      <p:sp>
        <p:nvSpPr>
          <p:cNvPr id="3" name="Marcador de contenido 2"/>
          <p:cNvSpPr>
            <a:spLocks noGrp="1"/>
          </p:cNvSpPr>
          <p:nvPr>
            <p:ph idx="1"/>
          </p:nvPr>
        </p:nvSpPr>
        <p:spPr/>
        <p:txBody>
          <a:bodyPr>
            <a:normAutofit lnSpcReduction="10000"/>
          </a:bodyPr>
          <a:lstStyle/>
          <a:p>
            <a:r>
              <a:rPr lang="es-ES_tradnl" dirty="0"/>
              <a:t>Los ejemplos anteriores utilizan el </a:t>
            </a:r>
            <a:r>
              <a:rPr lang="es-ES_tradnl" i="1" dirty="0"/>
              <a:t>_id</a:t>
            </a:r>
            <a:r>
              <a:rPr lang="es-ES_tradnl" dirty="0"/>
              <a:t> del documento para filtrar los documentos que hay que actualizar</a:t>
            </a:r>
            <a:r>
              <a:rPr lang="es-ES_tradnl" dirty="0" smtClean="0"/>
              <a:t>.</a:t>
            </a:r>
          </a:p>
          <a:p>
            <a:r>
              <a:rPr lang="es-ES_tradnl" dirty="0"/>
              <a:t>Pero aunque nuestro filtro devolviese más de un documento, </a:t>
            </a:r>
            <a:r>
              <a:rPr lang="es-ES_tradnl" b="1" dirty="0" err="1"/>
              <a:t>MongoDB</a:t>
            </a:r>
            <a:r>
              <a:rPr lang="es-ES_tradnl" b="1" dirty="0"/>
              <a:t> solo actualizaría uno de </a:t>
            </a:r>
            <a:r>
              <a:rPr lang="es-ES_tradnl" b="1" dirty="0" smtClean="0"/>
              <a:t>ellos.</a:t>
            </a:r>
          </a:p>
          <a:p>
            <a:r>
              <a:rPr lang="es-ES_tradnl" dirty="0"/>
              <a:t>Para que </a:t>
            </a:r>
            <a:r>
              <a:rPr lang="es-ES_tradnl" dirty="0" err="1"/>
              <a:t>MongoDB</a:t>
            </a:r>
            <a:r>
              <a:rPr lang="es-ES_tradnl" dirty="0"/>
              <a:t> actualice más de un documento con una sentencia </a:t>
            </a:r>
            <a:r>
              <a:rPr lang="es-ES_tradnl" i="1" dirty="0" err="1"/>
              <a:t>update</a:t>
            </a:r>
            <a:r>
              <a:rPr lang="es-ES_tradnl" dirty="0"/>
              <a:t>, se lo tenemos que decir de forma expresa con el parámetro</a:t>
            </a:r>
            <a:r>
              <a:rPr lang="es-ES_tradnl" dirty="0">
                <a:solidFill>
                  <a:srgbClr val="0432FF"/>
                </a:solidFill>
              </a:rPr>
              <a:t> </a:t>
            </a:r>
            <a:r>
              <a:rPr lang="es-ES_tradnl" i="1" dirty="0" err="1">
                <a:solidFill>
                  <a:srgbClr val="0432FF"/>
                </a:solidFill>
              </a:rPr>
              <a:t>multi</a:t>
            </a:r>
            <a:r>
              <a:rPr lang="es-ES_tradnl" dirty="0" smtClean="0">
                <a:solidFill>
                  <a:srgbClr val="0432FF"/>
                </a:solidFill>
              </a:rPr>
              <a:t>.</a:t>
            </a:r>
          </a:p>
          <a:p>
            <a:r>
              <a:rPr lang="es-ES_tradnl" dirty="0"/>
              <a:t>Si queremos insertar los documentos cuando no existan, podemos utilizar el parámetro </a:t>
            </a:r>
            <a:r>
              <a:rPr lang="es-ES_tradnl" i="1" dirty="0" err="1">
                <a:solidFill>
                  <a:srgbClr val="0432FF"/>
                </a:solidFill>
              </a:rPr>
              <a:t>upsert</a:t>
            </a:r>
            <a:r>
              <a:rPr lang="es-ES_tradnl" dirty="0"/>
              <a:t>. En ese caso el documento se insertará en el caso de que no exista.</a:t>
            </a:r>
            <a:endParaRPr lang="es-ES_tradnl" dirty="0">
              <a:solidFill>
                <a:srgbClr val="0432FF"/>
              </a:solidFill>
            </a:endParaRPr>
          </a:p>
        </p:txBody>
      </p:sp>
    </p:spTree>
    <p:extLst>
      <p:ext uri="{BB962C8B-B14F-4D97-AF65-F5344CB8AC3E}">
        <p14:creationId xmlns:p14="http://schemas.microsoft.com/office/powerpoint/2010/main" val="1934499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Parámetros especiales de </a:t>
            </a:r>
            <a:r>
              <a:rPr lang="es-ES_tradnl" b="1" dirty="0" err="1" smtClean="0"/>
              <a:t>update</a:t>
            </a:r>
            <a:endParaRPr lang="es-ES_tradnl" dirty="0"/>
          </a:p>
        </p:txBody>
      </p:sp>
      <p:sp>
        <p:nvSpPr>
          <p:cNvPr id="3" name="Marcador de contenido 2"/>
          <p:cNvSpPr>
            <a:spLocks noGrp="1"/>
          </p:cNvSpPr>
          <p:nvPr>
            <p:ph idx="1"/>
          </p:nvPr>
        </p:nvSpPr>
        <p:spPr/>
        <p:txBody>
          <a:bodyPr>
            <a:normAutofit/>
          </a:bodyPr>
          <a:lstStyle/>
          <a:p>
            <a:r>
              <a:rPr lang="es-ES_tradnl" dirty="0"/>
              <a:t>Si queremos insertar los documentos cuando no existan, podemos utilizar el parámetro </a:t>
            </a:r>
            <a:r>
              <a:rPr lang="es-ES_tradnl" i="1" dirty="0" err="1">
                <a:solidFill>
                  <a:srgbClr val="0432FF"/>
                </a:solidFill>
              </a:rPr>
              <a:t>upsert</a:t>
            </a:r>
            <a:r>
              <a:rPr lang="es-ES_tradnl" dirty="0"/>
              <a:t>. En ese caso el documento se insertará en el caso de que no exista.</a:t>
            </a:r>
          </a:p>
          <a:p>
            <a:r>
              <a:rPr lang="es-ES_tradnl" dirty="0"/>
              <a:t>Ligado al parámetro </a:t>
            </a:r>
            <a:r>
              <a:rPr lang="es-ES_tradnl" i="1" dirty="0" err="1"/>
              <a:t>upsert</a:t>
            </a:r>
            <a:r>
              <a:rPr lang="es-ES_tradnl" dirty="0"/>
              <a:t> tenemos el modificador </a:t>
            </a:r>
            <a:r>
              <a:rPr lang="es-ES_tradnl" i="1" dirty="0"/>
              <a:t>$</a:t>
            </a:r>
            <a:r>
              <a:rPr lang="es-ES_tradnl" i="1" dirty="0" err="1"/>
              <a:t>setOnInsert</a:t>
            </a:r>
            <a:r>
              <a:rPr lang="es-ES_tradnl" dirty="0"/>
              <a:t>. Este modificador sirve para realizar operaciones distintas, dependiendo de si </a:t>
            </a:r>
            <a:r>
              <a:rPr lang="es-ES_tradnl" dirty="0" err="1"/>
              <a:t>MongoDB</a:t>
            </a:r>
            <a:r>
              <a:rPr lang="es-ES_tradnl" dirty="0"/>
              <a:t> tiene que realizar un </a:t>
            </a:r>
            <a:r>
              <a:rPr lang="es-ES_tradnl" i="1" dirty="0" err="1"/>
              <a:t>update</a:t>
            </a:r>
            <a:r>
              <a:rPr lang="es-ES_tradnl" dirty="0"/>
              <a:t> o un </a:t>
            </a:r>
            <a:r>
              <a:rPr lang="es-ES_tradnl" i="1" dirty="0" err="1"/>
              <a:t>insert</a:t>
            </a:r>
            <a:r>
              <a:rPr lang="es-ES_tradnl" dirty="0"/>
              <a:t>. </a:t>
            </a:r>
          </a:p>
        </p:txBody>
      </p:sp>
    </p:spTree>
    <p:extLst>
      <p:ext uri="{BB962C8B-B14F-4D97-AF65-F5344CB8AC3E}">
        <p14:creationId xmlns:p14="http://schemas.microsoft.com/office/powerpoint/2010/main" val="1401064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Parámetros especiales de </a:t>
            </a:r>
            <a:r>
              <a:rPr lang="es-ES_tradnl" b="1" dirty="0" err="1" smtClean="0"/>
              <a:t>update</a:t>
            </a:r>
            <a:r>
              <a:rPr lang="es-ES_tradnl" b="1" dirty="0" smtClean="0"/>
              <a:t> (2)</a:t>
            </a:r>
            <a:endParaRPr lang="es-ES_tradnl" dirty="0"/>
          </a:p>
        </p:txBody>
      </p:sp>
      <p:sp>
        <p:nvSpPr>
          <p:cNvPr id="3" name="Marcador de contenido 2"/>
          <p:cNvSpPr>
            <a:spLocks noGrp="1"/>
          </p:cNvSpPr>
          <p:nvPr>
            <p:ph idx="1"/>
          </p:nvPr>
        </p:nvSpPr>
        <p:spPr/>
        <p:txBody>
          <a:bodyPr>
            <a:normAutofit lnSpcReduction="10000"/>
          </a:bodyPr>
          <a:lstStyle/>
          <a:p>
            <a:pPr marL="0" indent="0">
              <a:buNone/>
            </a:pPr>
            <a:r>
              <a:rPr lang="es-ES_tradnl" dirty="0" err="1"/>
              <a:t>db.getCollection</a:t>
            </a:r>
            <a:r>
              <a:rPr lang="es-ES_tradnl" dirty="0"/>
              <a:t>('</a:t>
            </a:r>
            <a:r>
              <a:rPr lang="es-ES_tradnl" dirty="0" err="1"/>
              <a:t>genbetadev</a:t>
            </a:r>
            <a:r>
              <a:rPr lang="es-ES_tradnl" dirty="0"/>
              <a:t>').</a:t>
            </a:r>
            <a:r>
              <a:rPr lang="es-ES_tradnl" dirty="0" err="1"/>
              <a:t>update</a:t>
            </a:r>
            <a:r>
              <a:rPr lang="es-ES_tradnl" dirty="0"/>
              <a:t>(  </a:t>
            </a:r>
            <a:endParaRPr lang="es-ES_tradnl" dirty="0" smtClean="0"/>
          </a:p>
          <a:p>
            <a:pPr marL="0" indent="0">
              <a:buNone/>
            </a:pPr>
            <a:r>
              <a:rPr lang="es-ES_tradnl" dirty="0" smtClean="0"/>
              <a:t>   {"</a:t>
            </a:r>
            <a:r>
              <a:rPr lang="es-ES_tradnl" dirty="0" err="1"/>
              <a:t>peopleKilled</a:t>
            </a:r>
            <a:r>
              <a:rPr lang="es-ES_tradnl" dirty="0"/>
              <a:t>" : 6</a:t>
            </a:r>
            <a:r>
              <a:rPr lang="es-ES_tradnl" dirty="0" smtClean="0"/>
              <a:t>},</a:t>
            </a:r>
          </a:p>
          <a:p>
            <a:pPr marL="0" indent="0">
              <a:buNone/>
            </a:pPr>
            <a:r>
              <a:rPr lang="es-ES_tradnl" dirty="0" smtClean="0"/>
              <a:t>  {    </a:t>
            </a:r>
          </a:p>
          <a:p>
            <a:pPr marL="0" indent="0">
              <a:buNone/>
            </a:pPr>
            <a:r>
              <a:rPr lang="es-ES_tradnl" dirty="0" smtClean="0"/>
              <a:t>	//"$</a:t>
            </a:r>
            <a:r>
              <a:rPr lang="es-ES_tradnl" dirty="0" err="1"/>
              <a:t>setOnInsert</a:t>
            </a:r>
            <a:r>
              <a:rPr lang="es-ES_tradnl" dirty="0"/>
              <a:t>" : {"</a:t>
            </a:r>
            <a:r>
              <a:rPr lang="es-ES_tradnl" dirty="0" err="1"/>
              <a:t>name</a:t>
            </a:r>
            <a:r>
              <a:rPr lang="es-ES_tradnl" dirty="0"/>
              <a:t>" : "</a:t>
            </a:r>
            <a:r>
              <a:rPr lang="es-ES_tradnl" dirty="0" err="1"/>
              <a:t>Jesse</a:t>
            </a:r>
            <a:r>
              <a:rPr lang="es-ES_tradnl" dirty="0"/>
              <a:t> </a:t>
            </a:r>
            <a:r>
              <a:rPr lang="es-ES_tradnl" dirty="0" err="1"/>
              <a:t>Pinkman</a:t>
            </a:r>
            <a:r>
              <a:rPr lang="es-ES_tradnl" dirty="0"/>
              <a:t>"},    </a:t>
            </a:r>
            <a:r>
              <a:rPr lang="es-ES_tradnl" dirty="0" smtClean="0"/>
              <a:t>  	"$</a:t>
            </a:r>
            <a:r>
              <a:rPr lang="es-ES_tradnl" dirty="0" err="1"/>
              <a:t>inc</a:t>
            </a:r>
            <a:r>
              <a:rPr lang="es-ES_tradnl" dirty="0"/>
              <a:t>" : {"</a:t>
            </a:r>
            <a:r>
              <a:rPr lang="es-ES_tradnl" dirty="0" err="1"/>
              <a:t>peopleKilled</a:t>
            </a:r>
            <a:r>
              <a:rPr lang="es-ES_tradnl" dirty="0"/>
              <a:t>" : 4</a:t>
            </a:r>
            <a:r>
              <a:rPr lang="es-ES_tradnl" dirty="0" smtClean="0"/>
              <a:t>}},</a:t>
            </a:r>
          </a:p>
          <a:p>
            <a:pPr marL="0" indent="0">
              <a:buNone/>
            </a:pPr>
            <a:r>
              <a:rPr lang="es-ES_tradnl" dirty="0"/>
              <a:t>	</a:t>
            </a:r>
            <a:r>
              <a:rPr lang="es-ES_tradnl" dirty="0" smtClean="0"/>
              <a:t>{"</a:t>
            </a:r>
            <a:r>
              <a:rPr lang="es-ES_tradnl" dirty="0" err="1"/>
              <a:t>multi</a:t>
            </a:r>
            <a:r>
              <a:rPr lang="es-ES_tradnl" dirty="0"/>
              <a:t>" : true</a:t>
            </a:r>
            <a:r>
              <a:rPr lang="es-ES_tradnl" dirty="0" smtClean="0"/>
              <a:t>,</a:t>
            </a:r>
          </a:p>
          <a:p>
            <a:pPr marL="0" indent="0">
              <a:buNone/>
            </a:pPr>
            <a:r>
              <a:rPr lang="es-ES_tradnl" dirty="0"/>
              <a:t>	</a:t>
            </a:r>
            <a:r>
              <a:rPr lang="es-ES_tradnl" dirty="0" smtClean="0"/>
              <a:t>"</a:t>
            </a:r>
            <a:r>
              <a:rPr lang="es-ES_tradnl" dirty="0" err="1"/>
              <a:t>upsert</a:t>
            </a:r>
            <a:r>
              <a:rPr lang="es-ES_tradnl" dirty="0"/>
              <a:t>" : </a:t>
            </a:r>
            <a:r>
              <a:rPr lang="es-ES_tradnl" dirty="0" smtClean="0"/>
              <a:t>false</a:t>
            </a:r>
          </a:p>
          <a:p>
            <a:pPr marL="0" indent="0">
              <a:buNone/>
            </a:pPr>
            <a:r>
              <a:rPr lang="es-ES_tradnl" dirty="0"/>
              <a:t> </a:t>
            </a:r>
            <a:r>
              <a:rPr lang="es-ES_tradnl" dirty="0" smtClean="0"/>
              <a:t> }  </a:t>
            </a:r>
          </a:p>
          <a:p>
            <a:pPr marL="0" indent="0">
              <a:buNone/>
            </a:pPr>
            <a:r>
              <a:rPr lang="es-ES_tradnl" dirty="0" smtClean="0"/>
              <a:t>);</a:t>
            </a:r>
            <a:endParaRPr lang="es-ES_tradnl" dirty="0"/>
          </a:p>
        </p:txBody>
      </p:sp>
    </p:spTree>
    <p:extLst>
      <p:ext uri="{BB962C8B-B14F-4D97-AF65-F5344CB8AC3E}">
        <p14:creationId xmlns:p14="http://schemas.microsoft.com/office/powerpoint/2010/main" val="237281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err="1" smtClean="0"/>
              <a:t>Decrementar</a:t>
            </a:r>
            <a:endParaRPr lang="es-ES_tradnl" dirty="0"/>
          </a:p>
        </p:txBody>
      </p:sp>
      <p:sp>
        <p:nvSpPr>
          <p:cNvPr id="3" name="Marcador de contenido 2"/>
          <p:cNvSpPr>
            <a:spLocks noGrp="1"/>
          </p:cNvSpPr>
          <p:nvPr>
            <p:ph idx="1"/>
          </p:nvPr>
        </p:nvSpPr>
        <p:spPr/>
        <p:txBody>
          <a:bodyPr>
            <a:normAutofit/>
          </a:bodyPr>
          <a:lstStyle/>
          <a:p>
            <a:pPr marL="0" indent="0">
              <a:buNone/>
            </a:pPr>
            <a:r>
              <a:rPr lang="en-US" dirty="0" err="1"/>
              <a:t>db.getCollection</a:t>
            </a:r>
            <a:r>
              <a:rPr lang="en-US" dirty="0"/>
              <a:t>('</a:t>
            </a:r>
            <a:r>
              <a:rPr lang="en-US" dirty="0" err="1"/>
              <a:t>genbetadev</a:t>
            </a:r>
            <a:r>
              <a:rPr lang="en-US" dirty="0"/>
              <a:t>').update(  </a:t>
            </a:r>
            <a:endParaRPr lang="en-US" dirty="0" smtClean="0"/>
          </a:p>
          <a:p>
            <a:pPr marL="0" indent="0">
              <a:buNone/>
            </a:pPr>
            <a:r>
              <a:rPr lang="en-US" dirty="0" smtClean="0"/>
              <a:t>  {"_</a:t>
            </a:r>
            <a:r>
              <a:rPr lang="en-US" dirty="0"/>
              <a:t>id" : </a:t>
            </a:r>
            <a:r>
              <a:rPr lang="en-US" dirty="0" err="1"/>
              <a:t>ObjectId</a:t>
            </a:r>
            <a:r>
              <a:rPr lang="en-US" dirty="0"/>
              <a:t>("5305eae128222ca13a01b039")},  </a:t>
            </a:r>
            <a:r>
              <a:rPr lang="en-US" dirty="0" smtClean="0"/>
              <a:t>  </a:t>
            </a:r>
          </a:p>
          <a:p>
            <a:pPr marL="0" indent="0">
              <a:buNone/>
            </a:pPr>
            <a:r>
              <a:rPr lang="en-US" dirty="0"/>
              <a:t> </a:t>
            </a:r>
            <a:r>
              <a:rPr lang="en-US" dirty="0" smtClean="0"/>
              <a:t> {"$</a:t>
            </a:r>
            <a:r>
              <a:rPr lang="en-US" dirty="0" err="1"/>
              <a:t>inc</a:t>
            </a:r>
            <a:r>
              <a:rPr lang="en-US" dirty="0"/>
              <a:t>":{"</a:t>
            </a:r>
            <a:r>
              <a:rPr lang="en-US" dirty="0" err="1"/>
              <a:t>peopleKilled</a:t>
            </a:r>
            <a:r>
              <a:rPr lang="en-US" dirty="0"/>
              <a:t>":-3</a:t>
            </a:r>
            <a:r>
              <a:rPr lang="en-US" dirty="0" smtClean="0"/>
              <a:t>}</a:t>
            </a:r>
          </a:p>
          <a:p>
            <a:pPr marL="0" indent="0">
              <a:buNone/>
            </a:pPr>
            <a:r>
              <a:rPr lang="en-US" dirty="0" smtClean="0"/>
              <a:t>}</a:t>
            </a:r>
          </a:p>
          <a:p>
            <a:pPr marL="0" indent="0">
              <a:buNone/>
            </a:pPr>
            <a:r>
              <a:rPr lang="en-US" dirty="0" smtClean="0"/>
              <a:t>)</a:t>
            </a:r>
          </a:p>
          <a:p>
            <a:pPr marL="0" indent="0">
              <a:buNone/>
            </a:pPr>
            <a:endParaRPr lang="en-US" dirty="0"/>
          </a:p>
          <a:p>
            <a:pPr marL="0" indent="0">
              <a:buNone/>
            </a:pPr>
            <a:r>
              <a:rPr lang="en-US" dirty="0" smtClean="0"/>
              <a:t>// para </a:t>
            </a:r>
            <a:r>
              <a:rPr lang="en-US" dirty="0" err="1" smtClean="0"/>
              <a:t>decremetar</a:t>
            </a:r>
            <a:r>
              <a:rPr lang="en-US" dirty="0" smtClean="0"/>
              <a:t> se </a:t>
            </a:r>
            <a:r>
              <a:rPr lang="en-US" dirty="0" err="1" smtClean="0"/>
              <a:t>incrementa</a:t>
            </a:r>
            <a:r>
              <a:rPr lang="en-US" dirty="0" smtClean="0"/>
              <a:t> </a:t>
            </a:r>
            <a:r>
              <a:rPr lang="en-US" dirty="0" err="1" smtClean="0"/>
              <a:t>negativo</a:t>
            </a:r>
            <a:endParaRPr lang="en-US" dirty="0"/>
          </a:p>
        </p:txBody>
      </p:sp>
    </p:spTree>
    <p:extLst>
      <p:ext uri="{BB962C8B-B14F-4D97-AF65-F5344CB8AC3E}">
        <p14:creationId xmlns:p14="http://schemas.microsoft.com/office/powerpoint/2010/main" val="203897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sp>
        <p:nvSpPr>
          <p:cNvPr id="3" name="Marcador de contenido 2"/>
          <p:cNvSpPr>
            <a:spLocks noGrp="1"/>
          </p:cNvSpPr>
          <p:nvPr>
            <p:ph idx="1"/>
          </p:nvPr>
        </p:nvSpPr>
        <p:spPr/>
        <p:txBody>
          <a:bodyPr/>
          <a:lstStyle/>
          <a:p>
            <a:endParaRPr lang="es-ES_tradnl"/>
          </a:p>
        </p:txBody>
      </p:sp>
    </p:spTree>
    <p:extLst>
      <p:ext uri="{BB962C8B-B14F-4D97-AF65-F5344CB8AC3E}">
        <p14:creationId xmlns:p14="http://schemas.microsoft.com/office/powerpoint/2010/main" val="133740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78224" y="215153"/>
            <a:ext cx="9184341" cy="6186309"/>
          </a:xfrm>
          <a:prstGeom prst="rect">
            <a:avLst/>
          </a:prstGeom>
          <a:noFill/>
        </p:spPr>
        <p:txBody>
          <a:bodyPr wrap="square" rtlCol="0">
            <a:spAutoFit/>
          </a:bodyPr>
          <a:lstStyle/>
          <a:p>
            <a:r>
              <a:rPr lang="es-ES_tradnl" dirty="0" smtClean="0"/>
              <a:t>{ </a:t>
            </a:r>
          </a:p>
          <a:p>
            <a:r>
              <a:rPr lang="es-ES_tradnl" dirty="0"/>
              <a:t>	</a:t>
            </a:r>
            <a:r>
              <a:rPr lang="es-ES_tradnl" dirty="0" smtClean="0"/>
              <a:t>Nombre: "Pedro", </a:t>
            </a:r>
          </a:p>
          <a:p>
            <a:r>
              <a:rPr lang="es-ES_tradnl" dirty="0" smtClean="0"/>
              <a:t>	Apellidos: "Martínez Campo", </a:t>
            </a:r>
          </a:p>
          <a:p>
            <a:r>
              <a:rPr lang="es-ES_tradnl" dirty="0"/>
              <a:t>	</a:t>
            </a:r>
            <a:r>
              <a:rPr lang="es-ES_tradnl" dirty="0" smtClean="0"/>
              <a:t>Edad: 22, </a:t>
            </a:r>
          </a:p>
          <a:p>
            <a:r>
              <a:rPr lang="es-ES_tradnl" dirty="0"/>
              <a:t>	</a:t>
            </a:r>
            <a:r>
              <a:rPr lang="es-ES_tradnl" dirty="0" smtClean="0"/>
              <a:t>Aficiones: ["</a:t>
            </a:r>
            <a:r>
              <a:rPr lang="es-ES_tradnl" dirty="0" err="1" smtClean="0"/>
              <a:t>fútbol","tenis","ciclismo</a:t>
            </a:r>
            <a:r>
              <a:rPr lang="es-ES_tradnl" dirty="0" smtClean="0"/>
              <a:t>"], </a:t>
            </a:r>
          </a:p>
          <a:p>
            <a:r>
              <a:rPr lang="es-ES_tradnl" dirty="0"/>
              <a:t>	</a:t>
            </a:r>
            <a:r>
              <a:rPr lang="es-ES_tradnl" dirty="0" smtClean="0"/>
              <a:t>Amigos: [ </a:t>
            </a:r>
          </a:p>
          <a:p>
            <a:r>
              <a:rPr lang="es-ES_tradnl" dirty="0"/>
              <a:t>	</a:t>
            </a:r>
            <a:r>
              <a:rPr lang="es-ES_tradnl" dirty="0" smtClean="0"/>
              <a:t>	{ </a:t>
            </a:r>
          </a:p>
          <a:p>
            <a:r>
              <a:rPr lang="es-ES_tradnl" dirty="0"/>
              <a:t>	</a:t>
            </a:r>
            <a:r>
              <a:rPr lang="es-ES_tradnl" dirty="0" smtClean="0"/>
              <a:t>		</a:t>
            </a:r>
            <a:r>
              <a:rPr lang="es-ES_tradnl" dirty="0" err="1" smtClean="0"/>
              <a:t>Nombre:"María</a:t>
            </a:r>
            <a:r>
              <a:rPr lang="es-ES_tradnl" dirty="0" smtClean="0"/>
              <a:t>", </a:t>
            </a:r>
          </a:p>
          <a:p>
            <a:r>
              <a:rPr lang="es-ES_tradnl" dirty="0"/>
              <a:t>	</a:t>
            </a:r>
            <a:r>
              <a:rPr lang="es-ES_tradnl" dirty="0" smtClean="0"/>
              <a:t>		Edad:22 </a:t>
            </a:r>
          </a:p>
          <a:p>
            <a:r>
              <a:rPr lang="es-ES_tradnl" dirty="0"/>
              <a:t>	</a:t>
            </a:r>
            <a:r>
              <a:rPr lang="es-ES_tradnl" dirty="0" smtClean="0"/>
              <a:t>	}, </a:t>
            </a:r>
          </a:p>
          <a:p>
            <a:r>
              <a:rPr lang="es-ES_tradnl" dirty="0"/>
              <a:t>	</a:t>
            </a:r>
            <a:r>
              <a:rPr lang="es-ES_tradnl" dirty="0" smtClean="0"/>
              <a:t>	{ </a:t>
            </a:r>
          </a:p>
          <a:p>
            <a:r>
              <a:rPr lang="es-ES_tradnl" dirty="0"/>
              <a:t>	</a:t>
            </a:r>
            <a:r>
              <a:rPr lang="es-ES_tradnl" dirty="0" smtClean="0"/>
              <a:t>		</a:t>
            </a:r>
            <a:r>
              <a:rPr lang="es-ES_tradnl" dirty="0" err="1" smtClean="0"/>
              <a:t>Nombre:"Luis</a:t>
            </a:r>
            <a:r>
              <a:rPr lang="es-ES_tradnl" dirty="0" smtClean="0"/>
              <a:t>", </a:t>
            </a:r>
          </a:p>
          <a:p>
            <a:r>
              <a:rPr lang="es-ES_tradnl" dirty="0"/>
              <a:t>	</a:t>
            </a:r>
            <a:r>
              <a:rPr lang="es-ES_tradnl" dirty="0" smtClean="0"/>
              <a:t>		Edad:28 </a:t>
            </a:r>
          </a:p>
          <a:p>
            <a:r>
              <a:rPr lang="es-ES_tradnl" dirty="0"/>
              <a:t>	</a:t>
            </a:r>
            <a:r>
              <a:rPr lang="es-ES_tradnl" dirty="0" smtClean="0"/>
              <a:t>	} </a:t>
            </a:r>
          </a:p>
          <a:p>
            <a:r>
              <a:rPr lang="es-ES_tradnl" dirty="0" smtClean="0"/>
              <a:t>	] </a:t>
            </a:r>
          </a:p>
          <a:p>
            <a:r>
              <a:rPr lang="es-ES_tradnl" dirty="0" smtClean="0"/>
              <a:t>}</a:t>
            </a:r>
          </a:p>
          <a:p>
            <a:endParaRPr lang="es-ES_tradnl" dirty="0"/>
          </a:p>
          <a:p>
            <a:r>
              <a:rPr lang="es-ES_tradnl" dirty="0" smtClean="0">
                <a:solidFill>
                  <a:srgbClr val="0432FF"/>
                </a:solidFill>
              </a:rPr>
              <a:t>{ </a:t>
            </a:r>
          </a:p>
          <a:p>
            <a:r>
              <a:rPr lang="es-ES_tradnl" dirty="0">
                <a:solidFill>
                  <a:srgbClr val="0432FF"/>
                </a:solidFill>
              </a:rPr>
              <a:t>	</a:t>
            </a:r>
            <a:r>
              <a:rPr lang="es-ES_tradnl" dirty="0" smtClean="0">
                <a:solidFill>
                  <a:srgbClr val="0432FF"/>
                </a:solidFill>
              </a:rPr>
              <a:t>Nombre: "Luis", </a:t>
            </a:r>
          </a:p>
          <a:p>
            <a:r>
              <a:rPr lang="es-ES_tradnl" dirty="0">
                <a:solidFill>
                  <a:srgbClr val="0432FF"/>
                </a:solidFill>
              </a:rPr>
              <a:t>	</a:t>
            </a:r>
            <a:r>
              <a:rPr lang="es-ES_tradnl" dirty="0" smtClean="0">
                <a:solidFill>
                  <a:srgbClr val="0432FF"/>
                </a:solidFill>
              </a:rPr>
              <a:t>Estudios: "Administración y Dirección de Empresas", </a:t>
            </a:r>
          </a:p>
          <a:p>
            <a:r>
              <a:rPr lang="es-ES_tradnl" dirty="0">
                <a:solidFill>
                  <a:srgbClr val="0432FF"/>
                </a:solidFill>
              </a:rPr>
              <a:t>	</a:t>
            </a:r>
            <a:r>
              <a:rPr lang="es-ES_tradnl" dirty="0" smtClean="0">
                <a:solidFill>
                  <a:srgbClr val="0432FF"/>
                </a:solidFill>
              </a:rPr>
              <a:t>Amigos:12 </a:t>
            </a:r>
          </a:p>
          <a:p>
            <a:r>
              <a:rPr lang="es-ES_tradnl" dirty="0" smtClean="0">
                <a:solidFill>
                  <a:srgbClr val="0432FF"/>
                </a:solidFill>
              </a:rPr>
              <a:t>} </a:t>
            </a:r>
            <a:endParaRPr lang="es-ES_tradnl" dirty="0">
              <a:solidFill>
                <a:srgbClr val="0432FF"/>
              </a:solidFill>
            </a:endParaRPr>
          </a:p>
        </p:txBody>
      </p:sp>
    </p:spTree>
    <p:extLst>
      <p:ext uri="{BB962C8B-B14F-4D97-AF65-F5344CB8AC3E}">
        <p14:creationId xmlns:p14="http://schemas.microsoft.com/office/powerpoint/2010/main" val="284227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¿Cómo funciona </a:t>
            </a:r>
            <a:r>
              <a:rPr lang="es-ES_tradnl" b="1" dirty="0" err="1"/>
              <a:t>MongoDB</a:t>
            </a:r>
            <a:r>
              <a:rPr lang="es-ES_tradnl" b="1" dirty="0" smtClean="0"/>
              <a:t>?</a:t>
            </a:r>
            <a:endParaRPr lang="es-ES_tradnl" dirty="0"/>
          </a:p>
        </p:txBody>
      </p:sp>
      <p:sp>
        <p:nvSpPr>
          <p:cNvPr id="3" name="Marcador de contenido 2"/>
          <p:cNvSpPr>
            <a:spLocks noGrp="1"/>
          </p:cNvSpPr>
          <p:nvPr>
            <p:ph idx="1"/>
          </p:nvPr>
        </p:nvSpPr>
        <p:spPr/>
        <p:txBody>
          <a:bodyPr/>
          <a:lstStyle/>
          <a:p>
            <a:r>
              <a:rPr lang="es-ES_tradnl" dirty="0" err="1"/>
              <a:t>MongoDB</a:t>
            </a:r>
            <a:r>
              <a:rPr lang="es-ES_tradnl" dirty="0"/>
              <a:t> está escrito en C++, aunque las consultas se hacen </a:t>
            </a:r>
            <a:r>
              <a:rPr lang="es-ES_tradnl" dirty="0">
                <a:solidFill>
                  <a:srgbClr val="0432FF"/>
                </a:solidFill>
              </a:rPr>
              <a:t>pasando objetos JSON </a:t>
            </a:r>
            <a:r>
              <a:rPr lang="es-ES_tradnl" dirty="0" smtClean="0"/>
              <a:t>como </a:t>
            </a:r>
            <a:r>
              <a:rPr lang="es-ES_tradnl" dirty="0"/>
              <a:t>parámetro</a:t>
            </a:r>
            <a:r>
              <a:rPr lang="es-ES_tradnl" dirty="0" smtClean="0"/>
              <a:t>.</a:t>
            </a:r>
          </a:p>
          <a:p>
            <a:r>
              <a:rPr lang="es-ES_tradnl" dirty="0" smtClean="0"/>
              <a:t>Por ejemplo:</a:t>
            </a:r>
          </a:p>
          <a:p>
            <a:pPr marL="0" indent="0">
              <a:buNone/>
            </a:pPr>
            <a:r>
              <a:rPr lang="es-ES_tradnl" dirty="0" smtClean="0"/>
              <a:t>	</a:t>
            </a:r>
            <a:r>
              <a:rPr lang="es-ES_tradnl" dirty="0" err="1" smtClean="0"/>
              <a:t>db.Clientes.find</a:t>
            </a:r>
            <a:r>
              <a:rPr lang="es-ES_tradnl" dirty="0"/>
              <a:t>({</a:t>
            </a:r>
            <a:r>
              <a:rPr lang="es-ES_tradnl" dirty="0" err="1"/>
              <a:t>Nombre:"Pedro</a:t>
            </a:r>
            <a:r>
              <a:rPr lang="es-ES_tradnl" dirty="0" smtClean="0"/>
              <a:t>"});</a:t>
            </a:r>
          </a:p>
          <a:p>
            <a:r>
              <a:rPr lang="es-ES_tradnl" dirty="0" err="1"/>
              <a:t>MongoDB</a:t>
            </a:r>
            <a:r>
              <a:rPr lang="es-ES_tradnl" dirty="0"/>
              <a:t> viene de serie con una consola desde la que podemos ejecutar los distintos comandos. </a:t>
            </a:r>
            <a:endParaRPr lang="es-ES_tradnl" dirty="0" smtClean="0"/>
          </a:p>
          <a:p>
            <a:r>
              <a:rPr lang="es-ES_tradnl" dirty="0" smtClean="0"/>
              <a:t>Esta </a:t>
            </a:r>
            <a:r>
              <a:rPr lang="es-ES_tradnl" dirty="0"/>
              <a:t>consola está construida sobre JavaScript, por lo que las consultas se realizan utilizando ese lenguaje.</a:t>
            </a:r>
            <a:endParaRPr lang="es-ES_tradnl" dirty="0" smtClean="0"/>
          </a:p>
        </p:txBody>
      </p:sp>
    </p:spTree>
    <p:extLst>
      <p:ext uri="{BB962C8B-B14F-4D97-AF65-F5344CB8AC3E}">
        <p14:creationId xmlns:p14="http://schemas.microsoft.com/office/powerpoint/2010/main" val="1534899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¿Cómo funciona </a:t>
            </a:r>
            <a:r>
              <a:rPr lang="es-ES_tradnl" b="1" dirty="0" err="1"/>
              <a:t>MongoDB</a:t>
            </a:r>
            <a:r>
              <a:rPr lang="es-ES_tradnl" b="1" dirty="0" smtClean="0"/>
              <a:t>? </a:t>
            </a:r>
            <a:r>
              <a:rPr lang="es-ES_tradnl" sz="3200" b="1" dirty="0" smtClean="0"/>
              <a:t>(2)</a:t>
            </a:r>
            <a:endParaRPr lang="es-ES_tradnl" dirty="0"/>
          </a:p>
        </p:txBody>
      </p:sp>
      <p:sp>
        <p:nvSpPr>
          <p:cNvPr id="3" name="Marcador de contenido 2"/>
          <p:cNvSpPr>
            <a:spLocks noGrp="1"/>
          </p:cNvSpPr>
          <p:nvPr>
            <p:ph idx="1"/>
          </p:nvPr>
        </p:nvSpPr>
        <p:spPr/>
        <p:txBody>
          <a:bodyPr/>
          <a:lstStyle/>
          <a:p>
            <a:pPr algn="just"/>
            <a:r>
              <a:rPr lang="es-ES_tradnl" dirty="0" smtClean="0"/>
              <a:t>Se pueden usar funciones </a:t>
            </a:r>
            <a:r>
              <a:rPr lang="es-ES_tradnl" dirty="0"/>
              <a:t>propias de </a:t>
            </a:r>
            <a:r>
              <a:rPr lang="es-ES_tradnl" dirty="0" err="1"/>
              <a:t>JavaSciprt</a:t>
            </a:r>
            <a:r>
              <a:rPr lang="es-ES_tradnl" dirty="0"/>
              <a:t>. </a:t>
            </a:r>
            <a:endParaRPr lang="es-ES_tradnl" dirty="0" smtClean="0"/>
          </a:p>
          <a:p>
            <a:pPr algn="just"/>
            <a:r>
              <a:rPr lang="es-ES_tradnl" dirty="0" smtClean="0"/>
              <a:t>En </a:t>
            </a:r>
            <a:r>
              <a:rPr lang="es-ES_tradnl" dirty="0"/>
              <a:t>la consola también podemos definir variables, funciones o utilizar bucles</a:t>
            </a:r>
            <a:r>
              <a:rPr lang="es-ES_tradnl" dirty="0" smtClean="0"/>
              <a:t>.</a:t>
            </a:r>
          </a:p>
          <a:p>
            <a:pPr algn="just"/>
            <a:r>
              <a:rPr lang="es-ES_tradnl" dirty="0"/>
              <a:t>Hay drivers oficiales para C#, Java, </a:t>
            </a:r>
            <a:r>
              <a:rPr lang="es-ES_tradnl" dirty="0" err="1"/>
              <a:t>Node.js</a:t>
            </a:r>
            <a:r>
              <a:rPr lang="es-ES_tradnl" dirty="0"/>
              <a:t>, PHP, Python, Ruby, C, C++, Perl o </a:t>
            </a:r>
            <a:r>
              <a:rPr lang="es-ES_tradnl" dirty="0" err="1"/>
              <a:t>Scala</a:t>
            </a:r>
            <a:r>
              <a:rPr lang="es-ES_tradnl" dirty="0"/>
              <a:t>. </a:t>
            </a:r>
            <a:endParaRPr lang="es-ES_tradnl" dirty="0" smtClean="0"/>
          </a:p>
          <a:p>
            <a:pPr algn="just"/>
            <a:r>
              <a:rPr lang="es-ES_tradnl" dirty="0" smtClean="0"/>
              <a:t>Aunque </a:t>
            </a:r>
            <a:r>
              <a:rPr lang="es-ES_tradnl" dirty="0"/>
              <a:t>estos drivers están soportados por </a:t>
            </a:r>
            <a:r>
              <a:rPr lang="es-ES_tradnl" dirty="0" err="1"/>
              <a:t>MongoDB</a:t>
            </a:r>
            <a:r>
              <a:rPr lang="es-ES_tradnl" dirty="0"/>
              <a:t>, no todos están en el mismo estado de madurez. </a:t>
            </a:r>
            <a:endParaRPr lang="es-ES_tradnl" dirty="0" smtClean="0"/>
          </a:p>
        </p:txBody>
      </p:sp>
    </p:spTree>
    <p:extLst>
      <p:ext uri="{BB962C8B-B14F-4D97-AF65-F5344CB8AC3E}">
        <p14:creationId xmlns:p14="http://schemas.microsoft.com/office/powerpoint/2010/main" val="520642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¿Dónde se puede utilizar </a:t>
            </a:r>
            <a:r>
              <a:rPr lang="es-ES_tradnl" b="1" dirty="0" err="1"/>
              <a:t>MongoDB</a:t>
            </a:r>
            <a:r>
              <a:rPr lang="es-ES_tradnl" b="1" dirty="0" smtClean="0"/>
              <a:t>?</a:t>
            </a:r>
            <a:endParaRPr lang="es-ES_tradnl" dirty="0"/>
          </a:p>
        </p:txBody>
      </p:sp>
      <p:sp>
        <p:nvSpPr>
          <p:cNvPr id="3" name="Marcador de contenido 2"/>
          <p:cNvSpPr>
            <a:spLocks noGrp="1"/>
          </p:cNvSpPr>
          <p:nvPr>
            <p:ph idx="1"/>
          </p:nvPr>
        </p:nvSpPr>
        <p:spPr/>
        <p:txBody>
          <a:bodyPr/>
          <a:lstStyle/>
          <a:p>
            <a:r>
              <a:rPr lang="es-ES_tradnl" dirty="0"/>
              <a:t>S</a:t>
            </a:r>
            <a:r>
              <a:rPr lang="es-ES_tradnl" dirty="0" smtClean="0"/>
              <a:t>e </a:t>
            </a:r>
            <a:r>
              <a:rPr lang="es-ES_tradnl" dirty="0"/>
              <a:t>suele decir que las bases de datos </a:t>
            </a:r>
            <a:r>
              <a:rPr lang="es-ES_tradnl" dirty="0" err="1"/>
              <a:t>NoSQL</a:t>
            </a:r>
            <a:r>
              <a:rPr lang="es-ES_tradnl" dirty="0"/>
              <a:t> tienen un ámbito de aplicación </a:t>
            </a:r>
            <a:r>
              <a:rPr lang="es-ES_tradnl" dirty="0" smtClean="0"/>
              <a:t>reducido. Sin embargo, MONGO BD ha ido creciendo en posibilidades de uso.</a:t>
            </a:r>
          </a:p>
          <a:p>
            <a:r>
              <a:rPr lang="es-ES_tradnl" dirty="0"/>
              <a:t>Cualquier aplicación que necesite almacenar datos </a:t>
            </a:r>
            <a:r>
              <a:rPr lang="es-ES_tradnl" dirty="0" err="1"/>
              <a:t>semi</a:t>
            </a:r>
            <a:r>
              <a:rPr lang="es-ES_tradnl" dirty="0"/>
              <a:t> estructurados puede usar </a:t>
            </a:r>
            <a:r>
              <a:rPr lang="es-ES_tradnl" b="1" dirty="0" err="1"/>
              <a:t>MongoDB</a:t>
            </a:r>
            <a:r>
              <a:rPr lang="es-ES_tradnl" dirty="0"/>
              <a:t>. </a:t>
            </a:r>
            <a:endParaRPr lang="es-ES_tradnl" dirty="0" smtClean="0"/>
          </a:p>
          <a:p>
            <a:pPr lvl="1"/>
            <a:r>
              <a:rPr lang="es-ES_tradnl" dirty="0" smtClean="0"/>
              <a:t>típicas </a:t>
            </a:r>
            <a:r>
              <a:rPr lang="es-ES_tradnl" dirty="0"/>
              <a:t>aplicaciones CRUD </a:t>
            </a:r>
            <a:endParaRPr lang="es-ES_tradnl" dirty="0" smtClean="0"/>
          </a:p>
          <a:p>
            <a:pPr lvl="1"/>
            <a:r>
              <a:rPr lang="es-ES_tradnl" dirty="0" smtClean="0"/>
              <a:t>desarrollos </a:t>
            </a:r>
            <a:r>
              <a:rPr lang="es-ES_tradnl" dirty="0"/>
              <a:t>web actuales</a:t>
            </a:r>
            <a:r>
              <a:rPr lang="es-ES_tradnl" dirty="0" smtClean="0"/>
              <a:t>.</a:t>
            </a:r>
          </a:p>
          <a:p>
            <a:r>
              <a:rPr lang="es-ES_tradnl" dirty="0" err="1"/>
              <a:t>MongoDB</a:t>
            </a:r>
            <a:r>
              <a:rPr lang="es-ES_tradnl" dirty="0"/>
              <a:t> es especialmente útil en entornos que requieran escalabilidad. Con sus opciones de replicación y </a:t>
            </a:r>
            <a:r>
              <a:rPr lang="es-ES_tradnl" dirty="0" err="1" smtClean="0"/>
              <a:t>sharding</a:t>
            </a:r>
            <a:r>
              <a:rPr lang="es-ES_tradnl" dirty="0" smtClean="0"/>
              <a:t>, sencillas de configurar.</a:t>
            </a:r>
            <a:endParaRPr lang="es-ES_tradnl" dirty="0"/>
          </a:p>
        </p:txBody>
      </p:sp>
    </p:spTree>
    <p:extLst>
      <p:ext uri="{BB962C8B-B14F-4D97-AF65-F5344CB8AC3E}">
        <p14:creationId xmlns:p14="http://schemas.microsoft.com/office/powerpoint/2010/main" val="536941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1038" y="365127"/>
            <a:ext cx="8839480" cy="1325563"/>
          </a:xfrm>
        </p:spPr>
        <p:txBody>
          <a:bodyPr/>
          <a:lstStyle/>
          <a:p>
            <a:r>
              <a:rPr lang="es-ES_tradnl" b="1" dirty="0"/>
              <a:t>¿Dónde se puede utilizar </a:t>
            </a:r>
            <a:r>
              <a:rPr lang="es-ES_tradnl" b="1" dirty="0" err="1"/>
              <a:t>MongoDB</a:t>
            </a:r>
            <a:r>
              <a:rPr lang="es-ES_tradnl" b="1" dirty="0" smtClean="0"/>
              <a:t>? </a:t>
            </a:r>
            <a:r>
              <a:rPr lang="es-ES_tradnl" sz="1800" b="1" dirty="0" smtClean="0"/>
              <a:t>(2)</a:t>
            </a:r>
            <a:endParaRPr lang="es-ES_tradnl" dirty="0"/>
          </a:p>
        </p:txBody>
      </p:sp>
      <p:sp>
        <p:nvSpPr>
          <p:cNvPr id="3" name="Marcador de contenido 2"/>
          <p:cNvSpPr>
            <a:spLocks noGrp="1"/>
          </p:cNvSpPr>
          <p:nvPr>
            <p:ph idx="1"/>
          </p:nvPr>
        </p:nvSpPr>
        <p:spPr/>
        <p:txBody>
          <a:bodyPr/>
          <a:lstStyle/>
          <a:p>
            <a:pPr algn="just"/>
            <a:r>
              <a:rPr lang="es-ES_tradnl" dirty="0" smtClean="0"/>
              <a:t>Aunque las </a:t>
            </a:r>
            <a:r>
              <a:rPr lang="es-ES_tradnl" dirty="0"/>
              <a:t>colecciones de </a:t>
            </a:r>
            <a:r>
              <a:rPr lang="es-ES_tradnl" b="1" dirty="0" err="1"/>
              <a:t>MongoDB</a:t>
            </a:r>
            <a:r>
              <a:rPr lang="es-ES_tradnl" dirty="0"/>
              <a:t> no necesitan definir une esquema, es importante </a:t>
            </a:r>
            <a:r>
              <a:rPr lang="es-ES_tradnl" dirty="0" err="1"/>
              <a:t>d</a:t>
            </a:r>
            <a:r>
              <a:rPr lang="es-ES_tradnl" dirty="0" err="1" smtClean="0"/>
              <a:t>ise</a:t>
            </a:r>
            <a:r>
              <a:rPr lang="en-US" dirty="0" err="1" smtClean="0"/>
              <a:t>ñar</a:t>
            </a:r>
            <a:r>
              <a:rPr lang="en-US" dirty="0" smtClean="0"/>
              <a:t> </a:t>
            </a:r>
            <a:r>
              <a:rPr lang="es-ES_tradnl" dirty="0" smtClean="0"/>
              <a:t>nuestra </a:t>
            </a:r>
            <a:r>
              <a:rPr lang="es-ES_tradnl" dirty="0"/>
              <a:t>aplicación para seguir uno. </a:t>
            </a:r>
            <a:endParaRPr lang="es-ES_tradnl" dirty="0" smtClean="0"/>
          </a:p>
          <a:p>
            <a:pPr algn="just"/>
            <a:r>
              <a:rPr lang="es-ES_tradnl" dirty="0" smtClean="0"/>
              <a:t>Se debe </a:t>
            </a:r>
            <a:r>
              <a:rPr lang="es-ES_tradnl" dirty="0"/>
              <a:t>pensar si necesitamos normalizar los datos, </a:t>
            </a:r>
            <a:r>
              <a:rPr lang="es-ES_tradnl" dirty="0" err="1"/>
              <a:t>denormalizarlos</a:t>
            </a:r>
            <a:r>
              <a:rPr lang="es-ES_tradnl" dirty="0"/>
              <a:t> o utilizar una </a:t>
            </a:r>
            <a:r>
              <a:rPr lang="es-ES_tradnl" dirty="0">
                <a:solidFill>
                  <a:srgbClr val="0432FF"/>
                </a:solidFill>
              </a:rPr>
              <a:t>aproximación </a:t>
            </a:r>
            <a:r>
              <a:rPr lang="es-ES_tradnl" dirty="0" smtClean="0">
                <a:solidFill>
                  <a:srgbClr val="0432FF"/>
                </a:solidFill>
              </a:rPr>
              <a:t>híbrida</a:t>
            </a:r>
            <a:r>
              <a:rPr lang="es-ES_tradnl" dirty="0" smtClean="0"/>
              <a:t>.</a:t>
            </a:r>
          </a:p>
          <a:p>
            <a:pPr algn="just"/>
            <a:r>
              <a:rPr lang="es-ES_tradnl" dirty="0" smtClean="0"/>
              <a:t>Estas </a:t>
            </a:r>
            <a:r>
              <a:rPr lang="es-ES_tradnl" dirty="0"/>
              <a:t>decisiones pueden afectar al rendimiento de nuestra aplicación. En definitiva el </a:t>
            </a:r>
            <a:r>
              <a:rPr lang="es-ES_tradnl" dirty="0">
                <a:solidFill>
                  <a:srgbClr val="0432FF"/>
                </a:solidFill>
              </a:rPr>
              <a:t>esquema lo definen las consultas</a:t>
            </a:r>
            <a:r>
              <a:rPr lang="es-ES_tradnl" dirty="0"/>
              <a:t> que vayamos a realizar con más frecuencia.</a:t>
            </a:r>
          </a:p>
        </p:txBody>
      </p:sp>
    </p:spTree>
    <p:extLst>
      <p:ext uri="{BB962C8B-B14F-4D97-AF65-F5344CB8AC3E}">
        <p14:creationId xmlns:p14="http://schemas.microsoft.com/office/powerpoint/2010/main" val="2062890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¿Dónde no se debe usar </a:t>
            </a:r>
            <a:r>
              <a:rPr lang="es-ES_tradnl" b="1" dirty="0" err="1"/>
              <a:t>MongoDB</a:t>
            </a:r>
            <a:r>
              <a:rPr lang="es-ES_tradnl" b="1" dirty="0" smtClean="0"/>
              <a:t>?</a:t>
            </a:r>
            <a:endParaRPr lang="es-ES_tradnl" dirty="0"/>
          </a:p>
        </p:txBody>
      </p:sp>
      <p:sp>
        <p:nvSpPr>
          <p:cNvPr id="3" name="Marcador de contenido 2"/>
          <p:cNvSpPr>
            <a:spLocks noGrp="1"/>
          </p:cNvSpPr>
          <p:nvPr>
            <p:ph idx="1"/>
          </p:nvPr>
        </p:nvSpPr>
        <p:spPr/>
        <p:txBody>
          <a:bodyPr/>
          <a:lstStyle/>
          <a:p>
            <a:pPr algn="just"/>
            <a:r>
              <a:rPr lang="es-ES_tradnl" dirty="0"/>
              <a:t>En esta base de datos </a:t>
            </a:r>
            <a:r>
              <a:rPr lang="es-ES_tradnl" b="1" dirty="0"/>
              <a:t>no existen las </a:t>
            </a:r>
            <a:r>
              <a:rPr lang="es-ES_tradnl" b="1" dirty="0" smtClean="0"/>
              <a:t>transacciones</a:t>
            </a:r>
          </a:p>
          <a:p>
            <a:pPr algn="just"/>
            <a:r>
              <a:rPr lang="es-ES_tradnl" dirty="0"/>
              <a:t>Solo garantiza operaciones atómicas a nivel de </a:t>
            </a:r>
            <a:r>
              <a:rPr lang="es-ES_tradnl" dirty="0" smtClean="0"/>
              <a:t>documento.</a:t>
            </a:r>
          </a:p>
          <a:p>
            <a:pPr algn="just"/>
            <a:r>
              <a:rPr lang="es-ES_tradnl" b="1" dirty="0"/>
              <a:t>Tampoco existen los </a:t>
            </a:r>
            <a:r>
              <a:rPr lang="es-ES_tradnl" b="1" dirty="0" smtClean="0"/>
              <a:t>JOINS. </a:t>
            </a:r>
            <a:r>
              <a:rPr lang="es-ES_tradnl" dirty="0"/>
              <a:t>Para consultar datos relacionados en dos o más colecciones, tenemos que hacer más de una consulta</a:t>
            </a:r>
            <a:r>
              <a:rPr lang="es-ES_tradnl" dirty="0" smtClean="0"/>
              <a:t>.</a:t>
            </a:r>
          </a:p>
          <a:p>
            <a:pPr algn="just"/>
            <a:r>
              <a:rPr lang="es-ES_tradnl" dirty="0" smtClean="0"/>
              <a:t>Consultas de </a:t>
            </a:r>
            <a:r>
              <a:rPr lang="es-ES_tradnl" dirty="0" err="1" smtClean="0"/>
              <a:t>agregaci</a:t>
            </a:r>
            <a:r>
              <a:rPr lang="en-US" dirty="0" err="1" smtClean="0"/>
              <a:t>ón</a:t>
            </a:r>
            <a:r>
              <a:rPr lang="en-US" dirty="0" smtClean="0"/>
              <a:t>. </a:t>
            </a:r>
            <a:r>
              <a:rPr lang="en-US" b="1" dirty="0" err="1"/>
              <a:t>MongoDB</a:t>
            </a:r>
            <a:r>
              <a:rPr lang="en-US" dirty="0"/>
              <a:t> </a:t>
            </a:r>
            <a:r>
              <a:rPr lang="en-US" dirty="0" err="1"/>
              <a:t>tiene</a:t>
            </a:r>
            <a:r>
              <a:rPr lang="en-US" dirty="0"/>
              <a:t> un framework para </a:t>
            </a:r>
            <a:r>
              <a:rPr lang="en-US" dirty="0" err="1"/>
              <a:t>realizar</a:t>
            </a:r>
            <a:r>
              <a:rPr lang="en-US" dirty="0"/>
              <a:t> </a:t>
            </a:r>
            <a:r>
              <a:rPr lang="en-US" dirty="0" err="1"/>
              <a:t>consultas</a:t>
            </a:r>
            <a:r>
              <a:rPr lang="en-US" dirty="0"/>
              <a:t> de </a:t>
            </a:r>
            <a:r>
              <a:rPr lang="en-US" dirty="0" err="1"/>
              <a:t>este</a:t>
            </a:r>
            <a:r>
              <a:rPr lang="en-US" dirty="0"/>
              <a:t> </a:t>
            </a:r>
            <a:r>
              <a:rPr lang="en-US" dirty="0" err="1"/>
              <a:t>tipo</a:t>
            </a:r>
            <a:r>
              <a:rPr lang="en-US" dirty="0"/>
              <a:t> </a:t>
            </a:r>
            <a:r>
              <a:rPr lang="en-US" dirty="0" err="1"/>
              <a:t>llamado</a:t>
            </a:r>
            <a:r>
              <a:rPr lang="en-US" dirty="0"/>
              <a:t> Aggregation Framework. </a:t>
            </a:r>
            <a:r>
              <a:rPr lang="en-US" dirty="0" err="1"/>
              <a:t>También</a:t>
            </a:r>
            <a:r>
              <a:rPr lang="en-US" dirty="0"/>
              <a:t> </a:t>
            </a:r>
            <a:r>
              <a:rPr lang="en-US" dirty="0" err="1"/>
              <a:t>puede</a:t>
            </a:r>
            <a:r>
              <a:rPr lang="en-US" dirty="0"/>
              <a:t> </a:t>
            </a:r>
            <a:r>
              <a:rPr lang="en-US" dirty="0" err="1"/>
              <a:t>usar</a:t>
            </a:r>
            <a:r>
              <a:rPr lang="en-US" dirty="0"/>
              <a:t> Map </a:t>
            </a:r>
            <a:r>
              <a:rPr lang="en-US" dirty="0" smtClean="0"/>
              <a:t>Reduce. No </a:t>
            </a:r>
            <a:r>
              <a:rPr lang="en-US" dirty="0" err="1" smtClean="0"/>
              <a:t>llegan</a:t>
            </a:r>
            <a:r>
              <a:rPr lang="en-US" dirty="0" smtClean="0"/>
              <a:t> a la </a:t>
            </a:r>
            <a:r>
              <a:rPr lang="en-US" dirty="0" err="1" smtClean="0"/>
              <a:t>potencia</a:t>
            </a:r>
            <a:r>
              <a:rPr lang="en-US" dirty="0" smtClean="0"/>
              <a:t> de un </a:t>
            </a:r>
            <a:r>
              <a:rPr lang="en-US" dirty="0" err="1" smtClean="0"/>
              <a:t>sistema</a:t>
            </a:r>
            <a:r>
              <a:rPr lang="en-US" dirty="0" smtClean="0"/>
              <a:t> </a:t>
            </a:r>
            <a:r>
              <a:rPr lang="en-US" dirty="0" err="1" smtClean="0"/>
              <a:t>relacional</a:t>
            </a:r>
            <a:r>
              <a:rPr lang="en-US" dirty="0" smtClean="0"/>
              <a:t>, </a:t>
            </a:r>
            <a:r>
              <a:rPr lang="en-US" dirty="0" err="1" smtClean="0"/>
              <a:t>por</a:t>
            </a:r>
            <a:r>
              <a:rPr lang="en-US" dirty="0" smtClean="0"/>
              <a:t> </a:t>
            </a:r>
            <a:r>
              <a:rPr lang="en-US" dirty="0" err="1" smtClean="0"/>
              <a:t>ahora</a:t>
            </a:r>
            <a:r>
              <a:rPr lang="en-US" dirty="0" smtClean="0"/>
              <a:t>.</a:t>
            </a:r>
            <a:endParaRPr lang="es-ES_tradnl" dirty="0"/>
          </a:p>
        </p:txBody>
      </p:sp>
    </p:spTree>
    <p:extLst>
      <p:ext uri="{BB962C8B-B14F-4D97-AF65-F5344CB8AC3E}">
        <p14:creationId xmlns:p14="http://schemas.microsoft.com/office/powerpoint/2010/main" val="685070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1612</TotalTime>
  <Words>1806</Words>
  <Application>Microsoft Macintosh PowerPoint</Application>
  <PresentationFormat>A4 (210x297 mm)</PresentationFormat>
  <Paragraphs>281</Paragraphs>
  <Slides>36</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Calibri</vt:lpstr>
      <vt:lpstr>Calibri Light</vt:lpstr>
      <vt:lpstr>Arial</vt:lpstr>
      <vt:lpstr>Tema de Office</vt:lpstr>
      <vt:lpstr>MONGO DB</vt:lpstr>
      <vt:lpstr>Mongo DB</vt:lpstr>
      <vt:lpstr>Qué es MONGO DB?</vt:lpstr>
      <vt:lpstr>Presentación de PowerPoint</vt:lpstr>
      <vt:lpstr>¿Cómo funciona MongoDB?</vt:lpstr>
      <vt:lpstr>¿Cómo funciona MongoDB? (2)</vt:lpstr>
      <vt:lpstr>¿Dónde se puede utilizar MongoDB?</vt:lpstr>
      <vt:lpstr>¿Dónde se puede utilizar MongoDB? (2)</vt:lpstr>
      <vt:lpstr>¿Dónde no se debe usar MongoDB?</vt:lpstr>
      <vt:lpstr>¿Cómo se instala MongoDB?</vt:lpstr>
      <vt:lpstr>¿Cómo levantar el servicio?</vt:lpstr>
      <vt:lpstr>¿Cómo puedo usar la consola?</vt:lpstr>
      <vt:lpstr>Básico en consola</vt:lpstr>
      <vt:lpstr>Lo primero, es lo primero. Insertando datos</vt:lpstr>
      <vt:lpstr>Ejemplo</vt:lpstr>
      <vt:lpstr>Ejemplo (2)</vt:lpstr>
      <vt:lpstr>ObjectId</vt:lpstr>
      <vt:lpstr>Cómo se genera un ObjectId</vt:lpstr>
      <vt:lpstr>Cómo se genera un ObjectId (2)</vt:lpstr>
      <vt:lpstr>Cómo se genera un ObjectId (3)</vt:lpstr>
      <vt:lpstr>Insertando documentos de forma masiva</vt:lpstr>
      <vt:lpstr>Insertando documentos de forma masiva (2)</vt:lpstr>
      <vt:lpstr>16 MB de tamaño máximo</vt:lpstr>
      <vt:lpstr>Operaciones de actualización simples</vt:lpstr>
      <vt:lpstr>Sentencia update</vt:lpstr>
      <vt:lpstr>Sentencia update (2)</vt:lpstr>
      <vt:lpstr>Utilizando el modificador $set</vt:lpstr>
      <vt:lpstr>Utilizando el modificador $set (2)</vt:lpstr>
      <vt:lpstr>Utilizando el modificador $unset</vt:lpstr>
      <vt:lpstr>$inc</vt:lpstr>
      <vt:lpstr>$rename</vt:lpstr>
      <vt:lpstr>Parámetros especiales de update</vt:lpstr>
      <vt:lpstr>Parámetros especiales de update</vt:lpstr>
      <vt:lpstr>Parámetros especiales de update (2)</vt:lpstr>
      <vt:lpstr>Decrementar</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 DB</dc:title>
  <dc:creator>Usuario de Microsoft Office</dc:creator>
  <cp:lastModifiedBy>Usuario de Microsoft Office</cp:lastModifiedBy>
  <cp:revision>22</cp:revision>
  <dcterms:created xsi:type="dcterms:W3CDTF">2016-09-07T12:21:43Z</dcterms:created>
  <dcterms:modified xsi:type="dcterms:W3CDTF">2016-09-08T17:39:56Z</dcterms:modified>
</cp:coreProperties>
</file>