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23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2840D-7585-44A1-A762-E527A8229E3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82B741B-8641-45B6-808B-11C267C055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FA793DB-4F6F-4800-BF76-37D34F4B7664}"/>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5" name="Espaço Reservado para Rodapé 4">
            <a:extLst>
              <a:ext uri="{FF2B5EF4-FFF2-40B4-BE49-F238E27FC236}">
                <a16:creationId xmlns:a16="http://schemas.microsoft.com/office/drawing/2014/main" id="{664A8544-B4FE-4459-A040-99CB49AEC8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06F628-FE52-4E68-86B9-0D03AB1935BF}"/>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160111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86D37-5478-44CF-B3A6-30726097819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5E4ED82-1215-44BC-B24F-10BE8453789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19C5AA4-67B5-4D8A-8ADD-AA031161F0BF}"/>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5" name="Espaço Reservado para Rodapé 4">
            <a:extLst>
              <a:ext uri="{FF2B5EF4-FFF2-40B4-BE49-F238E27FC236}">
                <a16:creationId xmlns:a16="http://schemas.microsoft.com/office/drawing/2014/main" id="{D9381689-6C21-471C-8AE5-7EDBDA6E172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9A167A4-8A99-4DD0-8ABA-D00BD2543ADE}"/>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206730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A8E56B-974E-4DCB-B290-7A503128F26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91CCE87-4194-41DE-B36A-79F758039D3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ACF88C7-4C9B-4EF3-87B8-7DDB34680269}"/>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5" name="Espaço Reservado para Rodapé 4">
            <a:extLst>
              <a:ext uri="{FF2B5EF4-FFF2-40B4-BE49-F238E27FC236}">
                <a16:creationId xmlns:a16="http://schemas.microsoft.com/office/drawing/2014/main" id="{1785765A-630A-4080-B2D4-1CA4406F84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91F97D-0315-4D52-A91D-4A3E844D3F31}"/>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91898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C2980-BDB4-4C64-A769-C037C5501C0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9CDA438-17F1-461E-AE9E-DD7946AED94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4DED9CA-AB70-4383-BC90-849DB13B4C78}"/>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5" name="Espaço Reservado para Rodapé 4">
            <a:extLst>
              <a:ext uri="{FF2B5EF4-FFF2-40B4-BE49-F238E27FC236}">
                <a16:creationId xmlns:a16="http://schemas.microsoft.com/office/drawing/2014/main" id="{D46301AE-D664-4628-B2E9-C27AADD3A1B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23FE366-B79A-438E-A842-C966F43205AE}"/>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187494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2794C-C6BF-4363-8246-6800A8B9C25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8D0D608-A2B9-4C61-B9EA-277CD4C81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D63FC69-E5D8-44A3-90C5-C731D14FFE1D}"/>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5" name="Espaço Reservado para Rodapé 4">
            <a:extLst>
              <a:ext uri="{FF2B5EF4-FFF2-40B4-BE49-F238E27FC236}">
                <a16:creationId xmlns:a16="http://schemas.microsoft.com/office/drawing/2014/main" id="{A5FA116F-68C0-4EA4-8F0E-28B835BABC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A24A5F-3748-41F8-BEEA-6EEA07CFF8FD}"/>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54244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51553-C30F-4154-B499-F8299C89067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A935E0B-476E-4F98-A982-913D5F84EC5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FF3AF9B-611A-4191-8942-C5698F3060B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0F54E2D-B648-4861-ABD5-B20DD85D20B3}"/>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6" name="Espaço Reservado para Rodapé 5">
            <a:extLst>
              <a:ext uri="{FF2B5EF4-FFF2-40B4-BE49-F238E27FC236}">
                <a16:creationId xmlns:a16="http://schemas.microsoft.com/office/drawing/2014/main" id="{0C56563B-9216-4267-BC61-71DEB5EF9BD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DCFA4CB-6D97-45A9-A93B-81B82655BE6A}"/>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8101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17ACA-C757-411E-92AC-DF720F628D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0C80921-4277-4100-812E-76D3DE4E8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5714026-BBF6-45FF-AB54-AD544DB216F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A885784-0B60-4C70-982C-B60F68209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FAC125F-2499-4CF2-B80A-78C734CAE1F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4EF6661-9978-421B-ADDB-A2A4FA46B61D}"/>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8" name="Espaço Reservado para Rodapé 7">
            <a:extLst>
              <a:ext uri="{FF2B5EF4-FFF2-40B4-BE49-F238E27FC236}">
                <a16:creationId xmlns:a16="http://schemas.microsoft.com/office/drawing/2014/main" id="{D335E327-5620-47EA-982E-27D9AAA6E3F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7DFE8FA-1D94-4AD3-A06F-DF5FA69D55A2}"/>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216642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B8DAF-2322-45A3-B5CE-A81B54F1401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92C9F67-ABF8-48BA-A4BD-6B9F4D80022F}"/>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4" name="Espaço Reservado para Rodapé 3">
            <a:extLst>
              <a:ext uri="{FF2B5EF4-FFF2-40B4-BE49-F238E27FC236}">
                <a16:creationId xmlns:a16="http://schemas.microsoft.com/office/drawing/2014/main" id="{40A4C1F2-A6A9-41B6-970D-91656142F6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CE33B05-D6D6-4AF6-BB10-D593514C6DBF}"/>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18013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6C1E348-AE02-410D-97C9-1FFE8713D85C}"/>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3" name="Espaço Reservado para Rodapé 2">
            <a:extLst>
              <a:ext uri="{FF2B5EF4-FFF2-40B4-BE49-F238E27FC236}">
                <a16:creationId xmlns:a16="http://schemas.microsoft.com/office/drawing/2014/main" id="{445ADFB7-89E0-4C2F-8278-EBA02A96457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8EB542D-7BC7-4072-A80F-841F8DC35223}"/>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266956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E6FC8-729E-4526-9D2A-6DF3AFC6B74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349066E-AA63-44CE-8C0C-0208D2984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9AC8A9B-4196-4755-A365-776569BF9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BFA7FFE-D533-4523-BB71-9650CECA7A72}"/>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6" name="Espaço Reservado para Rodapé 5">
            <a:extLst>
              <a:ext uri="{FF2B5EF4-FFF2-40B4-BE49-F238E27FC236}">
                <a16:creationId xmlns:a16="http://schemas.microsoft.com/office/drawing/2014/main" id="{A00F764E-C7FA-4857-82F7-232B8A48A20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C3BF4C1-1204-4426-A875-74BA5843625C}"/>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118337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882A7-9339-4300-9A9D-5459BD9520A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39E6A5A-C922-4698-9013-AACAF4DBA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E87AF9C-3A34-4013-81CA-4CFF5B61C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CF60084-B175-4DDC-9329-395A60E0315A}"/>
              </a:ext>
            </a:extLst>
          </p:cNvPr>
          <p:cNvSpPr>
            <a:spLocks noGrp="1"/>
          </p:cNvSpPr>
          <p:nvPr>
            <p:ph type="dt" sz="half" idx="10"/>
          </p:nvPr>
        </p:nvSpPr>
        <p:spPr/>
        <p:txBody>
          <a:bodyPr/>
          <a:lstStyle/>
          <a:p>
            <a:fld id="{3B9F674C-A8D1-480B-B1A9-BC5A63FE03D9}" type="datetimeFigureOut">
              <a:rPr lang="pt-BR" smtClean="0"/>
              <a:t>11/04/2022</a:t>
            </a:fld>
            <a:endParaRPr lang="pt-BR"/>
          </a:p>
        </p:txBody>
      </p:sp>
      <p:sp>
        <p:nvSpPr>
          <p:cNvPr id="6" name="Espaço Reservado para Rodapé 5">
            <a:extLst>
              <a:ext uri="{FF2B5EF4-FFF2-40B4-BE49-F238E27FC236}">
                <a16:creationId xmlns:a16="http://schemas.microsoft.com/office/drawing/2014/main" id="{71735FE8-A6E7-42B3-B87A-A1F019CA02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09E2886-5A38-467B-8838-4AFDE712E68C}"/>
              </a:ext>
            </a:extLst>
          </p:cNvPr>
          <p:cNvSpPr>
            <a:spLocks noGrp="1"/>
          </p:cNvSpPr>
          <p:nvPr>
            <p:ph type="sldNum" sz="quarter" idx="12"/>
          </p:nvPr>
        </p:nvSpPr>
        <p:spPr/>
        <p:txBody>
          <a:bodyPr/>
          <a:lstStyle/>
          <a:p>
            <a:fld id="{E949EBC5-3791-4086-B4DB-1E3D1E3FE04E}" type="slidenum">
              <a:rPr lang="pt-BR" smtClean="0"/>
              <a:t>‹nº›</a:t>
            </a:fld>
            <a:endParaRPr lang="pt-BR"/>
          </a:p>
        </p:txBody>
      </p:sp>
    </p:spTree>
    <p:extLst>
      <p:ext uri="{BB962C8B-B14F-4D97-AF65-F5344CB8AC3E}">
        <p14:creationId xmlns:p14="http://schemas.microsoft.com/office/powerpoint/2010/main" val="79319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50FC2BB-8EF8-4BB3-BC8B-174804B47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7C450F6-0164-4D9F-93A0-6B5E0EA35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E04B7D-CE92-4347-91C0-E280C3F26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674C-A8D1-480B-B1A9-BC5A63FE03D9}" type="datetimeFigureOut">
              <a:rPr lang="pt-BR" smtClean="0"/>
              <a:t>11/04/2022</a:t>
            </a:fld>
            <a:endParaRPr lang="pt-BR"/>
          </a:p>
        </p:txBody>
      </p:sp>
      <p:sp>
        <p:nvSpPr>
          <p:cNvPr id="5" name="Espaço Reservado para Rodapé 4">
            <a:extLst>
              <a:ext uri="{FF2B5EF4-FFF2-40B4-BE49-F238E27FC236}">
                <a16:creationId xmlns:a16="http://schemas.microsoft.com/office/drawing/2014/main" id="{E0C4D282-E0AD-4998-ACA8-74D69F5E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55A6A0A-C505-4D03-87FE-54B2DEAF8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9EBC5-3791-4086-B4DB-1E3D1E3FE04E}" type="slidenum">
              <a:rPr lang="pt-BR" smtClean="0"/>
              <a:t>‹nº›</a:t>
            </a:fld>
            <a:endParaRPr lang="pt-BR"/>
          </a:p>
        </p:txBody>
      </p:sp>
    </p:spTree>
    <p:extLst>
      <p:ext uri="{BB962C8B-B14F-4D97-AF65-F5344CB8AC3E}">
        <p14:creationId xmlns:p14="http://schemas.microsoft.com/office/powerpoint/2010/main" val="416241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linkedin.com/in/gabriel-de-souza-renn%C3%B3-991806166/" TargetMode="External"/><Relationship Id="rId7" Type="http://schemas.openxmlformats.org/officeDocument/2006/relationships/hyperlink" Target="https://gabrielrenno.wixsite.com/my-sit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GabrielRenno/Case_EloGroup" TargetMode="External"/><Relationship Id="rId4" Type="http://schemas.openxmlformats.org/officeDocument/2006/relationships/image" Target="../media/image2.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1245"/>
            <a:ext cx="8543925" cy="369332"/>
          </a:xfrm>
          <a:prstGeom prst="rect">
            <a:avLst/>
          </a:prstGeom>
          <a:noFill/>
        </p:spPr>
        <p:txBody>
          <a:bodyPr wrap="square" rtlCol="0">
            <a:spAutoFit/>
          </a:bodyPr>
          <a:lstStyle/>
          <a:p>
            <a:r>
              <a:rPr lang="pt-BR" dirty="0"/>
              <a:t>APRESENTAÇÃO DO CASE PARA VAGA ANALISTA DE DADOS MGM</a:t>
            </a:r>
          </a:p>
        </p:txBody>
      </p:sp>
      <p:sp>
        <p:nvSpPr>
          <p:cNvPr id="14" name="CaixaDeTexto 13">
            <a:extLst>
              <a:ext uri="{FF2B5EF4-FFF2-40B4-BE49-F238E27FC236}">
                <a16:creationId xmlns:a16="http://schemas.microsoft.com/office/drawing/2014/main" id="{2040C631-34E7-40FA-81A7-ED1562947F8B}"/>
              </a:ext>
            </a:extLst>
          </p:cNvPr>
          <p:cNvSpPr txBox="1"/>
          <p:nvPr/>
        </p:nvSpPr>
        <p:spPr>
          <a:xfrm>
            <a:off x="5730275" y="2164341"/>
            <a:ext cx="2990850" cy="2862322"/>
          </a:xfrm>
          <a:prstGeom prst="rect">
            <a:avLst/>
          </a:prstGeom>
          <a:noFill/>
        </p:spPr>
        <p:txBody>
          <a:bodyPr wrap="square" rtlCol="0">
            <a:spAutoFit/>
          </a:bodyPr>
          <a:lstStyle/>
          <a:p>
            <a:pPr marL="285750" indent="-285750">
              <a:buFont typeface="Arial" panose="020B0604020202020204" pitchFamily="34" charset="0"/>
              <a:buChar char="•"/>
            </a:pPr>
            <a:r>
              <a:rPr lang="pt-BR" dirty="0"/>
              <a:t>Gabriel de Souza Rennó, 23 anos;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Belo Horizonte;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Cargo atual: Data Science </a:t>
            </a:r>
            <a:r>
              <a:rPr lang="pt-BR" dirty="0" err="1"/>
              <a:t>Intern</a:t>
            </a:r>
            <a:r>
              <a:rPr lang="pt-BR" dirty="0"/>
              <a:t>, </a:t>
            </a:r>
            <a:r>
              <a:rPr lang="pt-BR" dirty="0" err="1"/>
              <a:t>Vallourec</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Formação: Engenharia de Produção (PUC-MG);</a:t>
            </a:r>
          </a:p>
        </p:txBody>
      </p:sp>
      <p:pic>
        <p:nvPicPr>
          <p:cNvPr id="15" name="Imagem 14">
            <a:hlinkClick r:id="rId3"/>
            <a:extLst>
              <a:ext uri="{FF2B5EF4-FFF2-40B4-BE49-F238E27FC236}">
                <a16:creationId xmlns:a16="http://schemas.microsoft.com/office/drawing/2014/main" id="{E78E00AE-D584-4D04-9C07-E1724F366D91}"/>
              </a:ext>
            </a:extLst>
          </p:cNvPr>
          <p:cNvPicPr>
            <a:picLocks noChangeAspect="1"/>
          </p:cNvPicPr>
          <p:nvPr/>
        </p:nvPicPr>
        <p:blipFill>
          <a:blip r:embed="rId4"/>
          <a:stretch>
            <a:fillRect/>
          </a:stretch>
        </p:blipFill>
        <p:spPr>
          <a:xfrm>
            <a:off x="2988149" y="4780160"/>
            <a:ext cx="347663" cy="347663"/>
          </a:xfrm>
          <a:prstGeom prst="rect">
            <a:avLst/>
          </a:prstGeom>
        </p:spPr>
      </p:pic>
      <p:pic>
        <p:nvPicPr>
          <p:cNvPr id="16" name="Imagem 15">
            <a:hlinkClick r:id="rId5"/>
            <a:extLst>
              <a:ext uri="{FF2B5EF4-FFF2-40B4-BE49-F238E27FC236}">
                <a16:creationId xmlns:a16="http://schemas.microsoft.com/office/drawing/2014/main" id="{DADFDAC7-0152-4DBE-A824-EC318E3787CF}"/>
              </a:ext>
            </a:extLst>
          </p:cNvPr>
          <p:cNvPicPr>
            <a:picLocks noChangeAspect="1"/>
          </p:cNvPicPr>
          <p:nvPr/>
        </p:nvPicPr>
        <p:blipFill>
          <a:blip r:embed="rId6"/>
          <a:stretch>
            <a:fillRect/>
          </a:stretch>
        </p:blipFill>
        <p:spPr>
          <a:xfrm>
            <a:off x="3566409" y="4780159"/>
            <a:ext cx="347663" cy="347663"/>
          </a:xfrm>
          <a:prstGeom prst="rect">
            <a:avLst/>
          </a:prstGeom>
        </p:spPr>
      </p:pic>
      <p:pic>
        <p:nvPicPr>
          <p:cNvPr id="18" name="Imagem 17">
            <a:hlinkClick r:id="rId7"/>
            <a:extLst>
              <a:ext uri="{FF2B5EF4-FFF2-40B4-BE49-F238E27FC236}">
                <a16:creationId xmlns:a16="http://schemas.microsoft.com/office/drawing/2014/main" id="{2A8C5CAE-BF27-4F3C-8720-129670C3A0AA}"/>
              </a:ext>
            </a:extLst>
          </p:cNvPr>
          <p:cNvPicPr>
            <a:picLocks noChangeAspect="1"/>
          </p:cNvPicPr>
          <p:nvPr/>
        </p:nvPicPr>
        <p:blipFill>
          <a:blip r:embed="rId8"/>
          <a:stretch>
            <a:fillRect/>
          </a:stretch>
        </p:blipFill>
        <p:spPr>
          <a:xfrm>
            <a:off x="4176998" y="4822585"/>
            <a:ext cx="849404" cy="262810"/>
          </a:xfrm>
          <a:prstGeom prst="rect">
            <a:avLst/>
          </a:prstGeom>
        </p:spPr>
      </p:pic>
      <p:sp>
        <p:nvSpPr>
          <p:cNvPr id="21" name="CaixaDeTexto 20">
            <a:extLst>
              <a:ext uri="{FF2B5EF4-FFF2-40B4-BE49-F238E27FC236}">
                <a16:creationId xmlns:a16="http://schemas.microsoft.com/office/drawing/2014/main" id="{59CC093B-B4A9-44B5-AB38-E726B8488347}"/>
              </a:ext>
            </a:extLst>
          </p:cNvPr>
          <p:cNvSpPr txBox="1"/>
          <p:nvPr/>
        </p:nvSpPr>
        <p:spPr>
          <a:xfrm>
            <a:off x="2971799" y="4387858"/>
            <a:ext cx="1189220" cy="369332"/>
          </a:xfrm>
          <a:prstGeom prst="rect">
            <a:avLst/>
          </a:prstGeom>
          <a:noFill/>
        </p:spPr>
        <p:txBody>
          <a:bodyPr wrap="square" rtlCol="0">
            <a:spAutoFit/>
          </a:bodyPr>
          <a:lstStyle/>
          <a:p>
            <a:r>
              <a:rPr lang="pt-BR" dirty="0"/>
              <a:t>Links:</a:t>
            </a:r>
          </a:p>
        </p:txBody>
      </p:sp>
      <p:pic>
        <p:nvPicPr>
          <p:cNvPr id="23" name="Imagem 22">
            <a:extLst>
              <a:ext uri="{FF2B5EF4-FFF2-40B4-BE49-F238E27FC236}">
                <a16:creationId xmlns:a16="http://schemas.microsoft.com/office/drawing/2014/main" id="{E9383436-A591-4FBD-BAC3-235956D690BA}"/>
              </a:ext>
            </a:extLst>
          </p:cNvPr>
          <p:cNvPicPr>
            <a:picLocks noChangeAspect="1"/>
          </p:cNvPicPr>
          <p:nvPr/>
        </p:nvPicPr>
        <p:blipFill>
          <a:blip r:embed="rId9"/>
          <a:stretch>
            <a:fillRect/>
          </a:stretch>
        </p:blipFill>
        <p:spPr>
          <a:xfrm>
            <a:off x="2971799" y="2199910"/>
            <a:ext cx="2495550" cy="2114550"/>
          </a:xfrm>
          <a:prstGeom prst="rect">
            <a:avLst/>
          </a:prstGeom>
        </p:spPr>
      </p:pic>
    </p:spTree>
    <p:extLst>
      <p:ext uri="{BB962C8B-B14F-4D97-AF65-F5344CB8AC3E}">
        <p14:creationId xmlns:p14="http://schemas.microsoft.com/office/powerpoint/2010/main" val="114338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pt-BR" dirty="0"/>
              <a:t>PLANEJAMENTO</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4524315"/>
          </a:xfrm>
          <a:prstGeom prst="rect">
            <a:avLst/>
          </a:prstGeom>
          <a:noFill/>
        </p:spPr>
        <p:txBody>
          <a:bodyPr wrap="square" rtlCol="0">
            <a:spAutoFit/>
          </a:bodyPr>
          <a:lstStyle/>
          <a:p>
            <a:pPr lvl="1"/>
            <a:endParaRPr lang="pt-BR" dirty="0"/>
          </a:p>
          <a:p>
            <a:pPr lvl="1"/>
            <a:r>
              <a:rPr lang="pt-BR" dirty="0"/>
              <a:t>    Parte 2:</a:t>
            </a:r>
          </a:p>
          <a:p>
            <a:pPr lvl="1"/>
            <a:endParaRPr lang="pt-BR" dirty="0"/>
          </a:p>
          <a:p>
            <a:pPr lvl="1"/>
            <a:r>
              <a:rPr lang="pt-BR" dirty="0"/>
              <a:t>    - Consolidar as três tabelas a partir de suas chaves primárias’;  </a:t>
            </a:r>
          </a:p>
          <a:p>
            <a:pPr lvl="1"/>
            <a:r>
              <a:rPr lang="pt-BR" dirty="0"/>
              <a:t>    - Filtrar este </a:t>
            </a:r>
            <a:r>
              <a:rPr lang="pt-BR" dirty="0" err="1"/>
              <a:t>dataframe</a:t>
            </a:r>
            <a:r>
              <a:rPr lang="pt-BR" dirty="0"/>
              <a:t> selecionando apenas colunas posteriormente utilizadas;</a:t>
            </a:r>
          </a:p>
          <a:p>
            <a:pPr lvl="1"/>
            <a:r>
              <a:rPr lang="pt-BR" dirty="0"/>
              <a:t>    - </a:t>
            </a:r>
            <a:r>
              <a:rPr lang="pt-BR" dirty="0" err="1"/>
              <a:t>EDAda</a:t>
            </a:r>
            <a:r>
              <a:rPr lang="pt-BR" dirty="0"/>
              <a:t> tabela completa;</a:t>
            </a:r>
          </a:p>
          <a:p>
            <a:pPr lvl="1"/>
            <a:r>
              <a:rPr lang="pt-BR" dirty="0"/>
              <a:t>    - Categorizar as variáveis que indicam faixa etária e capacidade financeira;</a:t>
            </a:r>
          </a:p>
          <a:p>
            <a:pPr lvl="1"/>
            <a:r>
              <a:rPr lang="pt-BR" dirty="0"/>
              <a:t>    - Filtrar o </a:t>
            </a:r>
            <a:r>
              <a:rPr lang="pt-BR" dirty="0" err="1"/>
              <a:t>dataframe</a:t>
            </a:r>
            <a:r>
              <a:rPr lang="pt-BR" dirty="0"/>
              <a:t> de </a:t>
            </a:r>
            <a:r>
              <a:rPr lang="pt-BR" dirty="0" err="1"/>
              <a:t>ZCTAs</a:t>
            </a:r>
            <a:r>
              <a:rPr lang="pt-BR" dirty="0"/>
              <a:t> utilizando os insights obtidos na parte 1;</a:t>
            </a:r>
          </a:p>
          <a:p>
            <a:pPr lvl="1"/>
            <a:r>
              <a:rPr lang="pt-BR" dirty="0"/>
              <a:t>    - Filtrar o </a:t>
            </a:r>
            <a:r>
              <a:rPr lang="pt-BR" dirty="0" err="1"/>
              <a:t>dataframe</a:t>
            </a:r>
            <a:r>
              <a:rPr lang="pt-BR" dirty="0"/>
              <a:t> pela coluna ‘sex </a:t>
            </a:r>
            <a:r>
              <a:rPr lang="pt-BR" dirty="0" err="1"/>
              <a:t>ratio</a:t>
            </a:r>
            <a:r>
              <a:rPr lang="pt-BR" dirty="0"/>
              <a:t>’ pois há maior lucratividade em procedimentos realizados em clientes mulheres;</a:t>
            </a:r>
          </a:p>
          <a:p>
            <a:pPr lvl="1"/>
            <a:r>
              <a:rPr lang="pt-BR" dirty="0"/>
              <a:t>    - Filtra o </a:t>
            </a:r>
            <a:r>
              <a:rPr lang="pt-BR" dirty="0" err="1"/>
              <a:t>dataframe</a:t>
            </a:r>
            <a:r>
              <a:rPr lang="pt-BR" dirty="0"/>
              <a:t> pela quantidade de pessoas de classe alta no ZCTA pois o altos preços estão positivamente correlacionados com alto faturamento;</a:t>
            </a:r>
          </a:p>
          <a:p>
            <a:pPr lvl="1"/>
            <a:r>
              <a:rPr lang="pt-BR" dirty="0"/>
              <a:t>    - Filtra o </a:t>
            </a:r>
            <a:r>
              <a:rPr lang="pt-BR" dirty="0" err="1"/>
              <a:t>dataframe</a:t>
            </a:r>
            <a:r>
              <a:rPr lang="pt-BR" dirty="0"/>
              <a:t> pela coluna ‘</a:t>
            </a:r>
            <a:r>
              <a:rPr lang="pt-BR" dirty="0" err="1"/>
              <a:t>qtd</a:t>
            </a:r>
            <a:r>
              <a:rPr lang="pt-BR" dirty="0"/>
              <a:t> de crianças’ pois o faturamento é maior em procedimentos realizados em crianças;</a:t>
            </a:r>
          </a:p>
          <a:p>
            <a:pPr lvl="1"/>
            <a:r>
              <a:rPr lang="pt-BR" dirty="0"/>
              <a:t>    - Indicação de três </a:t>
            </a:r>
            <a:r>
              <a:rPr lang="pt-BR" dirty="0" err="1"/>
              <a:t>ZCTAs</a:t>
            </a:r>
            <a:r>
              <a:rPr lang="pt-BR" dirty="0"/>
              <a:t> que possuem laboratórios lucrativos, e podem ser alvo de uma expansão da rede de laboratórios.</a:t>
            </a:r>
          </a:p>
        </p:txBody>
      </p:sp>
    </p:spTree>
    <p:extLst>
      <p:ext uri="{BB962C8B-B14F-4D97-AF65-F5344CB8AC3E}">
        <p14:creationId xmlns:p14="http://schemas.microsoft.com/office/powerpoint/2010/main" val="32513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R</a:t>
            </a:r>
            <a:r>
              <a:rPr lang="pt-BR" dirty="0"/>
              <a:t>ESULTADOS</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646331"/>
          </a:xfrm>
          <a:prstGeom prst="rect">
            <a:avLst/>
          </a:prstGeom>
          <a:noFill/>
        </p:spPr>
        <p:txBody>
          <a:bodyPr wrap="square" rtlCol="0">
            <a:spAutoFit/>
          </a:bodyPr>
          <a:lstStyle/>
          <a:p>
            <a:pPr marL="742950" lvl="1" indent="-285750">
              <a:buFont typeface="Arial" panose="020B0604020202020204" pitchFamily="34" charset="0"/>
              <a:buChar char="•"/>
            </a:pPr>
            <a:r>
              <a:rPr lang="pt-BR" dirty="0"/>
              <a:t>Correlação Preço x Faturamento</a:t>
            </a:r>
          </a:p>
          <a:p>
            <a:pPr lvl="1"/>
            <a:r>
              <a:rPr lang="pt-BR" dirty="0"/>
              <a:t>    </a:t>
            </a:r>
          </a:p>
        </p:txBody>
      </p:sp>
      <p:pic>
        <p:nvPicPr>
          <p:cNvPr id="3" name="Imagem 2">
            <a:extLst>
              <a:ext uri="{FF2B5EF4-FFF2-40B4-BE49-F238E27FC236}">
                <a16:creationId xmlns:a16="http://schemas.microsoft.com/office/drawing/2014/main" id="{826CF07C-7AD5-4D62-82D2-6A98C9FE3C28}"/>
              </a:ext>
            </a:extLst>
          </p:cNvPr>
          <p:cNvPicPr>
            <a:picLocks noChangeAspect="1"/>
          </p:cNvPicPr>
          <p:nvPr/>
        </p:nvPicPr>
        <p:blipFill>
          <a:blip r:embed="rId3"/>
          <a:stretch>
            <a:fillRect/>
          </a:stretch>
        </p:blipFill>
        <p:spPr>
          <a:xfrm>
            <a:off x="1791432" y="2793126"/>
            <a:ext cx="4562475" cy="3181350"/>
          </a:xfrm>
          <a:prstGeom prst="rect">
            <a:avLst/>
          </a:prstGeom>
        </p:spPr>
      </p:pic>
      <p:pic>
        <p:nvPicPr>
          <p:cNvPr id="8" name="Imagem 7">
            <a:extLst>
              <a:ext uri="{FF2B5EF4-FFF2-40B4-BE49-F238E27FC236}">
                <a16:creationId xmlns:a16="http://schemas.microsoft.com/office/drawing/2014/main" id="{B28177A9-0B90-4F22-8C1C-53776A6FC61B}"/>
              </a:ext>
            </a:extLst>
          </p:cNvPr>
          <p:cNvPicPr>
            <a:picLocks noChangeAspect="1"/>
          </p:cNvPicPr>
          <p:nvPr/>
        </p:nvPicPr>
        <p:blipFill>
          <a:blip r:embed="rId4"/>
          <a:stretch>
            <a:fillRect/>
          </a:stretch>
        </p:blipFill>
        <p:spPr>
          <a:xfrm>
            <a:off x="7274535" y="3420841"/>
            <a:ext cx="3838575" cy="1038225"/>
          </a:xfrm>
          <a:prstGeom prst="rect">
            <a:avLst/>
          </a:prstGeom>
        </p:spPr>
      </p:pic>
    </p:spTree>
    <p:extLst>
      <p:ext uri="{BB962C8B-B14F-4D97-AF65-F5344CB8AC3E}">
        <p14:creationId xmlns:p14="http://schemas.microsoft.com/office/powerpoint/2010/main" val="428152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R</a:t>
            </a:r>
            <a:r>
              <a:rPr lang="pt-BR" dirty="0"/>
              <a:t>ESULTADOS</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646331"/>
          </a:xfrm>
          <a:prstGeom prst="rect">
            <a:avLst/>
          </a:prstGeom>
          <a:noFill/>
        </p:spPr>
        <p:txBody>
          <a:bodyPr wrap="square" rtlCol="0">
            <a:spAutoFit/>
          </a:bodyPr>
          <a:lstStyle/>
          <a:p>
            <a:pPr marL="742950" lvl="1" indent="-285750">
              <a:buFont typeface="Arial" panose="020B0604020202020204" pitchFamily="34" charset="0"/>
              <a:buChar char="•"/>
            </a:pPr>
            <a:r>
              <a:rPr lang="pt-BR" dirty="0"/>
              <a:t>Top 20 laboratórios mais lucrativos</a:t>
            </a:r>
          </a:p>
          <a:p>
            <a:pPr lvl="1"/>
            <a:r>
              <a:rPr lang="pt-BR" dirty="0"/>
              <a:t>    </a:t>
            </a:r>
          </a:p>
        </p:txBody>
      </p:sp>
      <p:pic>
        <p:nvPicPr>
          <p:cNvPr id="6" name="Imagem 5">
            <a:extLst>
              <a:ext uri="{FF2B5EF4-FFF2-40B4-BE49-F238E27FC236}">
                <a16:creationId xmlns:a16="http://schemas.microsoft.com/office/drawing/2014/main" id="{842AE3D7-2BD4-489C-A7AD-4E1DF08DC0F7}"/>
              </a:ext>
            </a:extLst>
          </p:cNvPr>
          <p:cNvPicPr>
            <a:picLocks noChangeAspect="1"/>
          </p:cNvPicPr>
          <p:nvPr/>
        </p:nvPicPr>
        <p:blipFill>
          <a:blip r:embed="rId3"/>
          <a:stretch>
            <a:fillRect/>
          </a:stretch>
        </p:blipFill>
        <p:spPr>
          <a:xfrm>
            <a:off x="3640747" y="2613204"/>
            <a:ext cx="4445791" cy="3518754"/>
          </a:xfrm>
          <a:prstGeom prst="rect">
            <a:avLst/>
          </a:prstGeom>
        </p:spPr>
      </p:pic>
    </p:spTree>
    <p:extLst>
      <p:ext uri="{BB962C8B-B14F-4D97-AF65-F5344CB8AC3E}">
        <p14:creationId xmlns:p14="http://schemas.microsoft.com/office/powerpoint/2010/main" val="137969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R</a:t>
            </a:r>
            <a:r>
              <a:rPr lang="pt-BR" dirty="0"/>
              <a:t>ESULTADOS</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646331"/>
          </a:xfrm>
          <a:prstGeom prst="rect">
            <a:avLst/>
          </a:prstGeom>
          <a:noFill/>
        </p:spPr>
        <p:txBody>
          <a:bodyPr wrap="square" rtlCol="0">
            <a:spAutoFit/>
          </a:bodyPr>
          <a:lstStyle/>
          <a:p>
            <a:pPr marL="742950" lvl="1" indent="-285750">
              <a:buFont typeface="Arial" panose="020B0604020202020204" pitchFamily="34" charset="0"/>
              <a:buChar char="•"/>
            </a:pPr>
            <a:r>
              <a:rPr lang="pt-BR" dirty="0"/>
              <a:t>Faturamento médio por faixa etária</a:t>
            </a:r>
          </a:p>
          <a:p>
            <a:pPr lvl="1"/>
            <a:r>
              <a:rPr lang="pt-BR" dirty="0"/>
              <a:t>    </a:t>
            </a:r>
          </a:p>
        </p:txBody>
      </p:sp>
      <p:pic>
        <p:nvPicPr>
          <p:cNvPr id="12" name="Imagem 11">
            <a:extLst>
              <a:ext uri="{FF2B5EF4-FFF2-40B4-BE49-F238E27FC236}">
                <a16:creationId xmlns:a16="http://schemas.microsoft.com/office/drawing/2014/main" id="{B520CE62-4BFF-4D7A-8ED0-D4D8A535D996}"/>
              </a:ext>
            </a:extLst>
          </p:cNvPr>
          <p:cNvPicPr>
            <a:picLocks noChangeAspect="1"/>
          </p:cNvPicPr>
          <p:nvPr/>
        </p:nvPicPr>
        <p:blipFill>
          <a:blip r:embed="rId3"/>
          <a:stretch>
            <a:fillRect/>
          </a:stretch>
        </p:blipFill>
        <p:spPr>
          <a:xfrm>
            <a:off x="3653204" y="2528887"/>
            <a:ext cx="4305300" cy="3400425"/>
          </a:xfrm>
          <a:prstGeom prst="rect">
            <a:avLst/>
          </a:prstGeom>
        </p:spPr>
      </p:pic>
    </p:spTree>
    <p:extLst>
      <p:ext uri="{BB962C8B-B14F-4D97-AF65-F5344CB8AC3E}">
        <p14:creationId xmlns:p14="http://schemas.microsoft.com/office/powerpoint/2010/main" val="269314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R</a:t>
            </a:r>
            <a:r>
              <a:rPr lang="pt-BR" dirty="0"/>
              <a:t>ESULTADOS</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646331"/>
          </a:xfrm>
          <a:prstGeom prst="rect">
            <a:avLst/>
          </a:prstGeom>
          <a:noFill/>
        </p:spPr>
        <p:txBody>
          <a:bodyPr wrap="square" rtlCol="0">
            <a:spAutoFit/>
          </a:bodyPr>
          <a:lstStyle/>
          <a:p>
            <a:pPr marL="742950" lvl="1" indent="-285750">
              <a:buFont typeface="Arial" panose="020B0604020202020204" pitchFamily="34" charset="0"/>
              <a:buChar char="•"/>
            </a:pPr>
            <a:r>
              <a:rPr lang="pt-BR" dirty="0"/>
              <a:t>Faturamento médio por gênero</a:t>
            </a:r>
          </a:p>
          <a:p>
            <a:pPr lvl="1"/>
            <a:r>
              <a:rPr lang="pt-BR" dirty="0"/>
              <a:t>    </a:t>
            </a:r>
          </a:p>
        </p:txBody>
      </p:sp>
      <p:pic>
        <p:nvPicPr>
          <p:cNvPr id="3" name="Imagem 2">
            <a:extLst>
              <a:ext uri="{FF2B5EF4-FFF2-40B4-BE49-F238E27FC236}">
                <a16:creationId xmlns:a16="http://schemas.microsoft.com/office/drawing/2014/main" id="{D2881194-8B9B-47AE-ABDE-235A048A7A2F}"/>
              </a:ext>
            </a:extLst>
          </p:cNvPr>
          <p:cNvPicPr>
            <a:picLocks noChangeAspect="1"/>
          </p:cNvPicPr>
          <p:nvPr/>
        </p:nvPicPr>
        <p:blipFill>
          <a:blip r:embed="rId3"/>
          <a:stretch>
            <a:fillRect/>
          </a:stretch>
        </p:blipFill>
        <p:spPr>
          <a:xfrm>
            <a:off x="3573341" y="2712060"/>
            <a:ext cx="4324350" cy="2981325"/>
          </a:xfrm>
          <a:prstGeom prst="rect">
            <a:avLst/>
          </a:prstGeom>
        </p:spPr>
      </p:pic>
    </p:spTree>
    <p:extLst>
      <p:ext uri="{BB962C8B-B14F-4D97-AF65-F5344CB8AC3E}">
        <p14:creationId xmlns:p14="http://schemas.microsoft.com/office/powerpoint/2010/main" val="78521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R</a:t>
            </a:r>
            <a:r>
              <a:rPr lang="pt-BR" dirty="0"/>
              <a:t>ESULTADOS</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369332"/>
          </a:xfrm>
          <a:prstGeom prst="rect">
            <a:avLst/>
          </a:prstGeom>
          <a:noFill/>
        </p:spPr>
        <p:txBody>
          <a:bodyPr wrap="square" rtlCol="0">
            <a:spAutoFit/>
          </a:bodyPr>
          <a:lstStyle/>
          <a:p>
            <a:pPr marL="742950" lvl="1" indent="-285750">
              <a:buFont typeface="Arial" panose="020B0604020202020204" pitchFamily="34" charset="0"/>
              <a:buChar char="•"/>
            </a:pPr>
            <a:r>
              <a:rPr lang="pt-BR" dirty="0"/>
              <a:t>Indicação de </a:t>
            </a:r>
            <a:r>
              <a:rPr lang="pt-BR" dirty="0" err="1"/>
              <a:t>ZCTAs</a:t>
            </a:r>
            <a:endParaRPr lang="pt-BR" dirty="0"/>
          </a:p>
        </p:txBody>
      </p:sp>
      <p:pic>
        <p:nvPicPr>
          <p:cNvPr id="6" name="Imagem 5">
            <a:extLst>
              <a:ext uri="{FF2B5EF4-FFF2-40B4-BE49-F238E27FC236}">
                <a16:creationId xmlns:a16="http://schemas.microsoft.com/office/drawing/2014/main" id="{FE992C11-4FE7-4393-BEBF-1F300A1622F3}"/>
              </a:ext>
            </a:extLst>
          </p:cNvPr>
          <p:cNvPicPr>
            <a:picLocks noChangeAspect="1"/>
          </p:cNvPicPr>
          <p:nvPr/>
        </p:nvPicPr>
        <p:blipFill>
          <a:blip r:embed="rId3"/>
          <a:stretch>
            <a:fillRect/>
          </a:stretch>
        </p:blipFill>
        <p:spPr>
          <a:xfrm>
            <a:off x="2698015" y="3026004"/>
            <a:ext cx="5619488" cy="2584631"/>
          </a:xfrm>
          <a:prstGeom prst="rect">
            <a:avLst/>
          </a:prstGeom>
        </p:spPr>
      </p:pic>
    </p:spTree>
    <p:extLst>
      <p:ext uri="{BB962C8B-B14F-4D97-AF65-F5344CB8AC3E}">
        <p14:creationId xmlns:p14="http://schemas.microsoft.com/office/powerpoint/2010/main" val="111473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CONCLUSÕES</a:t>
            </a:r>
            <a:endParaRPr lang="pt-BR" dirty="0"/>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3416320"/>
          </a:xfrm>
          <a:prstGeom prst="rect">
            <a:avLst/>
          </a:prstGeom>
          <a:noFill/>
        </p:spPr>
        <p:txBody>
          <a:bodyPr wrap="square" rtlCol="0">
            <a:spAutoFit/>
          </a:bodyPr>
          <a:lstStyle/>
          <a:p>
            <a:pPr marL="742950" lvl="1" indent="-285750">
              <a:buFont typeface="Arial" panose="020B0604020202020204" pitchFamily="34" charset="0"/>
              <a:buChar char="•"/>
            </a:pPr>
            <a:r>
              <a:rPr lang="pt-BR" dirty="0"/>
              <a:t>Decisões mais importantes durante o processo:</a:t>
            </a:r>
          </a:p>
          <a:p>
            <a:pPr lvl="1"/>
            <a:r>
              <a:rPr lang="pt-BR" dirty="0"/>
              <a:t>	Parte 1:</a:t>
            </a:r>
          </a:p>
          <a:p>
            <a:pPr lvl="1"/>
            <a:r>
              <a:rPr lang="pt-BR" dirty="0"/>
              <a:t>		O que fazer com os registros onde ‘</a:t>
            </a:r>
            <a:r>
              <a:rPr lang="pt-BR" dirty="0" err="1"/>
              <a:t>Patient</a:t>
            </a:r>
            <a:r>
              <a:rPr lang="pt-BR" dirty="0"/>
              <a:t> ID’ e ‘</a:t>
            </a:r>
            <a:r>
              <a:rPr lang="pt-BR" dirty="0" err="1"/>
              <a:t>Gender</a:t>
            </a:r>
            <a:r>
              <a:rPr lang="pt-BR" dirty="0"/>
              <a:t>’ estavam incorretos;</a:t>
            </a:r>
          </a:p>
          <a:p>
            <a:pPr lvl="1"/>
            <a:r>
              <a:rPr lang="pt-BR" dirty="0"/>
              <a:t>		O que fazer com os registro nos quais o preço era igual a zero;</a:t>
            </a:r>
          </a:p>
          <a:p>
            <a:pPr lvl="1"/>
            <a:r>
              <a:rPr lang="pt-BR" dirty="0"/>
              <a:t>		Como classificar a faixa etária;</a:t>
            </a:r>
          </a:p>
          <a:p>
            <a:pPr lvl="1"/>
            <a:r>
              <a:rPr lang="pt-BR" dirty="0"/>
              <a:t>	Parte 2:</a:t>
            </a:r>
          </a:p>
          <a:p>
            <a:pPr lvl="1"/>
            <a:r>
              <a:rPr lang="pt-BR" dirty="0"/>
              <a:t>		Como classificar faixa etária;</a:t>
            </a:r>
          </a:p>
          <a:p>
            <a:pPr lvl="1"/>
            <a:r>
              <a:rPr lang="pt-BR" dirty="0"/>
              <a:t>		Como classificar capacidade financeira;</a:t>
            </a:r>
          </a:p>
          <a:p>
            <a:pPr lvl="1"/>
            <a:r>
              <a:rPr lang="pt-BR" dirty="0"/>
              <a:t>		Como filtrar o </a:t>
            </a:r>
            <a:r>
              <a:rPr lang="pt-BR" dirty="0" err="1"/>
              <a:t>dataset</a:t>
            </a:r>
            <a:r>
              <a:rPr lang="pt-BR" dirty="0"/>
              <a:t> utilizando insight da parte 1.</a:t>
            </a:r>
          </a:p>
          <a:p>
            <a:pPr lvl="1"/>
            <a:r>
              <a:rPr lang="pt-BR" dirty="0"/>
              <a:t>		</a:t>
            </a:r>
          </a:p>
          <a:p>
            <a:pPr lvl="1"/>
            <a:endParaRPr lang="pt-BR" dirty="0"/>
          </a:p>
          <a:p>
            <a:pPr lvl="1"/>
            <a:endParaRPr lang="pt-BR" dirty="0"/>
          </a:p>
        </p:txBody>
      </p:sp>
    </p:spTree>
    <p:extLst>
      <p:ext uri="{BB962C8B-B14F-4D97-AF65-F5344CB8AC3E}">
        <p14:creationId xmlns:p14="http://schemas.microsoft.com/office/powerpoint/2010/main" val="173600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en-US" dirty="0"/>
              <a:t>CONCLUSÕES</a:t>
            </a:r>
            <a:endParaRPr lang="pt-BR" dirty="0"/>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2585323"/>
          </a:xfrm>
          <a:prstGeom prst="rect">
            <a:avLst/>
          </a:prstGeom>
          <a:noFill/>
        </p:spPr>
        <p:txBody>
          <a:bodyPr wrap="square" rtlCol="0">
            <a:spAutoFit/>
          </a:bodyPr>
          <a:lstStyle/>
          <a:p>
            <a:pPr lvl="1"/>
            <a:r>
              <a:rPr lang="pt-BR" dirty="0"/>
              <a:t>Trabalho futuro:</a:t>
            </a:r>
          </a:p>
          <a:p>
            <a:pPr lvl="1"/>
            <a:endParaRPr lang="pt-BR" dirty="0"/>
          </a:p>
          <a:p>
            <a:pPr lvl="1"/>
            <a:r>
              <a:rPr lang="pt-BR" dirty="0"/>
              <a:t>Como opção de continuação para o projeto é possível indicar a utilização de algoritmos de regressão como, por exemplo, o </a:t>
            </a:r>
            <a:r>
              <a:rPr lang="pt-BR" dirty="0" err="1"/>
              <a:t>Random</a:t>
            </a:r>
            <a:r>
              <a:rPr lang="pt-BR" dirty="0"/>
              <a:t> Forest para, primeiramente, entender como as variáveis afetam a métrica de Faturamento	e a partir disso criar um modelo de previsão que determine qual será o faturamento esperado para as diferentes </a:t>
            </a:r>
            <a:r>
              <a:rPr lang="pt-BR" dirty="0" err="1"/>
              <a:t>ZCTAs</a:t>
            </a:r>
            <a:r>
              <a:rPr lang="pt-BR" dirty="0"/>
              <a:t> e assim auxiliar a empresa cliente na escolha, baseada em fatos, de quais são as zonas mais indicadas para a instalação de novos laboratórios.	</a:t>
            </a:r>
          </a:p>
          <a:p>
            <a:pPr lvl="1"/>
            <a:endParaRPr lang="pt-BR" dirty="0"/>
          </a:p>
          <a:p>
            <a:pPr lvl="1"/>
            <a:endParaRPr lang="pt-BR" dirty="0"/>
          </a:p>
        </p:txBody>
      </p:sp>
    </p:spTree>
    <p:extLst>
      <p:ext uri="{BB962C8B-B14F-4D97-AF65-F5344CB8AC3E}">
        <p14:creationId xmlns:p14="http://schemas.microsoft.com/office/powerpoint/2010/main" val="93306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678348"/>
            <a:ext cx="8543925" cy="369332"/>
          </a:xfrm>
          <a:prstGeom prst="rect">
            <a:avLst/>
          </a:prstGeom>
          <a:noFill/>
        </p:spPr>
        <p:txBody>
          <a:bodyPr wrap="square" rtlCol="0">
            <a:spAutoFit/>
          </a:bodyPr>
          <a:lstStyle/>
          <a:p>
            <a:r>
              <a:rPr lang="pt-BR" dirty="0"/>
              <a:t>SUMÁRIO</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905000"/>
            <a:ext cx="9248775" cy="2031325"/>
          </a:xfrm>
          <a:prstGeom prst="rect">
            <a:avLst/>
          </a:prstGeom>
          <a:noFill/>
        </p:spPr>
        <p:txBody>
          <a:bodyPr wrap="square" rtlCol="0">
            <a:spAutoFit/>
          </a:bodyPr>
          <a:lstStyle/>
          <a:p>
            <a:pPr marL="285750" indent="-285750">
              <a:buFont typeface="Arial" panose="020B0604020202020204" pitchFamily="34" charset="0"/>
              <a:buChar char="•"/>
            </a:pPr>
            <a:r>
              <a:rPr lang="pt-BR" dirty="0"/>
              <a:t>Apresentação do problema;</a:t>
            </a:r>
          </a:p>
          <a:p>
            <a:pPr marL="285750" indent="-285750">
              <a:buFont typeface="Arial" panose="020B0604020202020204" pitchFamily="34" charset="0"/>
              <a:buChar char="•"/>
            </a:pPr>
            <a:r>
              <a:rPr lang="pt-BR" dirty="0"/>
              <a:t>Fontes de dados;</a:t>
            </a:r>
          </a:p>
          <a:p>
            <a:pPr marL="285750" indent="-285750">
              <a:buFont typeface="Arial" panose="020B0604020202020204" pitchFamily="34" charset="0"/>
              <a:buChar char="•"/>
            </a:pPr>
            <a:r>
              <a:rPr lang="pt-BR" dirty="0"/>
              <a:t>Ferramentas utilizadas;</a:t>
            </a:r>
          </a:p>
          <a:p>
            <a:pPr marL="285750" indent="-285750">
              <a:buFont typeface="Arial" panose="020B0604020202020204" pitchFamily="34" charset="0"/>
              <a:buChar char="•"/>
            </a:pPr>
            <a:r>
              <a:rPr lang="pt-BR" dirty="0"/>
              <a:t>Abordagem e estratégia de resolução;</a:t>
            </a:r>
          </a:p>
          <a:p>
            <a:pPr marL="285750" indent="-285750">
              <a:buFont typeface="Arial" panose="020B0604020202020204" pitchFamily="34" charset="0"/>
              <a:buChar char="•"/>
            </a:pPr>
            <a:r>
              <a:rPr lang="pt-BR" dirty="0"/>
              <a:t>Planejamento;</a:t>
            </a:r>
          </a:p>
          <a:p>
            <a:pPr marL="285750" indent="-285750">
              <a:buFont typeface="Arial" panose="020B0604020202020204" pitchFamily="34" charset="0"/>
              <a:buChar char="•"/>
            </a:pPr>
            <a:r>
              <a:rPr lang="pt-BR" dirty="0"/>
              <a:t>Resultados;</a:t>
            </a:r>
          </a:p>
          <a:p>
            <a:pPr marL="285750" indent="-285750">
              <a:buFont typeface="Arial" panose="020B0604020202020204" pitchFamily="34" charset="0"/>
              <a:buChar char="•"/>
            </a:pPr>
            <a:r>
              <a:rPr lang="pt-BR" dirty="0"/>
              <a:t>Conclusões</a:t>
            </a:r>
          </a:p>
        </p:txBody>
      </p:sp>
    </p:spTree>
    <p:extLst>
      <p:ext uri="{BB962C8B-B14F-4D97-AF65-F5344CB8AC3E}">
        <p14:creationId xmlns:p14="http://schemas.microsoft.com/office/powerpoint/2010/main" val="153810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678348"/>
            <a:ext cx="8543925" cy="369332"/>
          </a:xfrm>
          <a:prstGeom prst="rect">
            <a:avLst/>
          </a:prstGeom>
          <a:noFill/>
        </p:spPr>
        <p:txBody>
          <a:bodyPr wrap="square" rtlCol="0">
            <a:spAutoFit/>
          </a:bodyPr>
          <a:lstStyle/>
          <a:p>
            <a:r>
              <a:rPr lang="pt-BR" dirty="0"/>
              <a:t>SUMÁRIO</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905000"/>
            <a:ext cx="9248775" cy="1754326"/>
          </a:xfrm>
          <a:prstGeom prst="rect">
            <a:avLst/>
          </a:prstGeom>
          <a:noFill/>
        </p:spPr>
        <p:txBody>
          <a:bodyPr wrap="square" rtlCol="0">
            <a:spAutoFit/>
          </a:bodyPr>
          <a:lstStyle/>
          <a:p>
            <a:pPr marL="285750" indent="-285750">
              <a:buFont typeface="Arial" panose="020B0604020202020204" pitchFamily="34" charset="0"/>
              <a:buChar char="•"/>
            </a:pPr>
            <a:r>
              <a:rPr lang="pt-BR" dirty="0"/>
              <a:t>Apresentação do problema;</a:t>
            </a:r>
          </a:p>
          <a:p>
            <a:pPr marL="285750" indent="-285750">
              <a:buFont typeface="Arial" panose="020B0604020202020204" pitchFamily="34" charset="0"/>
              <a:buChar char="•"/>
            </a:pPr>
            <a:r>
              <a:rPr lang="pt-BR" dirty="0"/>
              <a:t>Fontes de dados;</a:t>
            </a:r>
          </a:p>
          <a:p>
            <a:pPr marL="285750" indent="-285750">
              <a:buFont typeface="Arial" panose="020B0604020202020204" pitchFamily="34" charset="0"/>
              <a:buChar char="•"/>
            </a:pPr>
            <a:r>
              <a:rPr lang="pt-BR" dirty="0"/>
              <a:t>Abordagem e estratégia de resolução;</a:t>
            </a:r>
          </a:p>
          <a:p>
            <a:pPr marL="285750" indent="-285750">
              <a:buFont typeface="Arial" panose="020B0604020202020204" pitchFamily="34" charset="0"/>
              <a:buChar char="•"/>
            </a:pPr>
            <a:r>
              <a:rPr lang="pt-BR" dirty="0"/>
              <a:t>Planejamento;</a:t>
            </a:r>
          </a:p>
          <a:p>
            <a:pPr marL="285750" indent="-285750">
              <a:buFont typeface="Arial" panose="020B0604020202020204" pitchFamily="34" charset="0"/>
              <a:buChar char="•"/>
            </a:pPr>
            <a:r>
              <a:rPr lang="pt-BR" dirty="0"/>
              <a:t>Resultados;</a:t>
            </a:r>
          </a:p>
          <a:p>
            <a:pPr marL="285750" indent="-285750">
              <a:buFont typeface="Arial" panose="020B0604020202020204" pitchFamily="34" charset="0"/>
              <a:buChar char="•"/>
            </a:pPr>
            <a:r>
              <a:rPr lang="pt-BR" dirty="0"/>
              <a:t>Conclusões</a:t>
            </a:r>
          </a:p>
        </p:txBody>
      </p:sp>
    </p:spTree>
    <p:extLst>
      <p:ext uri="{BB962C8B-B14F-4D97-AF65-F5344CB8AC3E}">
        <p14:creationId xmlns:p14="http://schemas.microsoft.com/office/powerpoint/2010/main" val="422952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678348"/>
            <a:ext cx="8543925" cy="369332"/>
          </a:xfrm>
          <a:prstGeom prst="rect">
            <a:avLst/>
          </a:prstGeom>
          <a:noFill/>
        </p:spPr>
        <p:txBody>
          <a:bodyPr wrap="square" rtlCol="0">
            <a:spAutoFit/>
          </a:bodyPr>
          <a:lstStyle/>
          <a:p>
            <a:r>
              <a:rPr lang="pt-BR" dirty="0"/>
              <a:t>APRESENTAÇÃO DO PROBLEMA</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905000"/>
            <a:ext cx="11001375" cy="3970318"/>
          </a:xfrm>
          <a:prstGeom prst="rect">
            <a:avLst/>
          </a:prstGeom>
          <a:noFill/>
        </p:spPr>
        <p:txBody>
          <a:bodyPr wrap="square" rtlCol="0">
            <a:spAutoFit/>
          </a:bodyPr>
          <a:lstStyle/>
          <a:p>
            <a:pPr marL="285750" indent="-285750">
              <a:buFont typeface="Arial" panose="020B0604020202020204" pitchFamily="34" charset="0"/>
              <a:buChar char="•"/>
            </a:pPr>
            <a:r>
              <a:rPr lang="pt-BR" dirty="0"/>
              <a:t>O problema norteador deste projeto é a necessidade de definição de 3 novas regiões para a expansão de uma rede de laboratórios dos Estados Unidos, a partir de uma EDA realizada utilizando a linguagem Python.</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Cenário:</a:t>
            </a:r>
          </a:p>
          <a:p>
            <a:r>
              <a:rPr lang="pt-BR" dirty="0"/>
              <a:t>A medicina diagnóstica tem um papel fundamental na jornada de atendimento dos pacientes de qualquer sistema de saúde em qualquer lugar do mundo, sendo somente nos EUA um mercado de aproximadamente 106 bilhões de </a:t>
            </a:r>
            <a:r>
              <a:rPr lang="pt-BR" dirty="0" err="1"/>
              <a:t>dólarers</a:t>
            </a:r>
            <a:r>
              <a:rPr lang="pt-BR" dirty="0"/>
              <a:t> com mais de 40 mil laboratórios, empregando mais de 680 mil funcionários segundo a ACLA. </a:t>
            </a:r>
          </a:p>
          <a:p>
            <a:endParaRPr lang="pt-BR" dirty="0"/>
          </a:p>
          <a:p>
            <a:pPr marL="285750" indent="-285750">
              <a:buFont typeface="Arial" panose="020B0604020202020204" pitchFamily="34" charset="0"/>
              <a:buChar char="•"/>
            </a:pPr>
            <a:r>
              <a:rPr lang="pt-BR" dirty="0"/>
              <a:t>Problema:</a:t>
            </a:r>
          </a:p>
          <a:p>
            <a:r>
              <a:rPr lang="pt-BR" dirty="0"/>
              <a:t>Diante desse cenário, o desafio proposto tem como objetivo auxiliar a área de negócios de uma rede norte americana de medicina diagnóstica a ter insumos iniciais para suportar seu plano de expansão da rede de laboratórios. Sabe-se que não é possível ou é bem difícil gerar demanda e fazer ofertas neste tipo de mercado, entretanto é muito interessante e rentável fidelizar o cliente para que ele sempre visite a rede quando surgir a necessidade.</a:t>
            </a:r>
          </a:p>
        </p:txBody>
      </p:sp>
    </p:spTree>
    <p:extLst>
      <p:ext uri="{BB962C8B-B14F-4D97-AF65-F5344CB8AC3E}">
        <p14:creationId xmlns:p14="http://schemas.microsoft.com/office/powerpoint/2010/main" val="374655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678348"/>
            <a:ext cx="8543925" cy="369332"/>
          </a:xfrm>
          <a:prstGeom prst="rect">
            <a:avLst/>
          </a:prstGeom>
          <a:noFill/>
        </p:spPr>
        <p:txBody>
          <a:bodyPr wrap="square" rtlCol="0">
            <a:spAutoFit/>
          </a:bodyPr>
          <a:lstStyle/>
          <a:p>
            <a:r>
              <a:rPr lang="pt-BR" dirty="0"/>
              <a:t>APRESENTAÇÃO DO PROBLEMA</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2308324"/>
          </a:xfrm>
          <a:prstGeom prst="rect">
            <a:avLst/>
          </a:prstGeom>
          <a:noFill/>
        </p:spPr>
        <p:txBody>
          <a:bodyPr wrap="square" rtlCol="0">
            <a:spAutoFit/>
          </a:bodyPr>
          <a:lstStyle/>
          <a:p>
            <a:pPr marL="285750" indent="-285750">
              <a:buFont typeface="Arial" panose="020B0604020202020204" pitchFamily="34" charset="0"/>
              <a:buChar char="•"/>
            </a:pPr>
            <a:r>
              <a:rPr lang="pt-BR" dirty="0"/>
              <a:t>Tarefa:</a:t>
            </a:r>
          </a:p>
          <a:p>
            <a:r>
              <a:rPr lang="pt-BR" dirty="0"/>
              <a:t>O que esperamos nesse momento é que você, como Cientista de Dados responsável pelo projeto apresente uma Análise Exploratória dos Dados: </a:t>
            </a:r>
          </a:p>
          <a:p>
            <a:r>
              <a:rPr lang="pt-BR" dirty="0"/>
              <a:t>• Defina caminhos de abordagem para o problema em questão; </a:t>
            </a:r>
          </a:p>
          <a:p>
            <a:r>
              <a:rPr lang="pt-BR" dirty="0"/>
              <a:t>• Apresente e JUSTIFIQUE a escolha de TRÊS ZIP CODES para a instalação dos novos laboratórios da rede; </a:t>
            </a:r>
          </a:p>
          <a:p>
            <a:r>
              <a:rPr lang="pt-BR" dirty="0"/>
              <a:t>• Utilize as bases de dados disponibilizadas; </a:t>
            </a:r>
          </a:p>
          <a:p>
            <a:r>
              <a:rPr lang="pt-BR" dirty="0"/>
              <a:t>• Exponha seus resultados em uma apresentação clara e objetiva, incluindo todos os comentários que achar relevante.</a:t>
            </a:r>
          </a:p>
        </p:txBody>
      </p:sp>
    </p:spTree>
    <p:extLst>
      <p:ext uri="{BB962C8B-B14F-4D97-AF65-F5344CB8AC3E}">
        <p14:creationId xmlns:p14="http://schemas.microsoft.com/office/powerpoint/2010/main" val="406009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678348"/>
            <a:ext cx="8543925" cy="369332"/>
          </a:xfrm>
          <a:prstGeom prst="rect">
            <a:avLst/>
          </a:prstGeom>
          <a:noFill/>
        </p:spPr>
        <p:txBody>
          <a:bodyPr wrap="square" rtlCol="0">
            <a:spAutoFit/>
          </a:bodyPr>
          <a:lstStyle/>
          <a:p>
            <a:r>
              <a:rPr lang="pt-BR" dirty="0"/>
              <a:t>FONTES DE DADOS</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3416320"/>
          </a:xfrm>
          <a:prstGeom prst="rect">
            <a:avLst/>
          </a:prstGeom>
          <a:noFill/>
        </p:spPr>
        <p:txBody>
          <a:bodyPr wrap="square" rtlCol="0">
            <a:spAutoFit/>
          </a:bodyPr>
          <a:lstStyle/>
          <a:p>
            <a:pPr marL="285750" indent="-285750">
              <a:buFont typeface="Arial" panose="020B0604020202020204" pitchFamily="34" charset="0"/>
              <a:buChar char="•"/>
            </a:pPr>
            <a:r>
              <a:rPr lang="pt-BR" dirty="0"/>
              <a:t>transactional_data.csv – Registros de exames feitos por pacientes da rede em cada laboratório;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test_data.csv – Informações a respeito dos exames, características como custo de aplicação e outras especificações técnicas;</a:t>
            </a:r>
          </a:p>
          <a:p>
            <a:r>
              <a:rPr lang="pt-BR" dirty="0"/>
              <a:t> </a:t>
            </a:r>
          </a:p>
          <a:p>
            <a:pPr marL="285750" indent="-285750">
              <a:buFont typeface="Arial" panose="020B0604020202020204" pitchFamily="34" charset="0"/>
              <a:buChar char="•"/>
            </a:pPr>
            <a:r>
              <a:rPr lang="pt-BR" dirty="0"/>
              <a:t>df_geocode.csv – Informações a respeito da localização de cada um dos laboratórios, como endereço, </a:t>
            </a:r>
            <a:r>
              <a:rPr lang="pt-BR" dirty="0" err="1"/>
              <a:t>lat-long</a:t>
            </a:r>
            <a:r>
              <a:rPr lang="pt-BR" dirty="0"/>
              <a:t>, e o ZCTA (</a:t>
            </a:r>
            <a:r>
              <a:rPr lang="pt-BR" dirty="0" err="1"/>
              <a:t>ZipCode</a:t>
            </a:r>
            <a:r>
              <a:rPr lang="pt-BR" dirty="0"/>
              <a:t>) no qual o laboratório se encontra;</a:t>
            </a:r>
          </a:p>
          <a:p>
            <a:r>
              <a:rPr lang="pt-BR" dirty="0"/>
              <a:t> </a:t>
            </a:r>
          </a:p>
          <a:p>
            <a:pPr marL="285750" indent="-285750">
              <a:buFont typeface="Arial" panose="020B0604020202020204" pitchFamily="34" charset="0"/>
              <a:buChar char="•"/>
            </a:pPr>
            <a:r>
              <a:rPr lang="pt-BR" dirty="0"/>
              <a:t>EconomicData_ZCTAs.csv - Dados econômicos relevantes a nível de </a:t>
            </a:r>
            <a:r>
              <a:rPr lang="pt-BR" dirty="0" err="1"/>
              <a:t>ZCTAs</a:t>
            </a:r>
            <a:r>
              <a:rPr lang="pt-BR" dirty="0"/>
              <a:t> (Zip </a:t>
            </a:r>
            <a:r>
              <a:rPr lang="pt-BR" dirty="0" err="1"/>
              <a:t>code</a:t>
            </a:r>
            <a:r>
              <a:rPr lang="pt-BR" dirty="0"/>
              <a:t> </a:t>
            </a:r>
            <a:r>
              <a:rPr lang="pt-BR" dirty="0" err="1"/>
              <a:t>tabulation</a:t>
            </a:r>
            <a:r>
              <a:rPr lang="pt-BR" dirty="0"/>
              <a:t> </a:t>
            </a:r>
            <a:r>
              <a:rPr lang="pt-BR" dirty="0" err="1"/>
              <a:t>area</a:t>
            </a:r>
            <a:r>
              <a:rPr lang="pt-BR" dirty="0"/>
              <a:t>);</a:t>
            </a:r>
          </a:p>
          <a:p>
            <a:endParaRPr lang="pt-BR" dirty="0"/>
          </a:p>
          <a:p>
            <a:pPr marL="285750" indent="-285750">
              <a:buFont typeface="Arial" panose="020B0604020202020204" pitchFamily="34" charset="0"/>
              <a:buChar char="•"/>
            </a:pPr>
            <a:r>
              <a:rPr lang="pt-BR" dirty="0"/>
              <a:t>DemographicData_ZCTAs.csv - Dados demográficos relevantes a nível de </a:t>
            </a:r>
            <a:r>
              <a:rPr lang="pt-BR" dirty="0" err="1"/>
              <a:t>ZCTAs</a:t>
            </a:r>
            <a:r>
              <a:rPr lang="pt-BR" dirty="0"/>
              <a:t> (Zip </a:t>
            </a:r>
            <a:r>
              <a:rPr lang="pt-BR" dirty="0" err="1"/>
              <a:t>code</a:t>
            </a:r>
            <a:r>
              <a:rPr lang="pt-BR" dirty="0"/>
              <a:t> </a:t>
            </a:r>
            <a:r>
              <a:rPr lang="pt-BR" dirty="0" err="1"/>
              <a:t>tabulation</a:t>
            </a:r>
            <a:r>
              <a:rPr lang="pt-BR" dirty="0"/>
              <a:t> </a:t>
            </a:r>
            <a:r>
              <a:rPr lang="pt-BR" dirty="0" err="1"/>
              <a:t>area</a:t>
            </a:r>
            <a:r>
              <a:rPr lang="pt-BR" dirty="0"/>
              <a:t>).</a:t>
            </a:r>
          </a:p>
        </p:txBody>
      </p:sp>
    </p:spTree>
    <p:extLst>
      <p:ext uri="{BB962C8B-B14F-4D97-AF65-F5344CB8AC3E}">
        <p14:creationId xmlns:p14="http://schemas.microsoft.com/office/powerpoint/2010/main" val="104073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pt-BR" dirty="0"/>
              <a:t>FERRAMENTAS UTILIZADAS E ESFORÇO DE TRABALHO</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3416320"/>
          </a:xfrm>
          <a:prstGeom prst="rect">
            <a:avLst/>
          </a:prstGeom>
          <a:noFill/>
        </p:spPr>
        <p:txBody>
          <a:bodyPr wrap="square" rtlCol="0">
            <a:spAutoFit/>
          </a:bodyPr>
          <a:lstStyle/>
          <a:p>
            <a:pPr marL="285750" indent="-285750">
              <a:buFont typeface="Arial" panose="020B0604020202020204" pitchFamily="34" charset="0"/>
              <a:buChar char="•"/>
            </a:pPr>
            <a:r>
              <a:rPr lang="pt-BR" dirty="0"/>
              <a:t>Python versão 3.9.7;</a:t>
            </a:r>
          </a:p>
          <a:p>
            <a:pPr marL="285750" indent="-285750">
              <a:buFont typeface="Arial" panose="020B0604020202020204" pitchFamily="34" charset="0"/>
              <a:buChar char="•"/>
            </a:pPr>
            <a:r>
              <a:rPr lang="pt-BR" dirty="0" err="1"/>
              <a:t>Vscode</a:t>
            </a:r>
            <a:r>
              <a:rPr lang="pt-BR" dirty="0"/>
              <a:t> Studio com extensão para </a:t>
            </a:r>
            <a:r>
              <a:rPr lang="pt-BR" dirty="0" err="1"/>
              <a:t>Jupyter</a:t>
            </a:r>
            <a:r>
              <a:rPr lang="pt-BR" dirty="0"/>
              <a:t> Notebook;</a:t>
            </a:r>
          </a:p>
          <a:p>
            <a:pPr marL="285750" indent="-285750">
              <a:buFont typeface="Arial" panose="020B0604020202020204" pitchFamily="34" charset="0"/>
              <a:buChar char="•"/>
            </a:pPr>
            <a:r>
              <a:rPr lang="pt-BR" dirty="0" err="1"/>
              <a:t>Github</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Pacotes:</a:t>
            </a:r>
          </a:p>
          <a:p>
            <a:pPr marL="742950" lvl="1" indent="-285750">
              <a:buFont typeface="Arial" panose="020B0604020202020204" pitchFamily="34" charset="0"/>
              <a:buChar char="•"/>
            </a:pPr>
            <a:r>
              <a:rPr lang="pt-BR" dirty="0"/>
              <a:t>Pandas versão 1.3.4;</a:t>
            </a:r>
          </a:p>
          <a:p>
            <a:pPr marL="742950" lvl="1" indent="-285750">
              <a:buFont typeface="Arial" panose="020B0604020202020204" pitchFamily="34" charset="0"/>
              <a:buChar char="•"/>
            </a:pPr>
            <a:r>
              <a:rPr lang="pt-BR" dirty="0" err="1"/>
              <a:t>Numpy</a:t>
            </a:r>
            <a:r>
              <a:rPr lang="pt-BR" dirty="0"/>
              <a:t> versão 1.20.3;</a:t>
            </a:r>
          </a:p>
          <a:p>
            <a:pPr marL="742950" lvl="1" indent="-285750">
              <a:buFont typeface="Arial" panose="020B0604020202020204" pitchFamily="34" charset="0"/>
              <a:buChar char="•"/>
            </a:pPr>
            <a:r>
              <a:rPr lang="pt-BR" dirty="0" err="1"/>
              <a:t>Datetime</a:t>
            </a:r>
            <a:r>
              <a:rPr lang="pt-BR" dirty="0"/>
              <a:t>, funções </a:t>
            </a:r>
            <a:r>
              <a:rPr lang="pt-BR" dirty="0" err="1"/>
              <a:t>datetime</a:t>
            </a:r>
            <a:r>
              <a:rPr lang="pt-BR" dirty="0"/>
              <a:t>, </a:t>
            </a:r>
            <a:r>
              <a:rPr lang="pt-BR" dirty="0" err="1"/>
              <a:t>timedelta</a:t>
            </a:r>
            <a:r>
              <a:rPr lang="pt-BR" dirty="0"/>
              <a:t>, date.</a:t>
            </a:r>
          </a:p>
          <a:p>
            <a:pPr lvl="1"/>
            <a:endParaRPr lang="pt-BR" dirty="0"/>
          </a:p>
          <a:p>
            <a:pPr marL="742950" lvl="1" indent="-285750">
              <a:buFont typeface="Arial" panose="020B0604020202020204" pitchFamily="34" charset="0"/>
              <a:buChar char="•"/>
            </a:pPr>
            <a:endParaRPr lang="pt-BR" dirty="0"/>
          </a:p>
          <a:p>
            <a:pPr lvl="1"/>
            <a:endParaRPr lang="pt-BR" dirty="0"/>
          </a:p>
          <a:p>
            <a:pPr marL="285750" indent="-285750">
              <a:buFont typeface="Arial" panose="020B0604020202020204" pitchFamily="34" charset="0"/>
              <a:buChar char="•"/>
            </a:pPr>
            <a:endParaRPr lang="pt-BR" dirty="0"/>
          </a:p>
        </p:txBody>
      </p:sp>
      <p:sp>
        <p:nvSpPr>
          <p:cNvPr id="6" name="CaixaDeTexto 5">
            <a:extLst>
              <a:ext uri="{FF2B5EF4-FFF2-40B4-BE49-F238E27FC236}">
                <a16:creationId xmlns:a16="http://schemas.microsoft.com/office/drawing/2014/main" id="{79ECB092-5CAC-498D-9110-B1733FCE8001}"/>
              </a:ext>
            </a:extLst>
          </p:cNvPr>
          <p:cNvSpPr txBox="1"/>
          <p:nvPr/>
        </p:nvSpPr>
        <p:spPr>
          <a:xfrm>
            <a:off x="723900" y="4138251"/>
            <a:ext cx="10229850" cy="1200329"/>
          </a:xfrm>
          <a:prstGeom prst="rect">
            <a:avLst/>
          </a:prstGeom>
          <a:noFill/>
        </p:spPr>
        <p:txBody>
          <a:bodyPr wrap="square" rtlCol="0">
            <a:spAutoFit/>
          </a:bodyPr>
          <a:lstStyle/>
          <a:p>
            <a:pPr marL="285750" indent="-285750">
              <a:buFont typeface="Arial" panose="020B0604020202020204" pitchFamily="34" charset="0"/>
              <a:buChar char="•"/>
            </a:pPr>
            <a:r>
              <a:rPr lang="pt-BR" dirty="0"/>
              <a:t>Esforço total de trabalho: 5 horas</a:t>
            </a:r>
          </a:p>
          <a:p>
            <a:pPr marL="742950" lvl="1" indent="-285750">
              <a:buFont typeface="Arial" panose="020B0604020202020204" pitchFamily="34" charset="0"/>
              <a:buChar char="•"/>
            </a:pPr>
            <a:endParaRPr lang="pt-BR" dirty="0"/>
          </a:p>
          <a:p>
            <a:pPr lvl="1"/>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61324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pt-BR" dirty="0"/>
              <a:t>ABORDAGEM E ESTRATÉGIA DE RESOLUÇÃO</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4801314"/>
          </a:xfrm>
          <a:prstGeom prst="rect">
            <a:avLst/>
          </a:prstGeom>
          <a:noFill/>
        </p:spPr>
        <p:txBody>
          <a:bodyPr wrap="square" rtlCol="0">
            <a:spAutoFit/>
          </a:bodyPr>
          <a:lstStyle/>
          <a:p>
            <a:pPr lvl="1"/>
            <a:r>
              <a:rPr lang="pt-BR" dirty="0"/>
              <a:t>Visando o objetivo de indicar ao cliente 03 localizações para realizar a expansão da empresa e analisando os dados disponíveis foi possível criar estratégia para a resolução do problema.</a:t>
            </a:r>
          </a:p>
          <a:p>
            <a:pPr lvl="1"/>
            <a:endParaRPr lang="pt-BR" dirty="0"/>
          </a:p>
          <a:p>
            <a:pPr lvl="1"/>
            <a:r>
              <a:rPr lang="pt-BR" dirty="0"/>
              <a:t>Primeiramente, foi criada a métrica </a:t>
            </a:r>
            <a:r>
              <a:rPr lang="pt-BR" b="1" dirty="0"/>
              <a:t>faturamento </a:t>
            </a:r>
            <a:r>
              <a:rPr lang="pt-BR" dirty="0"/>
              <a:t>para avaliar as performances do laboratórios existentes utilizando as bases </a:t>
            </a:r>
            <a:r>
              <a:rPr lang="pt-BR" u="sng" dirty="0" err="1"/>
              <a:t>transactional_data</a:t>
            </a:r>
            <a:r>
              <a:rPr lang="pt-BR" dirty="0"/>
              <a:t> e </a:t>
            </a:r>
            <a:r>
              <a:rPr lang="pt-BR" u="sng" dirty="0" err="1"/>
              <a:t>test_data</a:t>
            </a:r>
            <a:r>
              <a:rPr lang="pt-BR" u="sng" dirty="0"/>
              <a:t>.</a:t>
            </a:r>
          </a:p>
          <a:p>
            <a:pPr lvl="1"/>
            <a:endParaRPr lang="pt-BR" u="sng" dirty="0"/>
          </a:p>
          <a:p>
            <a:pPr lvl="1"/>
            <a:r>
              <a:rPr lang="pt-BR" dirty="0"/>
              <a:t>Além disso foi importante realizar uma análise de como essa métrica se comporta em relação as diferentes faixas etárias e gêneros. E também, analisar se há uma correlação entre preço dos procedimentos e faturamento. (</a:t>
            </a:r>
            <a:r>
              <a:rPr lang="pt-BR" dirty="0" err="1">
                <a:solidFill>
                  <a:srgbClr val="FF0000"/>
                </a:solidFill>
              </a:rPr>
              <a:t>Obs</a:t>
            </a:r>
            <a:r>
              <a:rPr lang="pt-BR" dirty="0">
                <a:solidFill>
                  <a:srgbClr val="FF0000"/>
                </a:solidFill>
              </a:rPr>
              <a:t>:</a:t>
            </a:r>
            <a:r>
              <a:rPr lang="pt-BR" dirty="0"/>
              <a:t> </a:t>
            </a:r>
            <a:r>
              <a:rPr lang="pt-BR" u="sng" dirty="0">
                <a:solidFill>
                  <a:srgbClr val="FF0000"/>
                </a:solidFill>
              </a:rPr>
              <a:t>Correlação não significa causalidade!!).</a:t>
            </a:r>
          </a:p>
          <a:p>
            <a:pPr lvl="1"/>
            <a:endParaRPr lang="pt-BR" u="sng" dirty="0">
              <a:solidFill>
                <a:srgbClr val="FF0000"/>
              </a:solidFill>
            </a:endParaRPr>
          </a:p>
          <a:p>
            <a:pPr lvl="1"/>
            <a:r>
              <a:rPr lang="pt-BR" dirty="0"/>
              <a:t>Em seguida, foi realizada a análise, em conjunto das outras três tabelas que contém informações demográficas e econômicas das localizações dos laboratórios. Elas foram </a:t>
            </a:r>
            <a:r>
              <a:rPr lang="pt-BR" dirty="0" err="1"/>
              <a:t>mergidas</a:t>
            </a:r>
            <a:r>
              <a:rPr lang="pt-BR" dirty="0"/>
              <a:t> utilizando suas </a:t>
            </a:r>
            <a:r>
              <a:rPr lang="pt-BR" dirty="0" err="1"/>
              <a:t>primary</a:t>
            </a:r>
            <a:r>
              <a:rPr lang="pt-BR" dirty="0"/>
              <a:t> </a:t>
            </a:r>
            <a:r>
              <a:rPr lang="pt-BR" dirty="0" err="1"/>
              <a:t>keys</a:t>
            </a:r>
            <a:r>
              <a:rPr lang="pt-BR" dirty="0"/>
              <a:t>. O objetivo seria, posteriormente, usar os insights produzidos a partir da análise de faturamento dos laboratórios para realizar filtros nesta tabela a fim de encontrar quais são as </a:t>
            </a:r>
            <a:r>
              <a:rPr lang="pt-BR" dirty="0" err="1"/>
              <a:t>ZCTAs</a:t>
            </a:r>
            <a:r>
              <a:rPr lang="pt-BR" dirty="0"/>
              <a:t> ideais para a criação de novos laboratórios. </a:t>
            </a:r>
          </a:p>
          <a:p>
            <a:pPr lvl="1"/>
            <a:endParaRPr lang="pt-BR" dirty="0"/>
          </a:p>
          <a:p>
            <a:pPr lvl="1"/>
            <a:endParaRPr lang="pt-BR" dirty="0"/>
          </a:p>
        </p:txBody>
      </p:sp>
    </p:spTree>
    <p:extLst>
      <p:ext uri="{BB962C8B-B14F-4D97-AF65-F5344CB8AC3E}">
        <p14:creationId xmlns:p14="http://schemas.microsoft.com/office/powerpoint/2010/main" val="234875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C2F0C9F-5431-4965-ABA8-8A56790351C0}"/>
              </a:ext>
            </a:extLst>
          </p:cNvPr>
          <p:cNvPicPr>
            <a:picLocks noChangeAspect="1"/>
          </p:cNvPicPr>
          <p:nvPr/>
        </p:nvPicPr>
        <p:blipFill>
          <a:blip r:embed="rId2"/>
          <a:stretch>
            <a:fillRect/>
          </a:stretch>
        </p:blipFill>
        <p:spPr>
          <a:xfrm>
            <a:off x="10363200" y="316398"/>
            <a:ext cx="1276350" cy="361950"/>
          </a:xfrm>
          <a:prstGeom prst="rect">
            <a:avLst/>
          </a:prstGeom>
        </p:spPr>
      </p:pic>
      <p:cxnSp>
        <p:nvCxnSpPr>
          <p:cNvPr id="7" name="Conector reto 6">
            <a:extLst>
              <a:ext uri="{FF2B5EF4-FFF2-40B4-BE49-F238E27FC236}">
                <a16:creationId xmlns:a16="http://schemas.microsoft.com/office/drawing/2014/main" id="{A33F8753-940D-4AE5-A3DB-B3F3061E8C69}"/>
              </a:ext>
            </a:extLst>
          </p:cNvPr>
          <p:cNvCxnSpPr>
            <a:cxnSpLocks/>
          </p:cNvCxnSpPr>
          <p:nvPr/>
        </p:nvCxnSpPr>
        <p:spPr>
          <a:xfrm>
            <a:off x="723900" y="1314450"/>
            <a:ext cx="10915650" cy="0"/>
          </a:xfrm>
          <a:prstGeom prst="line">
            <a:avLst/>
          </a:prstGeom>
          <a:ln w="38100">
            <a:solidFill>
              <a:schemeClr val="tx1"/>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FB427E1B-0648-47F1-891C-20435C633F74}"/>
              </a:ext>
            </a:extLst>
          </p:cNvPr>
          <p:cNvSpPr txBox="1"/>
          <p:nvPr/>
        </p:nvSpPr>
        <p:spPr>
          <a:xfrm>
            <a:off x="723900" y="726042"/>
            <a:ext cx="8543925" cy="369332"/>
          </a:xfrm>
          <a:prstGeom prst="rect">
            <a:avLst/>
          </a:prstGeom>
          <a:noFill/>
        </p:spPr>
        <p:txBody>
          <a:bodyPr wrap="square" rtlCol="0">
            <a:spAutoFit/>
          </a:bodyPr>
          <a:lstStyle/>
          <a:p>
            <a:r>
              <a:rPr lang="pt-BR" dirty="0"/>
              <a:t>PLANEJAMENTO</a:t>
            </a:r>
          </a:p>
        </p:txBody>
      </p:sp>
      <p:sp>
        <p:nvSpPr>
          <p:cNvPr id="4" name="CaixaDeTexto 3">
            <a:extLst>
              <a:ext uri="{FF2B5EF4-FFF2-40B4-BE49-F238E27FC236}">
                <a16:creationId xmlns:a16="http://schemas.microsoft.com/office/drawing/2014/main" id="{8FA9EA28-2303-4131-B9DB-274413351950}"/>
              </a:ext>
            </a:extLst>
          </p:cNvPr>
          <p:cNvSpPr txBox="1"/>
          <p:nvPr/>
        </p:nvSpPr>
        <p:spPr>
          <a:xfrm>
            <a:off x="790575" y="1752604"/>
            <a:ext cx="10229850" cy="3970318"/>
          </a:xfrm>
          <a:prstGeom prst="rect">
            <a:avLst/>
          </a:prstGeom>
          <a:noFill/>
        </p:spPr>
        <p:txBody>
          <a:bodyPr wrap="square" rtlCol="0">
            <a:spAutoFit/>
          </a:bodyPr>
          <a:lstStyle/>
          <a:p>
            <a:pPr lvl="1"/>
            <a:endParaRPr lang="pt-BR" dirty="0"/>
          </a:p>
          <a:p>
            <a:pPr lvl="1"/>
            <a:r>
              <a:rPr lang="pt-BR" dirty="0"/>
              <a:t> Parte1:</a:t>
            </a:r>
          </a:p>
          <a:p>
            <a:pPr lvl="1"/>
            <a:endParaRPr lang="pt-BR" dirty="0"/>
          </a:p>
          <a:p>
            <a:pPr lvl="1"/>
            <a:r>
              <a:rPr lang="pt-BR" dirty="0"/>
              <a:t>    -EDA transactional_data.csv;</a:t>
            </a:r>
          </a:p>
          <a:p>
            <a:pPr lvl="1"/>
            <a:r>
              <a:rPr lang="pt-BR" dirty="0"/>
              <a:t>    -EDA test_data.csv;</a:t>
            </a:r>
          </a:p>
          <a:p>
            <a:pPr lvl="1"/>
            <a:r>
              <a:rPr lang="pt-BR" dirty="0"/>
              <a:t>    -Consolidar as duas tabelas a partir da coluna ‘</a:t>
            </a:r>
            <a:r>
              <a:rPr lang="pt-BR" dirty="0" err="1"/>
              <a:t>CodItem</a:t>
            </a:r>
            <a:r>
              <a:rPr lang="pt-BR" dirty="0"/>
              <a:t>’;</a:t>
            </a:r>
          </a:p>
          <a:p>
            <a:pPr lvl="1"/>
            <a:r>
              <a:rPr lang="pt-BR" dirty="0"/>
              <a:t>    -Calcular a lucratividade  por procedimento realizado. Utilizando a coluna '</a:t>
            </a:r>
            <a:r>
              <a:rPr lang="pt-BR" dirty="0" err="1"/>
              <a:t>TestingCost</a:t>
            </a:r>
            <a:r>
              <a:rPr lang="pt-BR" dirty="0"/>
              <a:t>';</a:t>
            </a:r>
          </a:p>
          <a:p>
            <a:pPr lvl="1"/>
            <a:r>
              <a:rPr lang="pt-BR" dirty="0"/>
              <a:t>    -Categorizar a coluna 'Date </a:t>
            </a:r>
            <a:r>
              <a:rPr lang="pt-BR" dirty="0" err="1"/>
              <a:t>of</a:t>
            </a:r>
            <a:r>
              <a:rPr lang="pt-BR" dirty="0"/>
              <a:t> </a:t>
            </a:r>
            <a:r>
              <a:rPr lang="pt-BR" dirty="0" err="1"/>
              <a:t>Birth</a:t>
            </a:r>
            <a:r>
              <a:rPr lang="pt-BR" dirty="0"/>
              <a:t>' por faixa etária;</a:t>
            </a:r>
          </a:p>
          <a:p>
            <a:pPr lvl="1"/>
            <a:r>
              <a:rPr lang="pt-BR" dirty="0"/>
              <a:t>    -</a:t>
            </a:r>
            <a:r>
              <a:rPr lang="pt-BR" dirty="0" err="1"/>
              <a:t>Correlacão</a:t>
            </a:r>
            <a:r>
              <a:rPr lang="pt-BR" dirty="0"/>
              <a:t> faturamento e preço dos procedimentos;</a:t>
            </a:r>
          </a:p>
          <a:p>
            <a:pPr lvl="1"/>
            <a:r>
              <a:rPr lang="pt-BR" dirty="0"/>
              <a:t>    -</a:t>
            </a:r>
            <a:r>
              <a:rPr lang="pt-BR" dirty="0" err="1"/>
              <a:t>Groupby</a:t>
            </a:r>
            <a:r>
              <a:rPr lang="pt-BR" dirty="0"/>
              <a:t> de faturamento por laboratório;</a:t>
            </a:r>
          </a:p>
          <a:p>
            <a:pPr lvl="1"/>
            <a:r>
              <a:rPr lang="pt-BR" dirty="0"/>
              <a:t>    -</a:t>
            </a:r>
            <a:r>
              <a:rPr lang="pt-BR" dirty="0" err="1"/>
              <a:t>Groupby</a:t>
            </a:r>
            <a:r>
              <a:rPr lang="pt-BR" dirty="0"/>
              <a:t> de faturamento por gênero;</a:t>
            </a:r>
          </a:p>
          <a:p>
            <a:pPr lvl="1"/>
            <a:r>
              <a:rPr lang="pt-BR" dirty="0"/>
              <a:t>    -</a:t>
            </a:r>
            <a:r>
              <a:rPr lang="pt-BR" dirty="0" err="1"/>
              <a:t>Groupby</a:t>
            </a:r>
            <a:r>
              <a:rPr lang="pt-BR" dirty="0"/>
              <a:t> de faturamento por faixa etária;</a:t>
            </a:r>
          </a:p>
          <a:p>
            <a:pPr lvl="1"/>
            <a:endParaRPr lang="pt-BR" dirty="0"/>
          </a:p>
          <a:p>
            <a:pPr lvl="1"/>
            <a:endParaRPr lang="pt-BR" dirty="0"/>
          </a:p>
        </p:txBody>
      </p:sp>
    </p:spTree>
    <p:extLst>
      <p:ext uri="{BB962C8B-B14F-4D97-AF65-F5344CB8AC3E}">
        <p14:creationId xmlns:p14="http://schemas.microsoft.com/office/powerpoint/2010/main" val="63530438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240</TotalTime>
  <Words>1149</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Rennó</dc:creator>
  <cp:lastModifiedBy>Gabriel Rennó</cp:lastModifiedBy>
  <cp:revision>12</cp:revision>
  <dcterms:created xsi:type="dcterms:W3CDTF">2022-04-10T22:19:40Z</dcterms:created>
  <dcterms:modified xsi:type="dcterms:W3CDTF">2022-04-12T00:52:47Z</dcterms:modified>
</cp:coreProperties>
</file>