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4BC3-9823-E58F-F1FE-7F677F805C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D8DAF01-A7B3-E666-7461-57E28D4528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2F336F-C52C-935A-A252-9B2D80580A75}"/>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5" name="Footer Placeholder 4">
            <a:extLst>
              <a:ext uri="{FF2B5EF4-FFF2-40B4-BE49-F238E27FC236}">
                <a16:creationId xmlns:a16="http://schemas.microsoft.com/office/drawing/2014/main" id="{596DC819-7184-C144-190E-ED860A59B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2A42E-7196-55DD-CEB9-6EC22AAF5EBB}"/>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122468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B6EB-D6E0-8EEF-8E67-CF5CA8315C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7E969E9-DC1E-FA20-ADBE-5B7039A4DA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EF364F-1F6C-3D4B-36C0-3D714496559E}"/>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5" name="Footer Placeholder 4">
            <a:extLst>
              <a:ext uri="{FF2B5EF4-FFF2-40B4-BE49-F238E27FC236}">
                <a16:creationId xmlns:a16="http://schemas.microsoft.com/office/drawing/2014/main" id="{11966530-092B-20BB-12B7-BF2909777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0E9B9-3D1E-F232-C590-21A7FD967C2F}"/>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294881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6B7B6-A6A6-1EF6-9B17-8F4B60BFB1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57ACEF-A242-8929-B6DC-73CFB91018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01D659-96A5-A5B4-5176-1F8BE1571A82}"/>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5" name="Footer Placeholder 4">
            <a:extLst>
              <a:ext uri="{FF2B5EF4-FFF2-40B4-BE49-F238E27FC236}">
                <a16:creationId xmlns:a16="http://schemas.microsoft.com/office/drawing/2014/main" id="{EB7E5834-6554-0F66-196B-B36DCD1CD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98141-D708-C41A-0ECE-9BAD6087989D}"/>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28464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A496-25B2-F0F2-3CBC-12646265E9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3CD501-9672-9E35-B6FE-F526A8D2442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F09837-C99E-72F0-DBE3-EAAB0B4A1843}"/>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5" name="Footer Placeholder 4">
            <a:extLst>
              <a:ext uri="{FF2B5EF4-FFF2-40B4-BE49-F238E27FC236}">
                <a16:creationId xmlns:a16="http://schemas.microsoft.com/office/drawing/2014/main" id="{26F79CEB-4725-3771-2C0E-F1771D0E1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9CE09-32DE-5DD5-D0C2-10FBEDADC52B}"/>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245755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A94A-FB98-8577-A05C-316F1EC31F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A364A8-499B-5EBD-DD96-D011267C76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465627-49E1-8F8F-C21E-8CB300A20AAE}"/>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5" name="Footer Placeholder 4">
            <a:extLst>
              <a:ext uri="{FF2B5EF4-FFF2-40B4-BE49-F238E27FC236}">
                <a16:creationId xmlns:a16="http://schemas.microsoft.com/office/drawing/2014/main" id="{EF2D183F-9FEC-CAFD-5361-EC0E45E61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07BDA-D121-758F-E0FB-4BAEFF379950}"/>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407420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180E-EA0E-6DB8-F897-77D44525D7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55CA1C-8950-455A-D41D-D2B60BA7F3E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C6A4AA0-0056-6FA8-8DDE-A3D511E9AF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0F51739-3EAE-ED75-68B2-11DCC0E1E87B}"/>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6" name="Footer Placeholder 5">
            <a:extLst>
              <a:ext uri="{FF2B5EF4-FFF2-40B4-BE49-F238E27FC236}">
                <a16:creationId xmlns:a16="http://schemas.microsoft.com/office/drawing/2014/main" id="{314C2311-1ED0-9A51-26C2-6794ED89C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B9787-063C-897A-78EE-965FB1EF5C1E}"/>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158202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B8C0-EC51-6A06-A504-10C577106C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D95B85-EAB8-C26E-BCE3-E65204A75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FF316A9-78CE-7B83-E5C5-60E1A89A93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65132C6-B1D1-568E-65B2-719284F65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52816C-7323-834F-472B-14ACC76EAE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093CB00-5790-2C70-8772-57648AE1E7CB}"/>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8" name="Footer Placeholder 7">
            <a:extLst>
              <a:ext uri="{FF2B5EF4-FFF2-40B4-BE49-F238E27FC236}">
                <a16:creationId xmlns:a16="http://schemas.microsoft.com/office/drawing/2014/main" id="{9DE2115F-88DD-3236-3B76-97E248316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1DD73F-5EBD-F136-555F-2FE7C808510E}"/>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312552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37E3-34CE-17FC-897A-2C8B457BC1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08F2D9-0CD7-C08B-95F5-67104F96DDD6}"/>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4" name="Footer Placeholder 3">
            <a:extLst>
              <a:ext uri="{FF2B5EF4-FFF2-40B4-BE49-F238E27FC236}">
                <a16:creationId xmlns:a16="http://schemas.microsoft.com/office/drawing/2014/main" id="{F9FA270D-D636-6A45-93DF-A533EFBBD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F3083E-9FA8-8808-3F73-280B69D1F29C}"/>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135837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F951B-7560-E6F6-911C-83C3FD8000DF}"/>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3" name="Footer Placeholder 2">
            <a:extLst>
              <a:ext uri="{FF2B5EF4-FFF2-40B4-BE49-F238E27FC236}">
                <a16:creationId xmlns:a16="http://schemas.microsoft.com/office/drawing/2014/main" id="{8E722642-A38A-4DE0-1110-696FED22C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A030BB-62AB-FCDE-033F-57B523CB727B}"/>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231195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F6E2-881A-FC99-6F9C-5538315F00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0F304F0-361E-4C05-97AA-9B25C968C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6AAC755-88CE-6C93-AC12-D92B1BF71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DE6EDA-5696-0F43-5B7F-D4F56E8FDFE4}"/>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6" name="Footer Placeholder 5">
            <a:extLst>
              <a:ext uri="{FF2B5EF4-FFF2-40B4-BE49-F238E27FC236}">
                <a16:creationId xmlns:a16="http://schemas.microsoft.com/office/drawing/2014/main" id="{27CC86C0-C606-6DF6-42FC-9FDA63128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A376D-801F-3C7B-258E-D5A1F6645565}"/>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174010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0450-F185-2A63-DBFE-44294E001C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5EC742-18D7-9B15-7A3B-FF26DC84B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2D560-C906-842C-1FCC-B35B5B9CB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1F3E3F-96D0-AF28-2F20-04BF94AA69B8}"/>
              </a:ext>
            </a:extLst>
          </p:cNvPr>
          <p:cNvSpPr>
            <a:spLocks noGrp="1"/>
          </p:cNvSpPr>
          <p:nvPr>
            <p:ph type="dt" sz="half" idx="10"/>
          </p:nvPr>
        </p:nvSpPr>
        <p:spPr/>
        <p:txBody>
          <a:bodyPr/>
          <a:lstStyle/>
          <a:p>
            <a:fld id="{9AF104AB-4E30-344B-8537-55087354975F}" type="datetimeFigureOut">
              <a:rPr lang="en-US" smtClean="0"/>
              <a:t>4/19/25</a:t>
            </a:fld>
            <a:endParaRPr lang="en-US"/>
          </a:p>
        </p:txBody>
      </p:sp>
      <p:sp>
        <p:nvSpPr>
          <p:cNvPr id="6" name="Footer Placeholder 5">
            <a:extLst>
              <a:ext uri="{FF2B5EF4-FFF2-40B4-BE49-F238E27FC236}">
                <a16:creationId xmlns:a16="http://schemas.microsoft.com/office/drawing/2014/main" id="{EF9E31B9-C72A-1D10-4980-28AF5AE10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069D9-1B01-7EF8-FE2D-F9D7120A58ED}"/>
              </a:ext>
            </a:extLst>
          </p:cNvPr>
          <p:cNvSpPr>
            <a:spLocks noGrp="1"/>
          </p:cNvSpPr>
          <p:nvPr>
            <p:ph type="sldNum" sz="quarter" idx="12"/>
          </p:nvPr>
        </p:nvSpPr>
        <p:spPr/>
        <p:txBody>
          <a:bodyPr/>
          <a:lstStyle/>
          <a:p>
            <a:fld id="{9A68A866-CEF6-BC49-8301-43259091E3A4}" type="slidenum">
              <a:rPr lang="en-US" smtClean="0"/>
              <a:t>‹#›</a:t>
            </a:fld>
            <a:endParaRPr lang="en-US"/>
          </a:p>
        </p:txBody>
      </p:sp>
    </p:spTree>
    <p:extLst>
      <p:ext uri="{BB962C8B-B14F-4D97-AF65-F5344CB8AC3E}">
        <p14:creationId xmlns:p14="http://schemas.microsoft.com/office/powerpoint/2010/main" val="327792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E96F6-CF64-7588-328B-718D9ECDBF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74584E-43F9-EAC8-92D2-5056B43A1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CE2519-D1BE-8A85-B063-620FFF8F3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F104AB-4E30-344B-8537-55087354975F}" type="datetimeFigureOut">
              <a:rPr lang="en-US" smtClean="0"/>
              <a:t>4/19/25</a:t>
            </a:fld>
            <a:endParaRPr lang="en-US"/>
          </a:p>
        </p:txBody>
      </p:sp>
      <p:sp>
        <p:nvSpPr>
          <p:cNvPr id="5" name="Footer Placeholder 4">
            <a:extLst>
              <a:ext uri="{FF2B5EF4-FFF2-40B4-BE49-F238E27FC236}">
                <a16:creationId xmlns:a16="http://schemas.microsoft.com/office/drawing/2014/main" id="{CAB02366-4A14-3712-0AAA-79F810BD1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A83F27-C936-2552-FA46-C5858E7F1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68A866-CEF6-BC49-8301-43259091E3A4}" type="slidenum">
              <a:rPr lang="en-US" smtClean="0"/>
              <a:t>‹#›</a:t>
            </a:fld>
            <a:endParaRPr lang="en-US"/>
          </a:p>
        </p:txBody>
      </p:sp>
    </p:spTree>
    <p:extLst>
      <p:ext uri="{BB962C8B-B14F-4D97-AF65-F5344CB8AC3E}">
        <p14:creationId xmlns:p14="http://schemas.microsoft.com/office/powerpoint/2010/main" val="293477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BB851-ADC9-956A-B944-3BF1602DC197}"/>
              </a:ext>
            </a:extLst>
          </p:cNvPr>
          <p:cNvSpPr>
            <a:spLocks noGrp="1"/>
          </p:cNvSpPr>
          <p:nvPr>
            <p:ph idx="1"/>
          </p:nvPr>
        </p:nvSpPr>
        <p:spPr>
          <a:xfrm>
            <a:off x="838200" y="1253331"/>
            <a:ext cx="10515600" cy="4351338"/>
          </a:xfrm>
        </p:spPr>
        <p:txBody>
          <a:bodyPr>
            <a:noAutofit/>
          </a:bodyPr>
          <a:lstStyle/>
          <a:p>
            <a:pPr marL="0" indent="0" algn="r" defTabSz="914400" rtl="1" eaLnBrk="1" latinLnBrk="0" hangingPunct="1">
              <a:lnSpc>
                <a:spcPct val="90000"/>
              </a:lnSpc>
              <a:spcBef>
                <a:spcPts val="1000"/>
              </a:spcBef>
              <a:buNone/>
            </a:pPr>
            <a:r>
              <a:rPr lang="he-IL" b="0" i="0" u="none" strike="noStrike" dirty="0">
                <a:solidFill>
                  <a:srgbClr val="000000"/>
                </a:solidFill>
                <a:effectLst/>
                <a:latin typeface="David" panose="020E0502060401010101" pitchFamily="34" charset="-79"/>
                <a:cs typeface="David" panose="020E0502060401010101" pitchFamily="34" charset="-79"/>
              </a:rPr>
              <a:t>נדידת מחשבות (</a:t>
            </a:r>
            <a:r>
              <a:rPr lang="en-GB" b="0" i="0" u="none" strike="noStrike" dirty="0">
                <a:solidFill>
                  <a:srgbClr val="000000"/>
                </a:solidFill>
                <a:effectLst/>
                <a:latin typeface="David" panose="020E0502060401010101" pitchFamily="34" charset="-79"/>
                <a:cs typeface="David" panose="020E0502060401010101" pitchFamily="34" charset="-79"/>
              </a:rPr>
              <a:t>Mind Wandering) </a:t>
            </a:r>
            <a:r>
              <a:rPr lang="he-IL" b="0" i="0" u="none" strike="noStrike" dirty="0">
                <a:solidFill>
                  <a:srgbClr val="000000"/>
                </a:solidFill>
                <a:effectLst/>
                <a:latin typeface="David" panose="020E0502060401010101" pitchFamily="34" charset="-79"/>
                <a:cs typeface="David" panose="020E0502060401010101" pitchFamily="34" charset="-79"/>
              </a:rPr>
              <a:t>היא תופעה קוגניטיבית נפוצה המתבטאת בכך שתשומת הלב מוסחת באופן לא רצוני למשך פרקי זמן שונים מהמטרה המרכזית, לעבר מחשבות פנימיות או רגשות. מחקרים מראים קשר מובהק בין דפוסי תנועות עיניים לתופעה זו: למשל, מחקר שפורסם בכתב העת </a:t>
            </a:r>
            <a:r>
              <a:rPr lang="en-GB" b="0" i="1" u="none" strike="noStrike" dirty="0">
                <a:solidFill>
                  <a:srgbClr val="000000"/>
                </a:solidFill>
                <a:effectLst/>
                <a:latin typeface="David" panose="020E0502060401010101" pitchFamily="34" charset="-79"/>
                <a:cs typeface="David" panose="020E0502060401010101" pitchFamily="34" charset="-79"/>
              </a:rPr>
              <a:t>Consciousness and Cognition</a:t>
            </a:r>
            <a:r>
              <a:rPr lang="en-GB" b="0" i="0" u="none" strike="noStrike" dirty="0">
                <a:solidFill>
                  <a:srgbClr val="000000"/>
                </a:solidFill>
                <a:effectLst/>
                <a:latin typeface="David" panose="020E0502060401010101" pitchFamily="34" charset="-79"/>
                <a:cs typeface="David" panose="020E0502060401010101" pitchFamily="34" charset="-79"/>
              </a:rPr>
              <a:t> (2011) </a:t>
            </a:r>
            <a:r>
              <a:rPr lang="he-IL" b="0" i="0" u="none" strike="noStrike" dirty="0">
                <a:solidFill>
                  <a:srgbClr val="000000"/>
                </a:solidFill>
                <a:effectLst/>
                <a:latin typeface="David" panose="020E0502060401010101" pitchFamily="34" charset="-79"/>
                <a:cs typeface="David" panose="020E0502060401010101" pitchFamily="34" charset="-79"/>
              </a:rPr>
              <a:t>מצא שדפוסי תנועת עיניים בלתי סדירים, כמו פיקסציות קצרות ופחות חזרות על הטקסט, מאפיינים מצבים של נדידת מחשבות בזמן קריאה. מחקר נוסף שפורסם בכתב העת </a:t>
            </a:r>
            <a:r>
              <a:rPr lang="en-GB" b="0" i="1" u="none" strike="noStrike" dirty="0">
                <a:solidFill>
                  <a:srgbClr val="000000"/>
                </a:solidFill>
                <a:effectLst/>
                <a:latin typeface="David" panose="020E0502060401010101" pitchFamily="34" charset="-79"/>
                <a:cs typeface="David" panose="020E0502060401010101" pitchFamily="34" charset="-79"/>
              </a:rPr>
              <a:t>Neuroscience &amp; </a:t>
            </a:r>
            <a:r>
              <a:rPr lang="en-GB" b="0" i="1" u="none" strike="noStrike" dirty="0" err="1">
                <a:solidFill>
                  <a:srgbClr val="000000"/>
                </a:solidFill>
                <a:effectLst/>
                <a:latin typeface="David" panose="020E0502060401010101" pitchFamily="34" charset="-79"/>
                <a:cs typeface="David" panose="020E0502060401010101" pitchFamily="34" charset="-79"/>
              </a:rPr>
              <a:t>Biobehavioral</a:t>
            </a:r>
            <a:r>
              <a:rPr lang="en-GB" b="0" i="1" u="none" strike="noStrike" dirty="0">
                <a:solidFill>
                  <a:srgbClr val="000000"/>
                </a:solidFill>
                <a:effectLst/>
                <a:latin typeface="David" panose="020E0502060401010101" pitchFamily="34" charset="-79"/>
                <a:cs typeface="David" panose="020E0502060401010101" pitchFamily="34" charset="-79"/>
              </a:rPr>
              <a:t> Reviews</a:t>
            </a:r>
            <a:r>
              <a:rPr lang="en-GB" b="0" i="0" u="none" strike="noStrike" dirty="0">
                <a:solidFill>
                  <a:srgbClr val="000000"/>
                </a:solidFill>
                <a:effectLst/>
                <a:latin typeface="David" panose="020E0502060401010101" pitchFamily="34" charset="-79"/>
                <a:cs typeface="David" panose="020E0502060401010101" pitchFamily="34" charset="-79"/>
              </a:rPr>
              <a:t> (2016), </a:t>
            </a:r>
            <a:r>
              <a:rPr lang="he-IL" b="0" i="0" u="none" strike="noStrike" dirty="0">
                <a:solidFill>
                  <a:srgbClr val="000000"/>
                </a:solidFill>
                <a:effectLst/>
                <a:latin typeface="David" panose="020E0502060401010101" pitchFamily="34" charset="-79"/>
                <a:cs typeface="David" panose="020E0502060401010101" pitchFamily="34" charset="-79"/>
              </a:rPr>
              <a:t>הצביע על תדירות ואורך המצמוץ כמדדים מרכזיים המשקפים את הפעילות </a:t>
            </a:r>
            <a:r>
              <a:rPr lang="he-IL" b="0" i="0" u="none" strike="noStrike" dirty="0" err="1">
                <a:solidFill>
                  <a:srgbClr val="000000"/>
                </a:solidFill>
                <a:effectLst/>
                <a:latin typeface="David" panose="020E0502060401010101" pitchFamily="34" charset="-79"/>
                <a:cs typeface="David" panose="020E0502060401010101" pitchFamily="34" charset="-79"/>
              </a:rPr>
              <a:t>הדופמינרגית</a:t>
            </a:r>
            <a:r>
              <a:rPr lang="he-IL" b="0" i="0" u="none" strike="noStrike" dirty="0">
                <a:solidFill>
                  <a:srgbClr val="000000"/>
                </a:solidFill>
                <a:effectLst/>
                <a:latin typeface="David" panose="020E0502060401010101" pitchFamily="34" charset="-79"/>
                <a:cs typeface="David" panose="020E0502060401010101" pitchFamily="34" charset="-79"/>
              </a:rPr>
              <a:t> במוח, המהווה אינדיקציה חשובה למצבי קשב ונדידה.</a:t>
            </a:r>
            <a:endParaRPr lang="en-US" dirty="0"/>
          </a:p>
        </p:txBody>
      </p:sp>
    </p:spTree>
    <p:extLst>
      <p:ext uri="{BB962C8B-B14F-4D97-AF65-F5344CB8AC3E}">
        <p14:creationId xmlns:p14="http://schemas.microsoft.com/office/powerpoint/2010/main" val="338038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109</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David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rimar</dc:creator>
  <cp:lastModifiedBy>gabriel rimar</cp:lastModifiedBy>
  <cp:revision>1</cp:revision>
  <dcterms:created xsi:type="dcterms:W3CDTF">2025-04-19T07:14:13Z</dcterms:created>
  <dcterms:modified xsi:type="dcterms:W3CDTF">2025-04-19T07:28:19Z</dcterms:modified>
</cp:coreProperties>
</file>