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8" r:id="rId2"/>
    <p:sldId id="259" r:id="rId3"/>
    <p:sldId id="260" r:id="rId4"/>
    <p:sldId id="262" r:id="rId5"/>
    <p:sldId id="263" r:id="rId6"/>
    <p:sldId id="264" r:id="rId7"/>
    <p:sldId id="265" r:id="rId8"/>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20" d="100"/>
          <a:sy n="120"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85E0732-1582-FB90-FB1D-9F375A98247D}"/>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3DD812A7-5DF0-9D90-6B74-51D4E6C87B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5B324123-85A6-D6BF-AE2E-F95E30BE7C0B}"/>
              </a:ext>
            </a:extLst>
          </p:cNvPr>
          <p:cNvSpPr>
            <a:spLocks noGrp="1"/>
          </p:cNvSpPr>
          <p:nvPr>
            <p:ph type="dt" sz="half" idx="10"/>
          </p:nvPr>
        </p:nvSpPr>
        <p:spPr/>
        <p:txBody>
          <a:bodyPr/>
          <a:lstStyle/>
          <a:p>
            <a:fld id="{7796CE80-BFF2-471B-ABCF-30264F4004DA}" type="datetimeFigureOut">
              <a:rPr lang="en-US" smtClean="0"/>
              <a:t>4/18/25</a:t>
            </a:fld>
            <a:endParaRPr lang="en-US"/>
          </a:p>
        </p:txBody>
      </p:sp>
      <p:sp>
        <p:nvSpPr>
          <p:cNvPr id="5" name="מציין מיקום של כותרת תחתונה 4">
            <a:extLst>
              <a:ext uri="{FF2B5EF4-FFF2-40B4-BE49-F238E27FC236}">
                <a16:creationId xmlns:a16="http://schemas.microsoft.com/office/drawing/2014/main" id="{BBDFD9AA-BBB5-DF26-4595-A4F3632F2378}"/>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AD3A567E-6207-92DB-989A-AFF9682EE5D0}"/>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214793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7D9852-5F38-FADC-D843-22C901FABBDA}"/>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E605BC00-ED7B-F042-DB43-3802331A6973}"/>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4D24C49A-6238-8CA6-A908-F4D4F75F2194}"/>
              </a:ext>
            </a:extLst>
          </p:cNvPr>
          <p:cNvSpPr>
            <a:spLocks noGrp="1"/>
          </p:cNvSpPr>
          <p:nvPr>
            <p:ph type="dt" sz="half" idx="10"/>
          </p:nvPr>
        </p:nvSpPr>
        <p:spPr/>
        <p:txBody>
          <a:bodyPr/>
          <a:lstStyle/>
          <a:p>
            <a:fld id="{7796CE80-BFF2-471B-ABCF-30264F4004DA}" type="datetimeFigureOut">
              <a:rPr lang="en-US" smtClean="0"/>
              <a:t>4/18/25</a:t>
            </a:fld>
            <a:endParaRPr lang="en-US"/>
          </a:p>
        </p:txBody>
      </p:sp>
      <p:sp>
        <p:nvSpPr>
          <p:cNvPr id="5" name="מציין מיקום של כותרת תחתונה 4">
            <a:extLst>
              <a:ext uri="{FF2B5EF4-FFF2-40B4-BE49-F238E27FC236}">
                <a16:creationId xmlns:a16="http://schemas.microsoft.com/office/drawing/2014/main" id="{00BA65B0-EEA8-1109-3024-17DE87595090}"/>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93EB87BC-4CB5-EAA6-AEB5-A09DBCBB82F4}"/>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4107766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F9F73AF7-A642-FA31-423D-47AFE5B52650}"/>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BFB0B6F3-F287-9E95-0A03-00A5AD92A4A2}"/>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AF0668CE-1D0F-BE80-A7F9-F282F6C597D9}"/>
              </a:ext>
            </a:extLst>
          </p:cNvPr>
          <p:cNvSpPr>
            <a:spLocks noGrp="1"/>
          </p:cNvSpPr>
          <p:nvPr>
            <p:ph type="dt" sz="half" idx="10"/>
          </p:nvPr>
        </p:nvSpPr>
        <p:spPr/>
        <p:txBody>
          <a:bodyPr/>
          <a:lstStyle/>
          <a:p>
            <a:fld id="{7796CE80-BFF2-471B-ABCF-30264F4004DA}" type="datetimeFigureOut">
              <a:rPr lang="en-US" smtClean="0"/>
              <a:t>4/18/25</a:t>
            </a:fld>
            <a:endParaRPr lang="en-US"/>
          </a:p>
        </p:txBody>
      </p:sp>
      <p:sp>
        <p:nvSpPr>
          <p:cNvPr id="5" name="מציין מיקום של כותרת תחתונה 4">
            <a:extLst>
              <a:ext uri="{FF2B5EF4-FFF2-40B4-BE49-F238E27FC236}">
                <a16:creationId xmlns:a16="http://schemas.microsoft.com/office/drawing/2014/main" id="{4F2571AC-9B31-2EC4-40E4-3C3E2E01D2E5}"/>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5D329362-3943-7277-26FA-32EBF4FEDE23}"/>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416879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A6606A-0F12-3E84-1DFB-888FF2CC3997}"/>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4998B7F1-F4DA-250F-538C-6EB1D7A9413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2752DA6A-C38D-B4EF-203F-26430A42B5CD}"/>
              </a:ext>
            </a:extLst>
          </p:cNvPr>
          <p:cNvSpPr>
            <a:spLocks noGrp="1"/>
          </p:cNvSpPr>
          <p:nvPr>
            <p:ph type="dt" sz="half" idx="10"/>
          </p:nvPr>
        </p:nvSpPr>
        <p:spPr/>
        <p:txBody>
          <a:bodyPr/>
          <a:lstStyle/>
          <a:p>
            <a:fld id="{7796CE80-BFF2-471B-ABCF-30264F4004DA}" type="datetimeFigureOut">
              <a:rPr lang="en-US" smtClean="0"/>
              <a:t>4/18/25</a:t>
            </a:fld>
            <a:endParaRPr lang="en-US"/>
          </a:p>
        </p:txBody>
      </p:sp>
      <p:sp>
        <p:nvSpPr>
          <p:cNvPr id="5" name="מציין מיקום של כותרת תחתונה 4">
            <a:extLst>
              <a:ext uri="{FF2B5EF4-FFF2-40B4-BE49-F238E27FC236}">
                <a16:creationId xmlns:a16="http://schemas.microsoft.com/office/drawing/2014/main" id="{A64A4AB7-513E-CF01-5BC0-DDB032514386}"/>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63DCC9B7-7315-A22D-ABDA-C5CF1F1C33E0}"/>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4202591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689BA83-AFD6-1F77-9EAB-F154E52F198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3B2990CD-1207-B4C0-D3C6-425EBD0B2B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08440D3F-667D-10C8-28FD-EE0EA94E891C}"/>
              </a:ext>
            </a:extLst>
          </p:cNvPr>
          <p:cNvSpPr>
            <a:spLocks noGrp="1"/>
          </p:cNvSpPr>
          <p:nvPr>
            <p:ph type="dt" sz="half" idx="10"/>
          </p:nvPr>
        </p:nvSpPr>
        <p:spPr/>
        <p:txBody>
          <a:bodyPr/>
          <a:lstStyle/>
          <a:p>
            <a:fld id="{7796CE80-BFF2-471B-ABCF-30264F4004DA}" type="datetimeFigureOut">
              <a:rPr lang="en-US" smtClean="0"/>
              <a:t>4/18/25</a:t>
            </a:fld>
            <a:endParaRPr lang="en-US"/>
          </a:p>
        </p:txBody>
      </p:sp>
      <p:sp>
        <p:nvSpPr>
          <p:cNvPr id="5" name="מציין מיקום של כותרת תחתונה 4">
            <a:extLst>
              <a:ext uri="{FF2B5EF4-FFF2-40B4-BE49-F238E27FC236}">
                <a16:creationId xmlns:a16="http://schemas.microsoft.com/office/drawing/2014/main" id="{8950D47E-5E45-C8B2-DE01-A8C3330BF0A9}"/>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D9D89634-1C1B-0E59-58C1-AA8B18D6305E}"/>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3082159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FCDD774-3D08-3E23-9065-E4F6B941B6E2}"/>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B98A279B-858A-2C42-6397-E5FDA09506FD}"/>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77EF39B7-1E0D-86A8-64C1-7F0DA6CE6E94}"/>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7B3DB511-80C8-CAE1-4291-677A1CB2D41F}"/>
              </a:ext>
            </a:extLst>
          </p:cNvPr>
          <p:cNvSpPr>
            <a:spLocks noGrp="1"/>
          </p:cNvSpPr>
          <p:nvPr>
            <p:ph type="dt" sz="half" idx="10"/>
          </p:nvPr>
        </p:nvSpPr>
        <p:spPr/>
        <p:txBody>
          <a:bodyPr/>
          <a:lstStyle/>
          <a:p>
            <a:fld id="{7796CE80-BFF2-471B-ABCF-30264F4004DA}" type="datetimeFigureOut">
              <a:rPr lang="en-US" smtClean="0"/>
              <a:t>4/18/25</a:t>
            </a:fld>
            <a:endParaRPr lang="en-US"/>
          </a:p>
        </p:txBody>
      </p:sp>
      <p:sp>
        <p:nvSpPr>
          <p:cNvPr id="6" name="מציין מיקום של כותרת תחתונה 5">
            <a:extLst>
              <a:ext uri="{FF2B5EF4-FFF2-40B4-BE49-F238E27FC236}">
                <a16:creationId xmlns:a16="http://schemas.microsoft.com/office/drawing/2014/main" id="{3941A5C6-FBAC-BB74-240C-ABA9C1F02AB6}"/>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43DED354-268B-3B84-E0D3-AD3CFB866342}"/>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336453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61BD497-602F-9019-DA25-F9704329E216}"/>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9AC61F26-953B-BCA5-1D5D-ED08058BDD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8E8DD486-DBDC-6F68-47FD-3A50C826A1A7}"/>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DCBBF3E6-B62E-D586-A5AA-32E72696B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4FFA3787-2664-7547-9295-1851E1628627}"/>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72BF4C26-41DA-32D4-8E2B-296C61890A6E}"/>
              </a:ext>
            </a:extLst>
          </p:cNvPr>
          <p:cNvSpPr>
            <a:spLocks noGrp="1"/>
          </p:cNvSpPr>
          <p:nvPr>
            <p:ph type="dt" sz="half" idx="10"/>
          </p:nvPr>
        </p:nvSpPr>
        <p:spPr/>
        <p:txBody>
          <a:bodyPr/>
          <a:lstStyle/>
          <a:p>
            <a:fld id="{7796CE80-BFF2-471B-ABCF-30264F4004DA}" type="datetimeFigureOut">
              <a:rPr lang="en-US" smtClean="0"/>
              <a:t>4/18/25</a:t>
            </a:fld>
            <a:endParaRPr lang="en-US"/>
          </a:p>
        </p:txBody>
      </p:sp>
      <p:sp>
        <p:nvSpPr>
          <p:cNvPr id="8" name="מציין מיקום של כותרת תחתונה 7">
            <a:extLst>
              <a:ext uri="{FF2B5EF4-FFF2-40B4-BE49-F238E27FC236}">
                <a16:creationId xmlns:a16="http://schemas.microsoft.com/office/drawing/2014/main" id="{99D84C3F-8379-B8D0-F8AF-A811CAC9227E}"/>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CA1295FD-205F-3964-76E0-BEDDA5AC56D7}"/>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1755295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B91096A-8712-6FD8-279B-49BF97A9C7E9}"/>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F732F9F5-79DF-DDBB-CA71-F4F864F5371D}"/>
              </a:ext>
            </a:extLst>
          </p:cNvPr>
          <p:cNvSpPr>
            <a:spLocks noGrp="1"/>
          </p:cNvSpPr>
          <p:nvPr>
            <p:ph type="dt" sz="half" idx="10"/>
          </p:nvPr>
        </p:nvSpPr>
        <p:spPr/>
        <p:txBody>
          <a:bodyPr/>
          <a:lstStyle/>
          <a:p>
            <a:fld id="{7796CE80-BFF2-471B-ABCF-30264F4004DA}" type="datetimeFigureOut">
              <a:rPr lang="en-US" smtClean="0"/>
              <a:t>4/18/25</a:t>
            </a:fld>
            <a:endParaRPr lang="en-US"/>
          </a:p>
        </p:txBody>
      </p:sp>
      <p:sp>
        <p:nvSpPr>
          <p:cNvPr id="4" name="מציין מיקום של כותרת תחתונה 3">
            <a:extLst>
              <a:ext uri="{FF2B5EF4-FFF2-40B4-BE49-F238E27FC236}">
                <a16:creationId xmlns:a16="http://schemas.microsoft.com/office/drawing/2014/main" id="{7E97084A-F170-4C3D-3B21-3B0B3D00D513}"/>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C1D18939-2F35-751D-9368-AB8F7790FD5F}"/>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955775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79228042-1EBF-5D03-7657-4A365FFE59E5}"/>
              </a:ext>
            </a:extLst>
          </p:cNvPr>
          <p:cNvSpPr>
            <a:spLocks noGrp="1"/>
          </p:cNvSpPr>
          <p:nvPr>
            <p:ph type="dt" sz="half" idx="10"/>
          </p:nvPr>
        </p:nvSpPr>
        <p:spPr/>
        <p:txBody>
          <a:bodyPr/>
          <a:lstStyle/>
          <a:p>
            <a:fld id="{7796CE80-BFF2-471B-ABCF-30264F4004DA}" type="datetimeFigureOut">
              <a:rPr lang="en-US" smtClean="0"/>
              <a:t>4/18/25</a:t>
            </a:fld>
            <a:endParaRPr lang="en-US"/>
          </a:p>
        </p:txBody>
      </p:sp>
      <p:sp>
        <p:nvSpPr>
          <p:cNvPr id="3" name="מציין מיקום של כותרת תחתונה 2">
            <a:extLst>
              <a:ext uri="{FF2B5EF4-FFF2-40B4-BE49-F238E27FC236}">
                <a16:creationId xmlns:a16="http://schemas.microsoft.com/office/drawing/2014/main" id="{14B0AEEB-A90F-9380-88F9-1731AFEAB739}"/>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3CBFF5A1-5616-E624-6E21-97E0AA56F790}"/>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3297051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022BBB5-70DD-FF95-B614-5B2A5FF3B64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215C23FC-6B8D-A888-244B-5EB5FDF3AD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05730A7F-3BF0-BEAA-8F8C-886ECCCD3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34AF30D-4F10-00C8-0032-D494362DC2A7}"/>
              </a:ext>
            </a:extLst>
          </p:cNvPr>
          <p:cNvSpPr>
            <a:spLocks noGrp="1"/>
          </p:cNvSpPr>
          <p:nvPr>
            <p:ph type="dt" sz="half" idx="10"/>
          </p:nvPr>
        </p:nvSpPr>
        <p:spPr/>
        <p:txBody>
          <a:bodyPr/>
          <a:lstStyle/>
          <a:p>
            <a:fld id="{7796CE80-BFF2-471B-ABCF-30264F4004DA}" type="datetimeFigureOut">
              <a:rPr lang="en-US" smtClean="0"/>
              <a:t>4/18/25</a:t>
            </a:fld>
            <a:endParaRPr lang="en-US"/>
          </a:p>
        </p:txBody>
      </p:sp>
      <p:sp>
        <p:nvSpPr>
          <p:cNvPr id="6" name="מציין מיקום של כותרת תחתונה 5">
            <a:extLst>
              <a:ext uri="{FF2B5EF4-FFF2-40B4-BE49-F238E27FC236}">
                <a16:creationId xmlns:a16="http://schemas.microsoft.com/office/drawing/2014/main" id="{CCCF6C47-68C7-12D1-7A98-F8B75B47554C}"/>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D574893E-D989-8172-587F-0B3E7DB305BF}"/>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3643184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321811-3CC5-50E4-2848-BCB1EFEF939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05C2DAA2-DAE0-984F-5141-68D4494BB7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EB5E28EB-4F2B-81A8-9A90-4C4A201ED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194AA66-4ED3-D082-17AB-F0B0737B8408}"/>
              </a:ext>
            </a:extLst>
          </p:cNvPr>
          <p:cNvSpPr>
            <a:spLocks noGrp="1"/>
          </p:cNvSpPr>
          <p:nvPr>
            <p:ph type="dt" sz="half" idx="10"/>
          </p:nvPr>
        </p:nvSpPr>
        <p:spPr/>
        <p:txBody>
          <a:bodyPr/>
          <a:lstStyle/>
          <a:p>
            <a:fld id="{7796CE80-BFF2-471B-ABCF-30264F4004DA}" type="datetimeFigureOut">
              <a:rPr lang="en-US" smtClean="0"/>
              <a:t>4/18/25</a:t>
            </a:fld>
            <a:endParaRPr lang="en-US"/>
          </a:p>
        </p:txBody>
      </p:sp>
      <p:sp>
        <p:nvSpPr>
          <p:cNvPr id="6" name="מציין מיקום של כותרת תחתונה 5">
            <a:extLst>
              <a:ext uri="{FF2B5EF4-FFF2-40B4-BE49-F238E27FC236}">
                <a16:creationId xmlns:a16="http://schemas.microsoft.com/office/drawing/2014/main" id="{8D3EB058-029E-241D-EEA4-F89279A56038}"/>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14F10693-1F81-E13A-D5BD-E40A1F6CD8FC}"/>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4277184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064EDE92-C838-EDC1-9DA6-77D0AD8D98E3}"/>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90F8FE42-6F1A-D5F9-F007-C279DBA61625}"/>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9566EDBB-21FB-187C-606D-8F166B1FDA3E}"/>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7796CE80-BFF2-471B-ABCF-30264F4004DA}" type="datetimeFigureOut">
              <a:rPr lang="en-US" smtClean="0"/>
              <a:t>4/18/25</a:t>
            </a:fld>
            <a:endParaRPr lang="en-US"/>
          </a:p>
        </p:txBody>
      </p:sp>
      <p:sp>
        <p:nvSpPr>
          <p:cNvPr id="5" name="מציין מיקום של כותרת תחתונה 4">
            <a:extLst>
              <a:ext uri="{FF2B5EF4-FFF2-40B4-BE49-F238E27FC236}">
                <a16:creationId xmlns:a16="http://schemas.microsoft.com/office/drawing/2014/main" id="{6CE0D296-4639-36CF-E722-F332849247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02E3D86D-1F5F-A042-8BD2-9BD2E8B74C94}"/>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433FFA6A-B5E6-456F-B915-93FD4BE84380}" type="slidenum">
              <a:rPr lang="en-US" smtClean="0"/>
              <a:t>‹#›</a:t>
            </a:fld>
            <a:endParaRPr lang="en-US"/>
          </a:p>
        </p:txBody>
      </p:sp>
    </p:spTree>
    <p:extLst>
      <p:ext uri="{BB962C8B-B14F-4D97-AF65-F5344CB8AC3E}">
        <p14:creationId xmlns:p14="http://schemas.microsoft.com/office/powerpoint/2010/main" val="3175880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ynet.co.il/articles/0,7340,L-4329176,00.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ynet.co.il/articles/0,7340,L-4865009,00.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042BF0A-C642-7F9F-2AC1-D92EED9B92FB}"/>
              </a:ext>
            </a:extLst>
          </p:cNvPr>
          <p:cNvSpPr>
            <a:spLocks noGrp="1"/>
          </p:cNvSpPr>
          <p:nvPr>
            <p:ph type="title"/>
          </p:nvPr>
        </p:nvSpPr>
        <p:spPr/>
        <p:txBody>
          <a:bodyPr/>
          <a:lstStyle/>
          <a:p>
            <a:r>
              <a:rPr lang="he-IL" dirty="0"/>
              <a:t>נדידת מחשבות</a:t>
            </a:r>
            <a:endParaRPr lang="en-US" dirty="0"/>
          </a:p>
        </p:txBody>
      </p:sp>
      <p:sp>
        <p:nvSpPr>
          <p:cNvPr id="3" name="מציין מיקום תוכן 2">
            <a:extLst>
              <a:ext uri="{FF2B5EF4-FFF2-40B4-BE49-F238E27FC236}">
                <a16:creationId xmlns:a16="http://schemas.microsoft.com/office/drawing/2014/main" id="{ADB639A9-6231-805D-1955-61342F779C1C}"/>
              </a:ext>
            </a:extLst>
          </p:cNvPr>
          <p:cNvSpPr>
            <a:spLocks noGrp="1"/>
          </p:cNvSpPr>
          <p:nvPr>
            <p:ph idx="1"/>
          </p:nvPr>
        </p:nvSpPr>
        <p:spPr/>
        <p:txBody>
          <a:bodyPr/>
          <a:lstStyle/>
          <a:p>
            <a:pPr marL="0" indent="0">
              <a:buNone/>
            </a:pPr>
            <a:r>
              <a:rPr lang="he-IL" dirty="0"/>
              <a:t>למען הבדיקה אסביר בקצרה איך תרגיש נדידת מחשבות:</a:t>
            </a:r>
          </a:p>
          <a:p>
            <a:pPr marL="0" indent="0">
              <a:buNone/>
            </a:pPr>
            <a:r>
              <a:rPr lang="he-IL" dirty="0"/>
              <a:t>כאשר תהיה בנדידת מחשבות תרגיש שאתה חושב על דברים שקראת קודם או על דברים שלא קשורים בכלל למה שאתה קורא. אם אתה מרגיש ככה תלחץ על הכפתור </a:t>
            </a:r>
            <a:r>
              <a:rPr lang="en-US" dirty="0"/>
              <a:t>P</a:t>
            </a:r>
            <a:r>
              <a:rPr lang="he-IL" dirty="0"/>
              <a:t>. ואז תשתדל לחזור לטקסט כמה שיותר מהר.</a:t>
            </a:r>
            <a:endParaRPr lang="en-US" dirty="0"/>
          </a:p>
        </p:txBody>
      </p:sp>
    </p:spTree>
    <p:extLst>
      <p:ext uri="{BB962C8B-B14F-4D97-AF65-F5344CB8AC3E}">
        <p14:creationId xmlns:p14="http://schemas.microsoft.com/office/powerpoint/2010/main" val="529717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C6F325F-7D7A-9EE0-3629-44305757707D}"/>
              </a:ext>
            </a:extLst>
          </p:cNvPr>
          <p:cNvSpPr>
            <a:spLocks noGrp="1"/>
          </p:cNvSpPr>
          <p:nvPr>
            <p:ph type="title"/>
          </p:nvPr>
        </p:nvSpPr>
        <p:spPr/>
        <p:txBody>
          <a:bodyPr>
            <a:normAutofit/>
          </a:bodyPr>
          <a:lstStyle/>
          <a:p>
            <a:pPr algn="ctr"/>
            <a:r>
              <a:rPr lang="he-IL" b="1" dirty="0">
                <a:cs typeface="+mn-cs"/>
              </a:rPr>
              <a:t>אחרי השגשוג: קריסתה של כלכלת זימבבואה יוצרת מטבע חדש</a:t>
            </a:r>
            <a:endParaRPr lang="en-US" dirty="0">
              <a:cs typeface="+mn-cs"/>
            </a:endParaRPr>
          </a:p>
        </p:txBody>
      </p:sp>
      <p:sp>
        <p:nvSpPr>
          <p:cNvPr id="3" name="מציין מיקום תוכן 2">
            <a:extLst>
              <a:ext uri="{FF2B5EF4-FFF2-40B4-BE49-F238E27FC236}">
                <a16:creationId xmlns:a16="http://schemas.microsoft.com/office/drawing/2014/main" id="{4E7F22D6-77CB-132A-B525-C22C02224EA7}"/>
              </a:ext>
            </a:extLst>
          </p:cNvPr>
          <p:cNvSpPr>
            <a:spLocks noGrp="1"/>
          </p:cNvSpPr>
          <p:nvPr>
            <p:ph idx="1"/>
          </p:nvPr>
        </p:nvSpPr>
        <p:spPr/>
        <p:txBody>
          <a:bodyPr/>
          <a:lstStyle/>
          <a:p>
            <a:pPr marL="0" indent="0">
              <a:buNone/>
            </a:pPr>
            <a:r>
              <a:rPr lang="he-IL" b="1" dirty="0">
                <a:effectLst/>
              </a:rPr>
              <a:t>אומרים שככל שרמתה הכלכלית של מדינה נמוכה יותר, כך הסבירות שהיא תצמח גבוהה יותר, הרי קל יותר להתפתח כלכלית כאשר יש לך דרך ארוכה לפניך.</a:t>
            </a:r>
            <a:r>
              <a:rPr lang="he-IL" dirty="0"/>
              <a:t> אילו זה היה כל כך פשוט, זימבבואה </a:t>
            </a:r>
            <a:r>
              <a:rPr lang="he-IL" dirty="0" err="1"/>
              <a:t>היתה</a:t>
            </a:r>
            <a:r>
              <a:rPr lang="he-IL" dirty="0"/>
              <a:t> נחשבת היום ליעד ההשקעה מספר אחד בעולם. אבל לצערם של תושביה, זה לא המצב.</a:t>
            </a:r>
            <a:endParaRPr lang="en-US" dirty="0"/>
          </a:p>
        </p:txBody>
      </p:sp>
    </p:spTree>
    <p:extLst>
      <p:ext uri="{BB962C8B-B14F-4D97-AF65-F5344CB8AC3E}">
        <p14:creationId xmlns:p14="http://schemas.microsoft.com/office/powerpoint/2010/main" val="403197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73B46BE-8A8C-9B72-BBFD-5CE70A2A0A05}"/>
              </a:ext>
            </a:extLst>
          </p:cNvPr>
          <p:cNvSpPr>
            <a:spLocks noGrp="1"/>
          </p:cNvSpPr>
          <p:nvPr>
            <p:ph idx="1"/>
          </p:nvPr>
        </p:nvSpPr>
        <p:spPr>
          <a:xfrm>
            <a:off x="82550" y="2232819"/>
            <a:ext cx="11963400" cy="2491582"/>
          </a:xfrm>
        </p:spPr>
        <p:txBody>
          <a:bodyPr/>
          <a:lstStyle/>
          <a:p>
            <a:pPr marL="0" indent="0" algn="ctr">
              <a:buNone/>
            </a:pPr>
            <a:r>
              <a:rPr lang="he-IL" dirty="0"/>
              <a:t>המדינה שמצויה מצפון לדרום אפריקה וחולקת גבול עם זמביה, בוטסואנה ומוזמביק, נחשבה בימים בהם נקראה רודזיה ונשלטה בידי המיעוט אירופאי, כ"אסם התבואה של אפריקה". היא הייתה זרועה בחוות משגשגות, ייצאה דגנים וכותנה לאירופה ופיתחה את ענפי התיירות והמכרות בצורה מרשימה. אך בניגוד לעבר, היום לא נותר מכל אלה כמעט דבר, הכלכלה כבר לא מתמוטטת אלא הרוסה, וקשה לראות כיצד היא תצליח לצאת מכך.</a:t>
            </a:r>
            <a:endParaRPr lang="en-US" dirty="0"/>
          </a:p>
        </p:txBody>
      </p:sp>
    </p:spTree>
    <p:extLst>
      <p:ext uri="{BB962C8B-B14F-4D97-AF65-F5344CB8AC3E}">
        <p14:creationId xmlns:p14="http://schemas.microsoft.com/office/powerpoint/2010/main" val="1795568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5742D-4565-FFDE-D3D0-5057B4172562}"/>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9BDF04A1-62AC-D1FC-FDC8-180540D4D8AA}"/>
              </a:ext>
            </a:extLst>
          </p:cNvPr>
          <p:cNvSpPr>
            <a:spLocks noGrp="1"/>
          </p:cNvSpPr>
          <p:nvPr>
            <p:ph idx="1"/>
          </p:nvPr>
        </p:nvSpPr>
        <p:spPr>
          <a:xfrm>
            <a:off x="114300" y="2232819"/>
            <a:ext cx="11912600" cy="2491582"/>
          </a:xfrm>
        </p:spPr>
        <p:txBody>
          <a:bodyPr>
            <a:normAutofit/>
          </a:bodyPr>
          <a:lstStyle/>
          <a:p>
            <a:pPr marL="0" indent="0" algn="ctr">
              <a:buNone/>
            </a:pPr>
            <a:r>
              <a:rPr lang="he-IL" dirty="0"/>
              <a:t>כדי להבין עד כמה קשה מצבה של זימבבואה, אפשר לראות את טלטלות המטבע הלאומי שלה, הדולר </a:t>
            </a:r>
            <a:r>
              <a:rPr lang="he-IL" dirty="0" err="1"/>
              <a:t>הזימבבואי</a:t>
            </a:r>
            <a:r>
              <a:rPr lang="he-IL" dirty="0"/>
              <a:t>. מזה שנים שהשלטון לא מצליח לייצר הכנסות משמעותיות. חלק גדול ממימון פעילויותיו מגיע מהדפסת כסף, מה שהביא לאינפלציה אסטרונומית שהגיעה בשנה אחת למעל מיליון אחוז - שיא עולמי היסטורי ולא מחמיא. אותה אינפלציה גררה את ערכו של המטבע להדפסת שטרות בני מאה מיליארד דולר, שערכם היה כערכו של דולר אמריקני יחיד.</a:t>
            </a:r>
            <a:endParaRPr lang="en-US" dirty="0"/>
          </a:p>
        </p:txBody>
      </p:sp>
    </p:spTree>
    <p:extLst>
      <p:ext uri="{BB962C8B-B14F-4D97-AF65-F5344CB8AC3E}">
        <p14:creationId xmlns:p14="http://schemas.microsoft.com/office/powerpoint/2010/main" val="374781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07405-1304-031F-D601-3BA7565201D8}"/>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674DFB9-13CA-E36F-6EF3-CC9E7D90D1F6}"/>
              </a:ext>
            </a:extLst>
          </p:cNvPr>
          <p:cNvSpPr>
            <a:spLocks noGrp="1"/>
          </p:cNvSpPr>
          <p:nvPr>
            <p:ph idx="1"/>
          </p:nvPr>
        </p:nvSpPr>
        <p:spPr>
          <a:xfrm>
            <a:off x="120650" y="1638300"/>
            <a:ext cx="11950700" cy="3581399"/>
          </a:xfrm>
        </p:spPr>
        <p:txBody>
          <a:bodyPr>
            <a:normAutofit/>
          </a:bodyPr>
          <a:lstStyle/>
          <a:p>
            <a:pPr marL="0" indent="0" algn="ctr">
              <a:buNone/>
            </a:pPr>
            <a:r>
              <a:rPr lang="he-IL" dirty="0"/>
              <a:t>חוסר האמון במטבע המקומי הביא את השלטון להתיר שימוש עם מטבעות זרים, בהם האירו, הדולר האמריקאי, היואן הסיני </a:t>
            </a:r>
            <a:r>
              <a:rPr lang="he-IL" dirty="0" err="1"/>
              <a:t>והראנד</a:t>
            </a:r>
            <a:r>
              <a:rPr lang="he-IL" dirty="0"/>
              <a:t> הדרום אפריקאי. סין, שמקדמת את </a:t>
            </a:r>
            <a:r>
              <a:rPr lang="he-IL" dirty="0">
                <a:hlinkClick r:id="rId2"/>
              </a:rPr>
              <a:t>החדירה שלה אל היבשת</a:t>
            </a:r>
            <a:r>
              <a:rPr lang="he-IL" dirty="0"/>
              <a:t>, התגייסה לסייע ושלחה מלאי שטרות לשימוש המדינה. באותה הזדמנות, סין דאגה לרכוש שליטה במכרות </a:t>
            </a:r>
            <a:r>
              <a:rPr lang="he-IL" dirty="0" err="1"/>
              <a:t>ופרוייקטים</a:t>
            </a:r>
            <a:r>
              <a:rPr lang="he-IL" dirty="0"/>
              <a:t> ממשלתיים. למרות הסיוע הסיני לא היה בידי המדינה מספיק מטבע זר על מנת לקיים את התשלומים הפנימיים, ובמהרה היא לא הצליחה לשלם משכורות לעובדיה. החודש הכריז </a:t>
            </a:r>
            <a:r>
              <a:rPr lang="he-IL" dirty="0" err="1"/>
              <a:t>המימשל</a:t>
            </a:r>
            <a:r>
              <a:rPr lang="he-IL" dirty="0"/>
              <a:t> על השקתו המחודשת של הדולר </a:t>
            </a:r>
            <a:r>
              <a:rPr lang="he-IL" dirty="0" err="1"/>
              <a:t>הזימבבואי</a:t>
            </a:r>
            <a:r>
              <a:rPr lang="he-IL" dirty="0"/>
              <a:t>, שצמוד בערכו לערך הדולר האמריקני. האם זה יפתור את הבעיות? כנראה שלא. לציבור אין אמון בשלטון ובמטבע, וההידרדרות החדשה היא רק שאלה של זמן.</a:t>
            </a:r>
            <a:endParaRPr lang="en-US" dirty="0"/>
          </a:p>
        </p:txBody>
      </p:sp>
    </p:spTree>
    <p:extLst>
      <p:ext uri="{BB962C8B-B14F-4D97-AF65-F5344CB8AC3E}">
        <p14:creationId xmlns:p14="http://schemas.microsoft.com/office/powerpoint/2010/main" val="1768939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E81BA-EC48-9F28-9453-ED4A92A4642F}"/>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D409D7C-64F1-ABAA-2E41-4C5BCC88E540}"/>
              </a:ext>
            </a:extLst>
          </p:cNvPr>
          <p:cNvSpPr>
            <a:spLocks noGrp="1"/>
          </p:cNvSpPr>
          <p:nvPr>
            <p:ph idx="1"/>
          </p:nvPr>
        </p:nvSpPr>
        <p:spPr>
          <a:xfrm>
            <a:off x="260350" y="1285875"/>
            <a:ext cx="11753850" cy="4286249"/>
          </a:xfrm>
        </p:spPr>
        <p:txBody>
          <a:bodyPr>
            <a:normAutofit lnSpcReduction="10000"/>
          </a:bodyPr>
          <a:lstStyle/>
          <a:p>
            <a:pPr marL="0" indent="0" algn="ctr">
              <a:buNone/>
            </a:pPr>
            <a:r>
              <a:rPr lang="he-IL" b="1" dirty="0" err="1"/>
              <a:t>הפונטציאל</a:t>
            </a:r>
            <a:r>
              <a:rPr lang="he-IL" b="1" dirty="0"/>
              <a:t> קיים, אז למה ניגריה כן וזימבבואה לא?</a:t>
            </a:r>
          </a:p>
          <a:p>
            <a:pPr marL="0" indent="0" algn="ctr">
              <a:buNone/>
            </a:pPr>
            <a:r>
              <a:rPr lang="he-IL" dirty="0"/>
              <a:t>קריסתה של הכלכלה באה, כאמור, אחרי שגשוג החקלאות במדינה בימי שלטון המיעוט של תקופת רודזיה, הווה אומר שהפוטנציאל קיים. פוטנציאל חקלאי, פוטנציאל תיירותי במדינה שחולקת את מפלי ויקטוריה עם שכנתה מצפון זמביה ויש בה עושר של טבע, צמחיה ובעלי חיים תושבי סוואנה. בל נשכח את העובדה שיש באדמתה מצבורים עצומים של זהב, פלטינה ויהלומים. </a:t>
            </a:r>
            <a:r>
              <a:rPr lang="he-IL" dirty="0">
                <a:hlinkClick r:id="rId2"/>
              </a:rPr>
              <a:t>ניגריה התקדמה בזכות מה שמצוי באדמתה</a:t>
            </a:r>
            <a:r>
              <a:rPr lang="he-IL" dirty="0"/>
              <a:t>, ומדוע לא זימבבואה? </a:t>
            </a:r>
            <a:endParaRPr lang="en-US" dirty="0"/>
          </a:p>
          <a:p>
            <a:pPr marL="0" indent="0" algn="ctr">
              <a:buNone/>
            </a:pPr>
            <a:r>
              <a:rPr lang="he-IL" dirty="0"/>
              <a:t>למרות שפועלים בה מכרות של חברות בינלאומיות המדינה מקבלת על כך תמלוגים, אך אלה נעלמים באורח פלא היכן שהוא בכיסי אנשי הצבא והשלטון בדרכם אל התקציב הציבורי. האדמיניסטרציה וכוחות הבטחון המושחתים הם אלה שמאפשרים את המשך המקור לכל הצרות במדינה </a:t>
            </a:r>
            <a:r>
              <a:rPr lang="he-IL" dirty="0" err="1"/>
              <a:t>העניה</a:t>
            </a:r>
            <a:r>
              <a:rPr lang="he-IL" dirty="0"/>
              <a:t> הזאת</a:t>
            </a:r>
          </a:p>
        </p:txBody>
      </p:sp>
    </p:spTree>
    <p:extLst>
      <p:ext uri="{BB962C8B-B14F-4D97-AF65-F5344CB8AC3E}">
        <p14:creationId xmlns:p14="http://schemas.microsoft.com/office/powerpoint/2010/main" val="1615436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FDB64-9436-70CF-FF19-66BEBD8470C6}"/>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612A1560-8377-5758-5C9B-717228B3F70B}"/>
              </a:ext>
            </a:extLst>
          </p:cNvPr>
          <p:cNvSpPr>
            <a:spLocks noGrp="1"/>
          </p:cNvSpPr>
          <p:nvPr>
            <p:ph idx="1"/>
          </p:nvPr>
        </p:nvSpPr>
        <p:spPr>
          <a:xfrm>
            <a:off x="152400" y="1638300"/>
            <a:ext cx="11893550" cy="3581399"/>
          </a:xfrm>
        </p:spPr>
        <p:txBody>
          <a:bodyPr>
            <a:normAutofit lnSpcReduction="10000"/>
          </a:bodyPr>
          <a:lstStyle/>
          <a:p>
            <a:pPr marL="0" indent="0" algn="ctr">
              <a:buNone/>
            </a:pPr>
            <a:r>
              <a:rPr lang="he-IL" b="1" dirty="0"/>
              <a:t>מה קרה לשאר מגזרי הכלכלה?</a:t>
            </a:r>
          </a:p>
          <a:p>
            <a:pPr marL="0" indent="0" algn="ctr">
              <a:buNone/>
            </a:pPr>
            <a:r>
              <a:rPr lang="he-IL" dirty="0"/>
              <a:t>גירוש החוואים הלבנים עם עליית רוברט מוגבה לשלטון </a:t>
            </a:r>
            <a:r>
              <a:rPr lang="he-IL" dirty="0" err="1"/>
              <a:t>דירדר</a:t>
            </a:r>
            <a:r>
              <a:rPr lang="he-IL" dirty="0"/>
              <a:t> את החקלאות, והחרם שהטילו מדינות המערב עקב הפרת זכויות האדם סגר בפני זימבבואה את אפשרויות היצוא. על כל אלה נוספו השחיתות, כאמור, והניהול הכלכלי הכושל. השלטון מציב בפני חברות זרות דרישות דרקוניות מבחינת אחוז השחורים בקרב העובדים, ההנהלה ובעלי המניות, יזמים זרים מורחקים ממנה בחשדנות, </a:t>
            </a:r>
            <a:r>
              <a:rPr lang="he-IL" dirty="0" err="1"/>
              <a:t>מסים</a:t>
            </a:r>
            <a:r>
              <a:rPr lang="he-IL" dirty="0"/>
              <a:t> גבוהים מוטלים על עסקים מקומיים וגורמים לרבים להתמוטט, המחסור במזון מביא תושבים רבים לברא שטחי חקלאות גם בשמורות טבע ולצוד חיות בר, מה שמביא להרס הטבע והפוטנציאל התיירותי.</a:t>
            </a:r>
          </a:p>
          <a:p>
            <a:pPr algn="ctr"/>
            <a:endParaRPr lang="he-IL" dirty="0"/>
          </a:p>
        </p:txBody>
      </p:sp>
    </p:spTree>
    <p:extLst>
      <p:ext uri="{BB962C8B-B14F-4D97-AF65-F5344CB8AC3E}">
        <p14:creationId xmlns:p14="http://schemas.microsoft.com/office/powerpoint/2010/main" val="2956035617"/>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3150</TotalTime>
  <Words>607</Words>
  <Application>Microsoft Macintosh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ערכת נושא Office</vt:lpstr>
      <vt:lpstr>נדידת מחשבות</vt:lpstr>
      <vt:lpstr>אחרי השגשוג: קריסתה של כלכלת זימבבואה יוצרת מטבע חדש</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גבריאל רימר</dc:creator>
  <cp:lastModifiedBy>gabriel rimar</cp:lastModifiedBy>
  <cp:revision>7</cp:revision>
  <dcterms:created xsi:type="dcterms:W3CDTF">2024-12-09T09:59:22Z</dcterms:created>
  <dcterms:modified xsi:type="dcterms:W3CDTF">2025-04-18T12:19:00Z</dcterms:modified>
</cp:coreProperties>
</file>