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386" r:id="rId6"/>
    <p:sldId id="388" r:id="rId7"/>
    <p:sldId id="389" r:id="rId8"/>
    <p:sldId id="372" r:id="rId9"/>
    <p:sldId id="378" r:id="rId10"/>
  </p:sldIdLst>
  <p:sldSz cx="10160000" cy="7620000"/>
  <p:notesSz cx="10160000" cy="7620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F500"/>
    <a:srgbClr val="FFFF00"/>
    <a:srgbClr val="171D23"/>
    <a:srgbClr val="1E281F"/>
    <a:srgbClr val="58745A"/>
    <a:srgbClr val="E46C0A"/>
    <a:srgbClr val="8064A2"/>
    <a:srgbClr val="C0504D"/>
    <a:srgbClr val="345680"/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3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3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71B527C-260E-4048-BB18-3F9BB8954EA0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21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853416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2880" y="4068360"/>
            <a:ext cx="853416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8580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1288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98640" y="222732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84040" y="222732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84040" y="406836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98640" y="406836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12880" y="406836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12880" y="2227320"/>
            <a:ext cx="8534160" cy="352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853416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12880" y="720720"/>
            <a:ext cx="8534160" cy="331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81288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2880" y="2227320"/>
            <a:ext cx="8534160" cy="352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8580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12880" y="4068360"/>
            <a:ext cx="853416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853416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12880" y="4068360"/>
            <a:ext cx="853416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18580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1288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698640" y="222732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84040" y="222732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584040" y="406836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698640" y="406836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12880" y="406836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812880" y="2227320"/>
            <a:ext cx="8534160" cy="352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853416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853416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812880" y="720720"/>
            <a:ext cx="8534160" cy="331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1288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8580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12880" y="4068360"/>
            <a:ext cx="853416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853416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12880" y="4068360"/>
            <a:ext cx="853416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18580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1288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698640" y="222732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584040" y="222732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584040" y="406836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698640" y="406836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12880" y="4068360"/>
            <a:ext cx="27478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2880" y="720720"/>
            <a:ext cx="8534160" cy="331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288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3524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85800" y="406836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288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85800" y="2227320"/>
            <a:ext cx="416448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2880" y="4068360"/>
            <a:ext cx="8534160" cy="168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0159560" cy="761796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507960" y="7062840"/>
            <a:ext cx="2369880" cy="404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BFD2EF5-C406-418D-A529-6CD04323570D}" type="datetime1">
              <a:rPr lang="pt-BR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09/04/2020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71840" y="7062840"/>
            <a:ext cx="3215880" cy="4042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81720" y="7062840"/>
            <a:ext cx="2369880" cy="4042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8AADA6-084D-432B-A905-99582BD36535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416720" y="6480"/>
            <a:ext cx="33120" cy="43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0159560" cy="761796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3454560" y="7086600"/>
            <a:ext cx="3250800" cy="380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07960" y="7086600"/>
            <a:ext cx="2336400" cy="2757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7315200" y="7086600"/>
            <a:ext cx="2336400" cy="3805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6222158-C913-4918-AA43-19F4082149A7}" type="slidenum">
              <a:rPr lang="pt-BR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507960" y="303840"/>
            <a:ext cx="9143280" cy="127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507960" y="1783080"/>
            <a:ext cx="9143280" cy="441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416720" y="6480"/>
            <a:ext cx="33120" cy="43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0159560" cy="761796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812880" y="720720"/>
            <a:ext cx="8534160" cy="71568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1F497D"/>
                </a:solidFill>
                <a:latin typeface="Calibri"/>
              </a:rPr>
              <a:t>Clique para editar o título mestre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812880" y="2227320"/>
            <a:ext cx="8534160" cy="3524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3454560" y="7086600"/>
            <a:ext cx="3250800" cy="3805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/>
          </p:nvPr>
        </p:nvSpPr>
        <p:spPr>
          <a:xfrm>
            <a:off x="507960" y="7086600"/>
            <a:ext cx="2336400" cy="2757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7315200" y="7086600"/>
            <a:ext cx="2336400" cy="3805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EC9E5CFB-9D22-44DE-A466-F4DEA482390F}" type="slidenum">
              <a:rPr lang="pt-BR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m 1"/>
          <p:cNvPicPr/>
          <p:nvPr/>
        </p:nvPicPr>
        <p:blipFill>
          <a:blip r:embed="rId2"/>
          <a:stretch/>
        </p:blipFill>
        <p:spPr>
          <a:xfrm>
            <a:off x="2644920" y="2019240"/>
            <a:ext cx="4870080" cy="358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25739" y="3655402"/>
            <a:ext cx="8534160" cy="461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1F497D"/>
                </a:solidFill>
                <a:latin typeface="Calibri"/>
              </a:rPr>
              <a:t>Desenvolvimento</a:t>
            </a:r>
            <a:br>
              <a:rPr dirty="0"/>
            </a:b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s://chat.telecall.com/file-upload/DbzNMGhS86XbJyWq8/Clipboard%20-%2017%20de%20Dezembro%20de%202018%20%C3%A0s%2015:41"/>
          <p:cNvSpPr>
            <a:spLocks noChangeAspect="1" noChangeArrowheads="1"/>
          </p:cNvSpPr>
          <p:nvPr/>
        </p:nvSpPr>
        <p:spPr bwMode="auto">
          <a:xfrm>
            <a:off x="307975" y="7937"/>
            <a:ext cx="4238332" cy="423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Resultado de imagem para lup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" name="TextShape 1">
            <a:extLst>
              <a:ext uri="{FF2B5EF4-FFF2-40B4-BE49-F238E27FC236}">
                <a16:creationId xmlns:a16="http://schemas.microsoft.com/office/drawing/2014/main" id="{57465797-5AA0-4BF3-B3E9-8EBCF059B866}"/>
              </a:ext>
            </a:extLst>
          </p:cNvPr>
          <p:cNvSpPr txBox="1"/>
          <p:nvPr/>
        </p:nvSpPr>
        <p:spPr>
          <a:xfrm>
            <a:off x="988291" y="167763"/>
            <a:ext cx="8488218" cy="698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400" spc="-1" dirty="0">
                <a:solidFill>
                  <a:srgbClr val="1F497D"/>
                </a:solidFill>
                <a:latin typeface="Calibri"/>
              </a:rPr>
              <a:t>API </a:t>
            </a:r>
            <a:r>
              <a:rPr lang="en-US" sz="4400" spc="-1" dirty="0" err="1">
                <a:solidFill>
                  <a:srgbClr val="1F497D"/>
                </a:solidFill>
                <a:latin typeface="Calibri"/>
              </a:rPr>
              <a:t>Consumo</a:t>
            </a:r>
            <a:r>
              <a:rPr lang="en-US" sz="4400" spc="-1" dirty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4400" spc="-1" dirty="0" err="1">
                <a:solidFill>
                  <a:srgbClr val="1F497D"/>
                </a:solidFill>
                <a:latin typeface="Calibri"/>
              </a:rPr>
              <a:t>Telefonia</a:t>
            </a:r>
            <a:r>
              <a:rPr lang="en-US" sz="4400" spc="-1" dirty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4400" spc="-1" dirty="0" err="1">
                <a:solidFill>
                  <a:srgbClr val="1F497D"/>
                </a:solidFill>
                <a:latin typeface="Calibri"/>
              </a:rPr>
              <a:t>Fixa</a:t>
            </a:r>
            <a:endParaRPr lang="en-US" sz="4400" spc="-1" dirty="0">
              <a:solidFill>
                <a:srgbClr val="1F497D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AutoShape 2" descr="https://chat.telecall.com/file-upload/MPTZKT9mEdLX7oiBS/Tela3.JPG">
            <a:extLst>
              <a:ext uri="{FF2B5EF4-FFF2-40B4-BE49-F238E27FC236}">
                <a16:creationId xmlns:a16="http://schemas.microsoft.com/office/drawing/2014/main" id="{D479B273-0D1D-4DC9-BC47-4D3A13219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7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ttps://chat.telecall.com/file-upload/MPTZKT9mEdLX7oiBS/Tela3.JPG">
            <a:extLst>
              <a:ext uri="{FF2B5EF4-FFF2-40B4-BE49-F238E27FC236}">
                <a16:creationId xmlns:a16="http://schemas.microsoft.com/office/drawing/2014/main" id="{9E8E7E5D-F228-49A7-82F4-442CA2859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000" y="3810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FBF707B-AFD0-4CE7-9608-FF1767A0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204" y="1407465"/>
            <a:ext cx="1948392" cy="1336500"/>
          </a:xfrm>
          <a:prstGeom prst="rect">
            <a:avLst/>
          </a:prstGeom>
        </p:spPr>
      </p:pic>
      <p:pic>
        <p:nvPicPr>
          <p:cNvPr id="18" name="Picture 4" descr="Resultado de imagem para banco de dados">
            <a:extLst>
              <a:ext uri="{FF2B5EF4-FFF2-40B4-BE49-F238E27FC236}">
                <a16:creationId xmlns:a16="http://schemas.microsoft.com/office/drawing/2014/main" id="{9BBEE301-3D34-45E0-8610-0FE7EB89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14" y="3824751"/>
            <a:ext cx="937376" cy="130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0275B5-281E-4E90-B5BB-D99F61CA0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0" y="1079325"/>
            <a:ext cx="3160519" cy="5766150"/>
          </a:xfrm>
          <a:prstGeom prst="rect">
            <a:avLst/>
          </a:prstGeom>
        </p:spPr>
      </p:pic>
      <p:pic>
        <p:nvPicPr>
          <p:cNvPr id="15" name="Picture 2" descr="CNTSistemas">
            <a:extLst>
              <a:ext uri="{FF2B5EF4-FFF2-40B4-BE49-F238E27FC236}">
                <a16:creationId xmlns:a16="http://schemas.microsoft.com/office/drawing/2014/main" id="{AA641598-9E36-4C04-BFEB-424140A2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09" y="2942623"/>
            <a:ext cx="1147250" cy="101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C390DC-D8BC-4584-A6A8-BD50D8EA68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2994" b="-20353"/>
          <a:stretch/>
        </p:blipFill>
        <p:spPr>
          <a:xfrm>
            <a:off x="3863272" y="3775077"/>
            <a:ext cx="3218299" cy="13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45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Resultado de imagem para lup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" name="TextShape 1">
            <a:extLst>
              <a:ext uri="{FF2B5EF4-FFF2-40B4-BE49-F238E27FC236}">
                <a16:creationId xmlns:a16="http://schemas.microsoft.com/office/drawing/2014/main" id="{57465797-5AA0-4BF3-B3E9-8EBCF059B866}"/>
              </a:ext>
            </a:extLst>
          </p:cNvPr>
          <p:cNvSpPr txBox="1"/>
          <p:nvPr/>
        </p:nvSpPr>
        <p:spPr>
          <a:xfrm>
            <a:off x="148657" y="221771"/>
            <a:ext cx="9557886" cy="18222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4400" spc="-1" dirty="0">
                <a:solidFill>
                  <a:srgbClr val="1F497D"/>
                </a:solidFill>
                <a:latin typeface="Calibri"/>
              </a:rPr>
              <a:t>Automatização de Gerencia de Logs </a:t>
            </a:r>
          </a:p>
          <a:p>
            <a:pPr>
              <a:lnSpc>
                <a:spcPct val="100000"/>
              </a:lnSpc>
            </a:pPr>
            <a:r>
              <a:rPr lang="pt-BR" sz="4400" spc="-1" dirty="0">
                <a:solidFill>
                  <a:srgbClr val="1F497D"/>
                </a:solidFill>
                <a:latin typeface="Calibri"/>
              </a:rPr>
              <a:t>do Salesforce</a:t>
            </a:r>
            <a:endParaRPr lang="en-US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AutoShape 2" descr="https://chat.telecall.com/file-upload/MPTZKT9mEdLX7oiBS/Tela3.JPG">
            <a:extLst>
              <a:ext uri="{FF2B5EF4-FFF2-40B4-BE49-F238E27FC236}">
                <a16:creationId xmlns:a16="http://schemas.microsoft.com/office/drawing/2014/main" id="{D479B273-0D1D-4DC9-BC47-4D3A13219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7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ttps://chat.telecall.com/file-upload/MPTZKT9mEdLX7oiBS/Tela3.JPG">
            <a:extLst>
              <a:ext uri="{FF2B5EF4-FFF2-40B4-BE49-F238E27FC236}">
                <a16:creationId xmlns:a16="http://schemas.microsoft.com/office/drawing/2014/main" id="{9E8E7E5D-F228-49A7-82F4-442CA2859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000" y="3810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TextShape 1">
            <a:extLst>
              <a:ext uri="{FF2B5EF4-FFF2-40B4-BE49-F238E27FC236}">
                <a16:creationId xmlns:a16="http://schemas.microsoft.com/office/drawing/2014/main" id="{CD41802F-B956-4700-9EB1-C9387426517F}"/>
              </a:ext>
            </a:extLst>
          </p:cNvPr>
          <p:cNvSpPr txBox="1"/>
          <p:nvPr/>
        </p:nvSpPr>
        <p:spPr>
          <a:xfrm>
            <a:off x="158385" y="1813013"/>
            <a:ext cx="9063436" cy="6373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1F497D"/>
                </a:solidFill>
                <a:latin typeface="Calibri"/>
              </a:rPr>
              <a:t>Programa desenvolvido para que o Log da Sales Force possa ser inicializado de forma automática diariamente.  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B32D1B1-6586-492C-81A9-87A144DA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364" y="3547521"/>
            <a:ext cx="1582259" cy="1085351"/>
          </a:xfrm>
          <a:prstGeom prst="rect">
            <a:avLst/>
          </a:prstGeom>
        </p:spPr>
      </p:pic>
      <p:sp>
        <p:nvSpPr>
          <p:cNvPr id="23" name="TextShape 1">
            <a:extLst>
              <a:ext uri="{FF2B5EF4-FFF2-40B4-BE49-F238E27FC236}">
                <a16:creationId xmlns:a16="http://schemas.microsoft.com/office/drawing/2014/main" id="{B8C50767-8605-4DF1-A6F4-F110D924537A}"/>
              </a:ext>
            </a:extLst>
          </p:cNvPr>
          <p:cNvSpPr txBox="1"/>
          <p:nvPr/>
        </p:nvSpPr>
        <p:spPr>
          <a:xfrm>
            <a:off x="148657" y="2748427"/>
            <a:ext cx="9063436" cy="6373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1F497D"/>
                </a:solidFill>
                <a:latin typeface="Calibri"/>
              </a:rPr>
              <a:t>O programa ainda grava e limpa os Logs anteriores para que seja liberado espaço para entrada de novos Logs.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5A09A0-35AE-42C9-8848-8A34C583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57" y="3950618"/>
            <a:ext cx="6988933" cy="26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22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Resultado de imagem para lup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" name="TextShape 1">
            <a:extLst>
              <a:ext uri="{FF2B5EF4-FFF2-40B4-BE49-F238E27FC236}">
                <a16:creationId xmlns:a16="http://schemas.microsoft.com/office/drawing/2014/main" id="{57465797-5AA0-4BF3-B3E9-8EBCF059B866}"/>
              </a:ext>
            </a:extLst>
          </p:cNvPr>
          <p:cNvSpPr txBox="1"/>
          <p:nvPr/>
        </p:nvSpPr>
        <p:spPr>
          <a:xfrm>
            <a:off x="158385" y="451273"/>
            <a:ext cx="9557886" cy="8133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4400" spc="-1" dirty="0">
                <a:solidFill>
                  <a:srgbClr val="1F497D"/>
                </a:solidFill>
                <a:latin typeface="Calibri"/>
              </a:rPr>
              <a:t>Billing nos </a:t>
            </a:r>
            <a:r>
              <a:rPr lang="pt-BR" sz="4400" spc="-1" dirty="0" err="1">
                <a:solidFill>
                  <a:srgbClr val="1F497D"/>
                </a:solidFill>
                <a:latin typeface="Calibri"/>
              </a:rPr>
              <a:t>CDRs</a:t>
            </a:r>
            <a:r>
              <a:rPr lang="pt-BR" sz="4400" spc="-1" dirty="0">
                <a:solidFill>
                  <a:srgbClr val="1F497D"/>
                </a:solidFill>
                <a:latin typeface="Calibri"/>
              </a:rPr>
              <a:t> </a:t>
            </a:r>
            <a:r>
              <a:rPr lang="pt-BR" sz="4400" spc="-1" dirty="0" err="1">
                <a:solidFill>
                  <a:srgbClr val="1F497D"/>
                </a:solidFill>
                <a:latin typeface="Calibri"/>
              </a:rPr>
              <a:t>Dialogic</a:t>
            </a:r>
            <a:endParaRPr lang="en-US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AutoShape 2" descr="https://chat.telecall.com/file-upload/MPTZKT9mEdLX7oiBS/Tela3.JPG">
            <a:extLst>
              <a:ext uri="{FF2B5EF4-FFF2-40B4-BE49-F238E27FC236}">
                <a16:creationId xmlns:a16="http://schemas.microsoft.com/office/drawing/2014/main" id="{D479B273-0D1D-4DC9-BC47-4D3A13219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7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ttps://chat.telecall.com/file-upload/MPTZKT9mEdLX7oiBS/Tela3.JPG">
            <a:extLst>
              <a:ext uri="{FF2B5EF4-FFF2-40B4-BE49-F238E27FC236}">
                <a16:creationId xmlns:a16="http://schemas.microsoft.com/office/drawing/2014/main" id="{9E8E7E5D-F228-49A7-82F4-442CA2859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000" y="3810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TextShape 1">
            <a:extLst>
              <a:ext uri="{FF2B5EF4-FFF2-40B4-BE49-F238E27FC236}">
                <a16:creationId xmlns:a16="http://schemas.microsoft.com/office/drawing/2014/main" id="{CD41802F-B956-4700-9EB1-C9387426517F}"/>
              </a:ext>
            </a:extLst>
          </p:cNvPr>
          <p:cNvSpPr txBox="1"/>
          <p:nvPr/>
        </p:nvSpPr>
        <p:spPr>
          <a:xfrm>
            <a:off x="307975" y="2024093"/>
            <a:ext cx="8158763" cy="1353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spc="-1" dirty="0" err="1">
                <a:solidFill>
                  <a:srgbClr val="1F497D"/>
                </a:solidFill>
                <a:latin typeface="Calibri"/>
              </a:rPr>
              <a:t>Nosso</a:t>
            </a:r>
            <a:r>
              <a:rPr lang="en-US" sz="2400" spc="-1" dirty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1F497D"/>
                </a:solidFill>
                <a:latin typeface="Calibri"/>
              </a:rPr>
              <a:t>processo</a:t>
            </a:r>
            <a:r>
              <a:rPr lang="en-US" sz="2400" spc="-1" dirty="0">
                <a:solidFill>
                  <a:srgbClr val="1F497D"/>
                </a:solidFill>
                <a:latin typeface="Calibri"/>
              </a:rPr>
              <a:t> do Billing </a:t>
            </a:r>
            <a:r>
              <a:rPr lang="en-US" sz="2400" spc="-1" dirty="0" err="1">
                <a:solidFill>
                  <a:srgbClr val="1F497D"/>
                </a:solidFill>
                <a:latin typeface="Calibri"/>
              </a:rPr>
              <a:t>Brasil</a:t>
            </a:r>
            <a:r>
              <a:rPr lang="en-US" sz="2400" spc="-1" dirty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1F497D"/>
                </a:solidFill>
                <a:latin typeface="Calibri"/>
              </a:rPr>
              <a:t>já</a:t>
            </a:r>
            <a:r>
              <a:rPr lang="en-US" sz="2400" spc="-1" dirty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1F497D"/>
                </a:solidFill>
                <a:latin typeface="Calibri"/>
              </a:rPr>
              <a:t>está</a:t>
            </a:r>
            <a:r>
              <a:rPr lang="en-US" sz="2400" spc="-1" dirty="0">
                <a:solidFill>
                  <a:srgbClr val="1F497D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1F497D"/>
                </a:solidFill>
                <a:latin typeface="Calibri"/>
              </a:rPr>
              <a:t>configurado</a:t>
            </a:r>
            <a:r>
              <a:rPr lang="en-US" sz="2400" spc="-1" dirty="0">
                <a:solidFill>
                  <a:srgbClr val="1F497D"/>
                </a:solidFill>
                <a:latin typeface="Calibri"/>
              </a:rPr>
              <a:t> para </a:t>
            </a:r>
            <a:r>
              <a:rPr lang="en-US" sz="2400" spc="-1" dirty="0" err="1">
                <a:solidFill>
                  <a:srgbClr val="1F497D"/>
                </a:solidFill>
                <a:latin typeface="Calibri"/>
              </a:rPr>
              <a:t>bilhetar</a:t>
            </a:r>
            <a:r>
              <a:rPr lang="en-US" sz="2400" spc="-1" dirty="0">
                <a:solidFill>
                  <a:srgbClr val="1F497D"/>
                </a:solidFill>
                <a:latin typeface="Calibri"/>
              </a:rPr>
              <a:t> o </a:t>
            </a:r>
            <a:r>
              <a:rPr lang="en-US" sz="2400" spc="-1" dirty="0" err="1">
                <a:solidFill>
                  <a:srgbClr val="1F497D"/>
                </a:solidFill>
                <a:latin typeface="Calibri"/>
              </a:rPr>
              <a:t>trafego</a:t>
            </a:r>
            <a:r>
              <a:rPr lang="en-US" sz="2400" spc="-1" dirty="0">
                <a:solidFill>
                  <a:srgbClr val="1F497D"/>
                </a:solidFill>
                <a:latin typeface="Calibri"/>
              </a:rPr>
              <a:t> dos </a:t>
            </a:r>
            <a:r>
              <a:rPr lang="en-US" sz="2400" spc="-1" dirty="0" err="1">
                <a:solidFill>
                  <a:srgbClr val="1F497D"/>
                </a:solidFill>
                <a:latin typeface="Calibri"/>
              </a:rPr>
              <a:t>clientes</a:t>
            </a:r>
            <a:r>
              <a:rPr lang="en-US" sz="2400" spc="-1" dirty="0">
                <a:solidFill>
                  <a:srgbClr val="1F497D"/>
                </a:solidFill>
                <a:latin typeface="Calibri"/>
              </a:rPr>
              <a:t> da </a:t>
            </a:r>
            <a:r>
              <a:rPr lang="en-US" sz="2400" spc="-1" dirty="0" err="1">
                <a:solidFill>
                  <a:srgbClr val="1F497D"/>
                </a:solidFill>
                <a:latin typeface="Calibri"/>
              </a:rPr>
              <a:t>plataforma</a:t>
            </a:r>
            <a:r>
              <a:rPr lang="en-US" sz="2400" spc="-1" dirty="0">
                <a:solidFill>
                  <a:srgbClr val="1F497D"/>
                </a:solidFill>
                <a:latin typeface="Calibri"/>
              </a:rPr>
              <a:t> Dialogic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30EA59-C020-4670-BAB5-27415D64B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99" y="4114800"/>
            <a:ext cx="1638300" cy="638175"/>
          </a:xfrm>
          <a:prstGeom prst="rect">
            <a:avLst/>
          </a:prstGeom>
        </p:spPr>
      </p:pic>
      <p:pic>
        <p:nvPicPr>
          <p:cNvPr id="10" name="Picture 4" descr="Resultado de imagem para banco de dados">
            <a:extLst>
              <a:ext uri="{FF2B5EF4-FFF2-40B4-BE49-F238E27FC236}">
                <a16:creationId xmlns:a16="http://schemas.microsoft.com/office/drawing/2014/main" id="{DB53BF1A-43E4-40E5-B55D-70B445888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71" y="3591233"/>
            <a:ext cx="937376" cy="130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FE4E1D2-C233-48CA-83D3-B5AD7EF4C76B}"/>
              </a:ext>
            </a:extLst>
          </p:cNvPr>
          <p:cNvSpPr/>
          <p:nvPr/>
        </p:nvSpPr>
        <p:spPr>
          <a:xfrm>
            <a:off x="5837610" y="4103147"/>
            <a:ext cx="1038150" cy="579782"/>
          </a:xfrm>
          <a:prstGeom prst="rightArrow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223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s://chat.telecall.com/file-upload/DbzNMGhS86XbJyWq8/Clipboard%20-%2017%20de%20Dezembro%20de%202018%20%C3%A0s%2015:41"/>
          <p:cNvSpPr>
            <a:spLocks noChangeAspect="1" noChangeArrowheads="1"/>
          </p:cNvSpPr>
          <p:nvPr/>
        </p:nvSpPr>
        <p:spPr bwMode="auto">
          <a:xfrm>
            <a:off x="307975" y="7937"/>
            <a:ext cx="4238332" cy="423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Resultado de imagem para lup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https://chat.telecall.com/file-upload/MPTZKT9mEdLX7oiBS/Tela3.JPG">
            <a:extLst>
              <a:ext uri="{FF2B5EF4-FFF2-40B4-BE49-F238E27FC236}">
                <a16:creationId xmlns:a16="http://schemas.microsoft.com/office/drawing/2014/main" id="{D479B273-0D1D-4DC9-BC47-4D3A13219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7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ttps://chat.telecall.com/file-upload/MPTZKT9mEdLX7oiBS/Tela3.JPG">
            <a:extLst>
              <a:ext uri="{FF2B5EF4-FFF2-40B4-BE49-F238E27FC236}">
                <a16:creationId xmlns:a16="http://schemas.microsoft.com/office/drawing/2014/main" id="{9E8E7E5D-F228-49A7-82F4-442CA2859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000" y="3810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1219EE7-5BE1-4B5E-BF74-D969FFB35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71240"/>
              </p:ext>
            </p:extLst>
          </p:nvPr>
        </p:nvGraphicFramePr>
        <p:xfrm>
          <a:off x="184826" y="1908346"/>
          <a:ext cx="8998085" cy="132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7460084" imgH="921810" progId="Excel.Sheet.12">
                  <p:embed/>
                </p:oleObj>
              </mc:Choice>
              <mc:Fallback>
                <p:oleObj name="Worksheet" r:id="rId3" imgW="7460084" imgH="921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826" y="1908346"/>
                        <a:ext cx="8998085" cy="132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254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s://chat.telecall.com/file-upload/DbzNMGhS86XbJyWq8/Clipboard%20-%2017%20de%20Dezembro%20de%202018%20%C3%A0s%2015:41"/>
          <p:cNvSpPr>
            <a:spLocks noChangeAspect="1" noChangeArrowheads="1"/>
          </p:cNvSpPr>
          <p:nvPr/>
        </p:nvSpPr>
        <p:spPr bwMode="auto">
          <a:xfrm>
            <a:off x="307975" y="7937"/>
            <a:ext cx="4238332" cy="423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Resultado de imagem para lup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https://chat.telecall.com/file-upload/MPTZKT9mEdLX7oiBS/Tela3.JPG">
            <a:extLst>
              <a:ext uri="{FF2B5EF4-FFF2-40B4-BE49-F238E27FC236}">
                <a16:creationId xmlns:a16="http://schemas.microsoft.com/office/drawing/2014/main" id="{D479B273-0D1D-4DC9-BC47-4D3A13219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7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ttps://chat.telecall.com/file-upload/MPTZKT9mEdLX7oiBS/Tela3.JPG">
            <a:extLst>
              <a:ext uri="{FF2B5EF4-FFF2-40B4-BE49-F238E27FC236}">
                <a16:creationId xmlns:a16="http://schemas.microsoft.com/office/drawing/2014/main" id="{9E8E7E5D-F228-49A7-82F4-442CA2859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000" y="3810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8C299FA-21BD-4514-A9AE-AAFED75D0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20213"/>
              </p:ext>
            </p:extLst>
          </p:nvPr>
        </p:nvGraphicFramePr>
        <p:xfrm>
          <a:off x="307975" y="2108179"/>
          <a:ext cx="8534400" cy="2696744"/>
        </p:xfrm>
        <a:graphic>
          <a:graphicData uri="http://schemas.openxmlformats.org/drawingml/2006/table">
            <a:tbl>
              <a:tblPr/>
              <a:tblGrid>
                <a:gridCol w="3762534">
                  <a:extLst>
                    <a:ext uri="{9D8B030D-6E8A-4147-A177-3AD203B41FA5}">
                      <a16:colId xmlns:a16="http://schemas.microsoft.com/office/drawing/2014/main" val="4246794917"/>
                    </a:ext>
                  </a:extLst>
                </a:gridCol>
                <a:gridCol w="1133517">
                  <a:extLst>
                    <a:ext uri="{9D8B030D-6E8A-4147-A177-3AD203B41FA5}">
                      <a16:colId xmlns:a16="http://schemas.microsoft.com/office/drawing/2014/main" val="2704037450"/>
                    </a:ext>
                  </a:extLst>
                </a:gridCol>
                <a:gridCol w="760962">
                  <a:extLst>
                    <a:ext uri="{9D8B030D-6E8A-4147-A177-3AD203B41FA5}">
                      <a16:colId xmlns:a16="http://schemas.microsoft.com/office/drawing/2014/main" val="3399717544"/>
                    </a:ext>
                  </a:extLst>
                </a:gridCol>
                <a:gridCol w="2877387">
                  <a:extLst>
                    <a:ext uri="{9D8B030D-6E8A-4147-A177-3AD203B41FA5}">
                      <a16:colId xmlns:a16="http://schemas.microsoft.com/office/drawing/2014/main" val="3085721719"/>
                    </a:ext>
                  </a:extLst>
                </a:gridCol>
              </a:tblGrid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Tarefa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Data Prevista Entrega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Situação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Motivo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395991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Engement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31/01/2020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ATRASO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problema na licença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20946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Criar Fluxo de Alçada para Aprovação de Preços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29/02/2020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ATRASO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Atendimento Fluke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328140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de Campos exportáveis para otimização no SalesForce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05/03/2020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ATRASO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Algund campos dependem da MVNO Telecall em produção.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052574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Product Data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05/03/2020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ATRASO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desenvolvimento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482340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Viabilidade de Banda Larga GPON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15/03/2020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ATRASO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 feito.  Prioridade alterada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17711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Portabilidade Automática para Fixa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26/03/2020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ATRASO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 da MVNO Telecall em produção.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823295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 Produto relacionado de acordo com o Campo Contrato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11/04/2020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ATRASO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 feito.  Prioridade alterada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953175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 Contrato relacionado de acordo com o Campo Conta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11/04/2020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ATRASO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 feito.  Prioridade alterada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661453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contador de período (SLA) por (Fila) a partir da assinatura do contrato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16/04/2020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ATRASO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a parte. Orçamento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796753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Alteração na Criação da Subscription TEUM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17/04/2020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VENCER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3541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Shipping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23/04/2020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VENCER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91700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SalesForce - Criação nível de acesso para Fluke.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28/04/2020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VENCER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671582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acesso ao Token salesforce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29/04/2020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VENCER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07139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de interoperação API fluke-salesforce-teum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29/04/2020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VENCER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57266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no portal comunidade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VENCER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27290"/>
                  </a:ext>
                </a:extLst>
              </a:tr>
              <a:tr h="15863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Relatórios MVNAs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30/04/2020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VENCER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32" marR="7932" marT="79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21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2140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35633</TotalTime>
  <Words>276</Words>
  <Application>Microsoft Office PowerPoint</Application>
  <PresentationFormat>Personalizar</PresentationFormat>
  <Paragraphs>76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PC</dc:creator>
  <dc:description/>
  <cp:lastModifiedBy>Rafael Alves Martins</cp:lastModifiedBy>
  <cp:revision>639</cp:revision>
  <cp:lastPrinted>2017-08-15T17:43:03Z</cp:lastPrinted>
  <dcterms:created xsi:type="dcterms:W3CDTF">2016-10-13T16:01:51Z</dcterms:created>
  <dcterms:modified xsi:type="dcterms:W3CDTF">2020-04-09T15:16:30Z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ed">
    <vt:filetime>2016-10-13T00:00:00Z</vt:filetime>
  </property>
  <property fmtid="{D5CDD505-2E9C-101B-9397-08002B2CF9AE}" pid="4" name="Creator">
    <vt:lpwstr>Adobe InDesign CS6 (Macintosh)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2016-10-13T00:00:00Z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Personalizados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13</vt:i4>
  </property>
</Properties>
</file>