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1ccb76c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1ccb76c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63c3b9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563c3b9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1ccb76c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1ccb76c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fae41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fae41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5fae41b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5fae41b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5fae41b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5fae41b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fae41b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fae41b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615bc9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615bc9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63c3b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63c3b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ccb76c5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ccb76c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1ccb76c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1ccb76c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 Multicamadas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Definir as camadas escondidas a serem utilizadas pelo Perceptron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hidden_layer_sizes adiciona as camadas extras do Perceptron;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4 camas, com 256, 128, 64 e 32 </a:t>
            </a:r>
            <a:r>
              <a:rPr lang="pt-BR">
                <a:solidFill>
                  <a:schemeClr val="lt1"/>
                </a:solidFill>
              </a:rPr>
              <a:t>neurônios</a:t>
            </a:r>
            <a:r>
              <a:rPr lang="pt-BR">
                <a:solidFill>
                  <a:schemeClr val="lt1"/>
                </a:solidFill>
              </a:rPr>
              <a:t>, respectivamente.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activation=”relu” - função de ativação nas camadas;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.fit treina o Perceptron.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4240500" y="3200950"/>
            <a:ext cx="4903500" cy="18495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clf = MLPClassifier(hidden_layer_sizes=(256,128,64,32),activation="relu",random_state=1).fit(X_trainscaled, y_train)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y_pred=clf.predict(X_testscaled)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19917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Fluxograma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674700" y="1068950"/>
            <a:ext cx="1526700" cy="1352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sepal width (cm) = 3.0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sepal length (cm) = 4.9</a:t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2766120" y="133854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674700" y="2832325"/>
            <a:ext cx="1526700" cy="1352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sepal width (cm) = 3.5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sepal length (cm) = 5.1</a:t>
            </a:r>
            <a:endParaRPr sz="1200"/>
          </a:p>
        </p:txBody>
      </p:sp>
      <p:cxnSp>
        <p:nvCxnSpPr>
          <p:cNvPr id="131" name="Google Shape;131;p23"/>
          <p:cNvCxnSpPr>
            <a:stCxn id="128" idx="6"/>
            <a:endCxn id="129" idx="2"/>
          </p:cNvCxnSpPr>
          <p:nvPr/>
        </p:nvCxnSpPr>
        <p:spPr>
          <a:xfrm flipH="1" rot="10800000">
            <a:off x="2201400" y="1738400"/>
            <a:ext cx="564600" cy="69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3"/>
          <p:cNvCxnSpPr>
            <a:stCxn id="130" idx="6"/>
            <a:endCxn id="129" idx="2"/>
          </p:cNvCxnSpPr>
          <p:nvPr/>
        </p:nvCxnSpPr>
        <p:spPr>
          <a:xfrm flipH="1" rot="10800000">
            <a:off x="2201400" y="1738375"/>
            <a:ext cx="564600" cy="17703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/>
          <p:nvPr/>
        </p:nvSpPr>
        <p:spPr>
          <a:xfrm>
            <a:off x="2789057" y="3108922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766120" y="2223734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135" name="Google Shape;135;p23"/>
          <p:cNvCxnSpPr>
            <a:stCxn id="128" idx="6"/>
            <a:endCxn id="133" idx="2"/>
          </p:cNvCxnSpPr>
          <p:nvPr/>
        </p:nvCxnSpPr>
        <p:spPr>
          <a:xfrm>
            <a:off x="2201400" y="1745300"/>
            <a:ext cx="587700" cy="17634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3"/>
          <p:cNvCxnSpPr>
            <a:stCxn id="128" idx="6"/>
            <a:endCxn id="134" idx="2"/>
          </p:cNvCxnSpPr>
          <p:nvPr/>
        </p:nvCxnSpPr>
        <p:spPr>
          <a:xfrm>
            <a:off x="2201400" y="1745300"/>
            <a:ext cx="564600" cy="8781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3"/>
          <p:cNvCxnSpPr>
            <a:stCxn id="130" idx="6"/>
            <a:endCxn id="134" idx="2"/>
          </p:cNvCxnSpPr>
          <p:nvPr/>
        </p:nvCxnSpPr>
        <p:spPr>
          <a:xfrm flipH="1" rot="10800000">
            <a:off x="2201400" y="2623375"/>
            <a:ext cx="564600" cy="8853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3"/>
          <p:cNvCxnSpPr>
            <a:stCxn id="130" idx="6"/>
            <a:endCxn id="133" idx="2"/>
          </p:cNvCxnSpPr>
          <p:nvPr/>
        </p:nvCxnSpPr>
        <p:spPr>
          <a:xfrm>
            <a:off x="2201400" y="3508675"/>
            <a:ext cx="587700" cy="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/>
          <p:nvPr/>
        </p:nvSpPr>
        <p:spPr>
          <a:xfrm>
            <a:off x="4055820" y="1338009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49307" y="3108409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055820" y="2223209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142" name="Google Shape;142;p23"/>
          <p:cNvCxnSpPr>
            <a:stCxn id="129" idx="6"/>
            <a:endCxn id="139" idx="2"/>
          </p:cNvCxnSpPr>
          <p:nvPr/>
        </p:nvCxnSpPr>
        <p:spPr>
          <a:xfrm flipH="1" rot="10800000">
            <a:off x="3438720" y="173769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3"/>
          <p:cNvCxnSpPr>
            <a:stCxn id="134" idx="6"/>
            <a:endCxn id="141" idx="2"/>
          </p:cNvCxnSpPr>
          <p:nvPr/>
        </p:nvCxnSpPr>
        <p:spPr>
          <a:xfrm flipH="1" rot="10800000">
            <a:off x="3438720" y="2622884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3"/>
          <p:cNvCxnSpPr>
            <a:stCxn id="133" idx="6"/>
            <a:endCxn id="140" idx="2"/>
          </p:cNvCxnSpPr>
          <p:nvPr/>
        </p:nvCxnSpPr>
        <p:spPr>
          <a:xfrm flipH="1" rot="10800000">
            <a:off x="3461657" y="3508072"/>
            <a:ext cx="5877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>
            <a:stCxn id="129" idx="6"/>
            <a:endCxn id="141" idx="2"/>
          </p:cNvCxnSpPr>
          <p:nvPr/>
        </p:nvCxnSpPr>
        <p:spPr>
          <a:xfrm>
            <a:off x="3438720" y="1738297"/>
            <a:ext cx="6171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>
            <a:stCxn id="129" idx="6"/>
            <a:endCxn id="140" idx="2"/>
          </p:cNvCxnSpPr>
          <p:nvPr/>
        </p:nvCxnSpPr>
        <p:spPr>
          <a:xfrm>
            <a:off x="3438720" y="1738297"/>
            <a:ext cx="610500" cy="17700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3"/>
          <p:cNvCxnSpPr>
            <a:stCxn id="133" idx="6"/>
            <a:endCxn id="139" idx="2"/>
          </p:cNvCxnSpPr>
          <p:nvPr/>
        </p:nvCxnSpPr>
        <p:spPr>
          <a:xfrm flipH="1" rot="10800000">
            <a:off x="3461657" y="1737772"/>
            <a:ext cx="594300" cy="17709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3"/>
          <p:cNvCxnSpPr>
            <a:stCxn id="134" idx="6"/>
            <a:endCxn id="140" idx="2"/>
          </p:cNvCxnSpPr>
          <p:nvPr/>
        </p:nvCxnSpPr>
        <p:spPr>
          <a:xfrm>
            <a:off x="3438720" y="2623484"/>
            <a:ext cx="6105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>
            <a:stCxn id="134" idx="6"/>
            <a:endCxn id="139" idx="2"/>
          </p:cNvCxnSpPr>
          <p:nvPr/>
        </p:nvCxnSpPr>
        <p:spPr>
          <a:xfrm flipH="1" rot="10800000">
            <a:off x="3438720" y="1737884"/>
            <a:ext cx="6171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>
            <a:stCxn id="133" idx="6"/>
            <a:endCxn id="141" idx="2"/>
          </p:cNvCxnSpPr>
          <p:nvPr/>
        </p:nvCxnSpPr>
        <p:spPr>
          <a:xfrm flipH="1" rot="10800000">
            <a:off x="3461657" y="2623072"/>
            <a:ext cx="5943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/>
          <p:nvPr/>
        </p:nvSpPr>
        <p:spPr>
          <a:xfrm>
            <a:off x="5345595" y="128679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5339082" y="305719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5345595" y="217199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154" name="Google Shape;154;p23"/>
          <p:cNvCxnSpPr>
            <a:endCxn id="151" idx="2"/>
          </p:cNvCxnSpPr>
          <p:nvPr/>
        </p:nvCxnSpPr>
        <p:spPr>
          <a:xfrm flipH="1" rot="10800000">
            <a:off x="4728495" y="168654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>
            <a:endCxn id="153" idx="2"/>
          </p:cNvCxnSpPr>
          <p:nvPr/>
        </p:nvCxnSpPr>
        <p:spPr>
          <a:xfrm flipH="1" rot="10800000">
            <a:off x="4728495" y="257174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>
            <a:stCxn id="157" idx="6"/>
            <a:endCxn id="152" idx="2"/>
          </p:cNvCxnSpPr>
          <p:nvPr/>
        </p:nvCxnSpPr>
        <p:spPr>
          <a:xfrm flipH="1" rot="10800000">
            <a:off x="4751382" y="3456947"/>
            <a:ext cx="5877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endCxn id="153" idx="2"/>
          </p:cNvCxnSpPr>
          <p:nvPr/>
        </p:nvCxnSpPr>
        <p:spPr>
          <a:xfrm>
            <a:off x="4728495" y="1687047"/>
            <a:ext cx="6171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>
            <a:endCxn id="152" idx="2"/>
          </p:cNvCxnSpPr>
          <p:nvPr/>
        </p:nvCxnSpPr>
        <p:spPr>
          <a:xfrm>
            <a:off x="4728582" y="1686947"/>
            <a:ext cx="610500" cy="17700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>
            <a:stCxn id="157" idx="6"/>
            <a:endCxn id="151" idx="2"/>
          </p:cNvCxnSpPr>
          <p:nvPr/>
        </p:nvCxnSpPr>
        <p:spPr>
          <a:xfrm flipH="1" rot="10800000">
            <a:off x="4751295" y="1686547"/>
            <a:ext cx="594300" cy="17709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endCxn id="152" idx="2"/>
          </p:cNvCxnSpPr>
          <p:nvPr/>
        </p:nvCxnSpPr>
        <p:spPr>
          <a:xfrm>
            <a:off x="4728582" y="2572247"/>
            <a:ext cx="6105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endCxn id="151" idx="2"/>
          </p:cNvCxnSpPr>
          <p:nvPr/>
        </p:nvCxnSpPr>
        <p:spPr>
          <a:xfrm flipH="1" rot="10800000">
            <a:off x="4728495" y="1686547"/>
            <a:ext cx="6171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7" idx="6"/>
            <a:endCxn id="153" idx="2"/>
          </p:cNvCxnSpPr>
          <p:nvPr/>
        </p:nvCxnSpPr>
        <p:spPr>
          <a:xfrm flipH="1" rot="10800000">
            <a:off x="4751295" y="2571747"/>
            <a:ext cx="5943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3"/>
          <p:cNvSpPr txBox="1"/>
          <p:nvPr/>
        </p:nvSpPr>
        <p:spPr>
          <a:xfrm>
            <a:off x="305100" y="4595700"/>
            <a:ext cx="22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Camada de entrada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407450" y="3994125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256 n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eurônios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667700" y="3942400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128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eurônios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957475" y="3942400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64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eurônios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6612245" y="128679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6605732" y="305719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612245" y="2171997"/>
            <a:ext cx="672600" cy="79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171" name="Google Shape;171;p23"/>
          <p:cNvCxnSpPr>
            <a:endCxn id="168" idx="2"/>
          </p:cNvCxnSpPr>
          <p:nvPr/>
        </p:nvCxnSpPr>
        <p:spPr>
          <a:xfrm flipH="1" rot="10800000">
            <a:off x="5995145" y="168654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>
            <a:endCxn id="170" idx="2"/>
          </p:cNvCxnSpPr>
          <p:nvPr/>
        </p:nvCxnSpPr>
        <p:spPr>
          <a:xfrm flipH="1" rot="10800000">
            <a:off x="5995145" y="257174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endCxn id="169" idx="2"/>
          </p:cNvCxnSpPr>
          <p:nvPr/>
        </p:nvCxnSpPr>
        <p:spPr>
          <a:xfrm flipH="1" rot="10800000">
            <a:off x="6018032" y="3456947"/>
            <a:ext cx="5877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endCxn id="170" idx="2"/>
          </p:cNvCxnSpPr>
          <p:nvPr/>
        </p:nvCxnSpPr>
        <p:spPr>
          <a:xfrm>
            <a:off x="5995145" y="1687047"/>
            <a:ext cx="6171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endCxn id="169" idx="2"/>
          </p:cNvCxnSpPr>
          <p:nvPr/>
        </p:nvCxnSpPr>
        <p:spPr>
          <a:xfrm>
            <a:off x="5995232" y="1686947"/>
            <a:ext cx="610500" cy="17700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>
            <a:endCxn id="168" idx="2"/>
          </p:cNvCxnSpPr>
          <p:nvPr/>
        </p:nvCxnSpPr>
        <p:spPr>
          <a:xfrm flipH="1" rot="10800000">
            <a:off x="6017945" y="1686547"/>
            <a:ext cx="594300" cy="17709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endCxn id="169" idx="2"/>
          </p:cNvCxnSpPr>
          <p:nvPr/>
        </p:nvCxnSpPr>
        <p:spPr>
          <a:xfrm>
            <a:off x="5995232" y="2572247"/>
            <a:ext cx="6105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>
            <a:endCxn id="168" idx="2"/>
          </p:cNvCxnSpPr>
          <p:nvPr/>
        </p:nvCxnSpPr>
        <p:spPr>
          <a:xfrm flipH="1" rot="10800000">
            <a:off x="5995145" y="1686547"/>
            <a:ext cx="6171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endCxn id="170" idx="2"/>
          </p:cNvCxnSpPr>
          <p:nvPr/>
        </p:nvCxnSpPr>
        <p:spPr>
          <a:xfrm flipH="1" rot="10800000">
            <a:off x="6017945" y="2571747"/>
            <a:ext cx="5943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3"/>
          <p:cNvSpPr txBox="1"/>
          <p:nvPr/>
        </p:nvSpPr>
        <p:spPr>
          <a:xfrm>
            <a:off x="6224125" y="3942400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eurônios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7183650" y="4595700"/>
            <a:ext cx="22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Camada de saída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 flipH="1" rot="10800000">
            <a:off x="7261670" y="168624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/>
          <p:nvPr/>
        </p:nvCxnSpPr>
        <p:spPr>
          <a:xfrm flipH="1" rot="10800000">
            <a:off x="7261670" y="2571447"/>
            <a:ext cx="6171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/>
          <p:nvPr/>
        </p:nvCxnSpPr>
        <p:spPr>
          <a:xfrm flipH="1" rot="10800000">
            <a:off x="7284557" y="3456647"/>
            <a:ext cx="587700" cy="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7261670" y="1686747"/>
            <a:ext cx="6171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>
            <a:off x="7261757" y="1686647"/>
            <a:ext cx="610500" cy="17700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/>
          <p:nvPr/>
        </p:nvCxnSpPr>
        <p:spPr>
          <a:xfrm flipH="1" rot="10800000">
            <a:off x="7284470" y="1686247"/>
            <a:ext cx="594300" cy="17709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7261757" y="2571947"/>
            <a:ext cx="610500" cy="8847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/>
          <p:nvPr/>
        </p:nvCxnSpPr>
        <p:spPr>
          <a:xfrm flipH="1" rot="10800000">
            <a:off x="7261670" y="1686247"/>
            <a:ext cx="6171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/>
          <p:nvPr/>
        </p:nvCxnSpPr>
        <p:spPr>
          <a:xfrm flipH="1" rot="10800000">
            <a:off x="7284470" y="2571447"/>
            <a:ext cx="594300" cy="885600"/>
          </a:xfrm>
          <a:prstGeom prst="straightConnector1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/>
          <p:nvPr/>
        </p:nvSpPr>
        <p:spPr>
          <a:xfrm>
            <a:off x="7878900" y="1214350"/>
            <a:ext cx="875400" cy="94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Saída 1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7878900" y="2097300"/>
            <a:ext cx="875400" cy="94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Saída 2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7901775" y="2982200"/>
            <a:ext cx="875400" cy="9495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Saída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Verificar os resultados obtidos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Matriz de confusão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Resumo os dados obtidos </a:t>
            </a:r>
            <a:r>
              <a:rPr lang="pt-BR" sz="1400">
                <a:solidFill>
                  <a:schemeClr val="lt1"/>
                </a:solidFill>
              </a:rPr>
              <a:t>da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classificação do Perceptron em uma tabela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de dupla entrada;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Neste método, é passado os valores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das labels originais e os resultados obtidos da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execução do Perceptron.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100" y="1091975"/>
            <a:ext cx="4313200" cy="3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 ao Perceptron multicamadas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Problema existente: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pt-BR" sz="1800">
                <a:solidFill>
                  <a:schemeClr val="lt1"/>
                </a:solidFill>
              </a:rPr>
              <a:t>Categorizar dados, considerando múltiplos rótulos.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Solução: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pt-BR" sz="1800">
                <a:solidFill>
                  <a:schemeClr val="lt1"/>
                </a:solidFill>
              </a:rPr>
              <a:t>Utilização de camadas adicionais durante a execução do Perceptron.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Neurônio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Cada neurônio presente na rede realizará os seguintes cálculos: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rgbClr val="FF0000"/>
                </a:solidFill>
              </a:rPr>
              <a:t>Sinal funcional, função não linear do dado de entrada e dos pesos do neurônio</a:t>
            </a:r>
            <a:r>
              <a:rPr lang="pt-BR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Erro em relação aos pesos de entrada.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φ</a:t>
            </a:r>
            <a:r>
              <a:rPr baseline="-25000" lang="pt-BR">
                <a:solidFill>
                  <a:schemeClr val="lt1"/>
                </a:solidFill>
              </a:rPr>
              <a:t>j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>
                <a:solidFill>
                  <a:schemeClr val="lt1"/>
                </a:solidFill>
              </a:rPr>
              <a:t>é a função de ativação;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v</a:t>
            </a:r>
            <a:r>
              <a:rPr baseline="-25000" lang="pt-BR">
                <a:solidFill>
                  <a:schemeClr val="lt1"/>
                </a:solidFill>
              </a:rPr>
              <a:t>j</a:t>
            </a: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>
                <a:solidFill>
                  <a:schemeClr val="lt1"/>
                </a:solidFill>
              </a:rPr>
              <a:t>é a soma ponderada dos valores de entrada juntamente com o bias;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n é o número da iteração;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j é o número do </a:t>
            </a:r>
            <a:r>
              <a:rPr lang="pt-BR">
                <a:solidFill>
                  <a:schemeClr val="lt1"/>
                </a:solidFill>
              </a:rPr>
              <a:t>neurônio</a:t>
            </a:r>
            <a:r>
              <a:rPr lang="pt-B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325" y="2232975"/>
            <a:ext cx="2540825" cy="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Neurônio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Cada </a:t>
            </a:r>
            <a:r>
              <a:rPr lang="pt-BR">
                <a:solidFill>
                  <a:schemeClr val="lt1"/>
                </a:solidFill>
              </a:rPr>
              <a:t>neurônio</a:t>
            </a:r>
            <a:r>
              <a:rPr lang="pt-BR">
                <a:solidFill>
                  <a:schemeClr val="lt1"/>
                </a:solidFill>
              </a:rPr>
              <a:t> presente na rede realizará os seguintes cálculos: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Sinal funcional, função não linear do dado de entrada e dos pesos do </a:t>
            </a:r>
            <a:r>
              <a:rPr lang="pt-BR">
                <a:solidFill>
                  <a:schemeClr val="lt1"/>
                </a:solidFill>
              </a:rPr>
              <a:t>neurônio</a:t>
            </a:r>
            <a:r>
              <a:rPr lang="pt-BR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rgbClr val="FF0000"/>
                </a:solidFill>
              </a:rPr>
              <a:t>Erro em relação aos pesos de entrada</a:t>
            </a:r>
            <a:r>
              <a:rPr lang="pt-B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e(n) é o erro na saída do </a:t>
            </a:r>
            <a:r>
              <a:rPr lang="pt-BR">
                <a:solidFill>
                  <a:schemeClr val="lt1"/>
                </a:solidFill>
              </a:rPr>
              <a:t>neurônio</a:t>
            </a:r>
            <a:r>
              <a:rPr lang="pt-BR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j é o </a:t>
            </a:r>
            <a:r>
              <a:rPr lang="pt-BR">
                <a:solidFill>
                  <a:schemeClr val="lt1"/>
                </a:solidFill>
              </a:rPr>
              <a:t>neurônio</a:t>
            </a:r>
            <a:r>
              <a:rPr lang="pt-BR">
                <a:solidFill>
                  <a:schemeClr val="lt1"/>
                </a:solidFill>
              </a:rPr>
              <a:t> atual;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n é o número da iteração;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pt-BR">
                <a:solidFill>
                  <a:schemeClr val="lt1"/>
                </a:solidFill>
              </a:rPr>
              <a:t>C é o universo que </a:t>
            </a:r>
            <a:r>
              <a:rPr lang="pt-BR">
                <a:solidFill>
                  <a:schemeClr val="lt1"/>
                </a:solidFill>
              </a:rPr>
              <a:t>contém</a:t>
            </a:r>
            <a:r>
              <a:rPr lang="pt-BR">
                <a:solidFill>
                  <a:schemeClr val="lt1"/>
                </a:solidFill>
              </a:rPr>
              <a:t> os </a:t>
            </a:r>
            <a:r>
              <a:rPr lang="pt-BR">
                <a:solidFill>
                  <a:schemeClr val="lt1"/>
                </a:solidFill>
              </a:rPr>
              <a:t>neurônios</a:t>
            </a:r>
            <a:r>
              <a:rPr lang="pt-B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88" y="2243125"/>
            <a:ext cx="15906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31794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ativação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Perceptron: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Função linear.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y = { 1 ​se w ⋅ x + b &gt; 0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     { 0, caso contrário​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Perceptron Multicamadas: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Para todas entradas, é possível calcular uma derivada.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	y = 1 / (1 + e</a:t>
            </a:r>
            <a:r>
              <a:rPr baseline="30000" lang="pt-BR">
                <a:solidFill>
                  <a:srgbClr val="000000"/>
                </a:solidFill>
              </a:rPr>
              <a:t>-x</a:t>
            </a:r>
            <a:r>
              <a:rPr lang="pt-BR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975" y="2644575"/>
            <a:ext cx="3006623" cy="22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365" y="672125"/>
            <a:ext cx="2855836" cy="18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Fluxograma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1224550"/>
            <a:ext cx="4867299" cy="26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Etapas para classificação Perceptron Multicamadas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1) Carregar as informações do dataset </a:t>
            </a:r>
            <a:r>
              <a:rPr lang="pt-BR">
                <a:solidFill>
                  <a:schemeClr val="lt1"/>
                </a:solidFill>
              </a:rPr>
              <a:t>Íris</a:t>
            </a:r>
            <a:r>
              <a:rPr lang="pt-BR">
                <a:solidFill>
                  <a:schemeClr val="lt1"/>
                </a:solidFill>
              </a:rPr>
              <a:t> nas variáveis x e y;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2) Separar as entradas entre treinamento e teste;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3) Definir as camadas escondidas a serem utilizadas pelo Perceptron;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4) Verificar os resultados obtidos.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Carregar as informações do dataset Íris nas variáveis x e y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X: </a:t>
            </a:r>
            <a:r>
              <a:rPr lang="pt-BR">
                <a:solidFill>
                  <a:schemeClr val="lt1"/>
                </a:solidFill>
              </a:rPr>
              <a:t>possui</a:t>
            </a:r>
            <a:r>
              <a:rPr lang="pt-BR">
                <a:solidFill>
                  <a:schemeClr val="lt1"/>
                </a:solidFill>
              </a:rPr>
              <a:t> os dados de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entrada;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y: possui os rótulos originais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destes dados.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85900" y="2970475"/>
            <a:ext cx="3048900" cy="15984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iris_data = load_iris()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pd.DataFrame(iris_data.data,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columns=iris_data.feature_names)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 = iris_data.target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175" y="1152475"/>
            <a:ext cx="4922125" cy="3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Separar as entradas entre treinamento e teste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X_train e y_train possuem os valores dos dados recuperados de entrada e os seus respectivos </a:t>
            </a:r>
            <a:r>
              <a:rPr lang="pt-BR">
                <a:solidFill>
                  <a:schemeClr val="lt1"/>
                </a:solidFill>
              </a:rPr>
              <a:t>rótulos, que serão utilizados para treinamento;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X_test e y_test possuem os dados para realização do teste após o treinamento.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StandardScaler() melhora o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treinamento.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928800" y="2515200"/>
            <a:ext cx="4903500" cy="2146200"/>
          </a:xfrm>
          <a:prstGeom prst="roundRect">
            <a:avLst>
              <a:gd fmla="val 16667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X_train, X_test, y_train, y_test = train_test_split(X,y,random_state=1, test_size=0.2)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sc_X = StandardScaler()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X_trainscaled=sc_X.fit_transform(X_train)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X_testscaled=sc_X.transform(X_test)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