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5FADE0-7CE1-49F2-A14A-80BCDE95F6A7}">
  <a:tblStyle styleId="{0B5FADE0-7CE1-49F2-A14A-80BCDE95F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3492b56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3492b56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30eb7ed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30eb7ed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30eb7ed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30eb7ed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30eb7ede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30eb7ede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30eb7ed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30eb7ed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0eb7ede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0eb7ede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30eb7ed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30eb7ed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18969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18969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18969f1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18969f1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e18969f1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e18969f1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e18969f1a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e18969f1a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e18969f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e18969f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32c471c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32c471c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e18969f1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e18969f1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 AND e 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 Iris dataset</a:t>
            </a:r>
            <a:endParaRPr/>
          </a:p>
        </p:txBody>
      </p:sp>
      <p:sp>
        <p:nvSpPr>
          <p:cNvPr id="244" name="Google Shape;24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Resgate das informações do dataset Iris</a:t>
            </a:r>
            <a:endParaRPr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452150" y="1152475"/>
            <a:ext cx="6239700" cy="186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X_iris, Y_iris = load_iris(return_X_y=True, as_frame=True)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X_iris.loc[Y_iris.isin([0, 1]), ['petal length (cm)', 'petal width (cm)']]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 = Y_iris.loc[Y_iris.isin([0,1])]</a:t>
            </a:r>
            <a:endParaRPr/>
          </a:p>
        </p:txBody>
      </p:sp>
      <p:graphicFrame>
        <p:nvGraphicFramePr>
          <p:cNvPr id="252" name="Google Shape;252;p23"/>
          <p:cNvGraphicFramePr/>
          <p:nvPr/>
        </p:nvGraphicFramePr>
        <p:xfrm>
          <a:off x="952500" y="315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{0B5FADE0-7CE1-49F2-A14A-80BCDE95F6A7}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sepal length (cm)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sepal width (cm)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petal length (cm)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petal width (cm)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Resgate das informações do dataset Iris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971550"/>
            <a:ext cx="52768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Pesos e bias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739625" y="2555325"/>
            <a:ext cx="3373200" cy="73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clf.coef_ = [[0.0</a:t>
            </a:r>
            <a:r>
              <a:rPr lang="pt-BR"/>
              <a:t>8, 0.08]]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#clf.coef_[0][0] = 0  = [[0.   0.08]]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775925" y="1274700"/>
            <a:ext cx="2763300" cy="104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clf.intercept_ = </a:t>
            </a:r>
            <a:r>
              <a:rPr lang="pt-BR"/>
              <a:t>array([-0.2])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#clf.intercept_ = 65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807275" y="3528775"/>
            <a:ext cx="2700600" cy="104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(-w1*X_train.iloc[:,0]-bias)/w2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e output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880500" y="1017725"/>
            <a:ext cx="7383000" cy="73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X_train, X_test, y_train, y_test = train_test_split(X, Y, test_size=0.33, random_state=42)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305650" y="3864325"/>
            <a:ext cx="4532700" cy="12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clf = Perceptron(tol=1e-3, random_state=0, eta0=0.1)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clf = clf.fit(X_train, y_train)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y_pred = clf.predict(X_test)</a:t>
            </a:r>
            <a:endParaRPr/>
          </a:p>
        </p:txBody>
      </p:sp>
      <p:graphicFrame>
        <p:nvGraphicFramePr>
          <p:cNvPr id="277" name="Google Shape;277;p26"/>
          <p:cNvGraphicFramePr/>
          <p:nvPr/>
        </p:nvGraphicFramePr>
        <p:xfrm>
          <a:off x="311700" y="190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{0B5FADE0-7CE1-49F2-A14A-80BCDE95F6A7}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X_train - Input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petal length (cm)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petal width (cm)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26"/>
          <p:cNvGraphicFramePr/>
          <p:nvPr/>
        </p:nvGraphicFramePr>
        <p:xfrm>
          <a:off x="5413325" y="206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{0B5FADE0-7CE1-49F2-A14A-80BCDE95F6A7}</a:tableStyleId>
              </a:tblPr>
              <a:tblGrid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y_train - Out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Retorno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 aplicação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017725"/>
            <a:ext cx="52768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22400"/>
            <a:ext cx="76200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31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porta AND: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11700" y="1601588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417520" y="1841772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11700" y="2397151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cxnSp>
        <p:nvCxnSpPr>
          <p:cNvPr id="69" name="Google Shape;69;p15"/>
          <p:cNvCxnSpPr>
            <a:stCxn id="66" idx="6"/>
            <a:endCxn id="67" idx="2"/>
          </p:cNvCxnSpPr>
          <p:nvPr/>
        </p:nvCxnSpPr>
        <p:spPr>
          <a:xfrm>
            <a:off x="744900" y="1893188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>
            <a:stCxn id="68" idx="6"/>
            <a:endCxn id="67" idx="2"/>
          </p:cNvCxnSpPr>
          <p:nvPr/>
        </p:nvCxnSpPr>
        <p:spPr>
          <a:xfrm flipH="1" rot="10800000">
            <a:off x="744900" y="2241451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/>
          <p:nvPr/>
        </p:nvSpPr>
        <p:spPr>
          <a:xfrm>
            <a:off x="2176536" y="1841771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043712" y="2067321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388734" y="2005284"/>
            <a:ext cx="43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68725" y="2504094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</a:t>
            </a:r>
            <a:r>
              <a:rPr lang="pt-BR" sz="1200">
                <a:solidFill>
                  <a:schemeClr val="lt2"/>
                </a:solidFill>
              </a:rPr>
              <a:t>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68725" y="1651654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469563" y="1426275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0*0 + 0*0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234050" y="1369913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339870" y="1610097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234050" y="2165476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80" name="Google Shape;80;p15"/>
          <p:cNvCxnSpPr>
            <a:stCxn id="77" idx="6"/>
            <a:endCxn id="78" idx="2"/>
          </p:cNvCxnSpPr>
          <p:nvPr/>
        </p:nvCxnSpPr>
        <p:spPr>
          <a:xfrm>
            <a:off x="4667250" y="1661513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9" idx="6"/>
            <a:endCxn id="78" idx="2"/>
          </p:cNvCxnSpPr>
          <p:nvPr/>
        </p:nvCxnSpPr>
        <p:spPr>
          <a:xfrm flipH="1" rot="10800000">
            <a:off x="4667250" y="2009776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6098886" y="1610096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966062" y="1835646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311084" y="1773609"/>
            <a:ext cx="43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91075" y="227241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691075" y="141997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391913" y="1194600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0*0 + 1*0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78400" y="3368013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484220" y="3608197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78400" y="4163576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cxnSp>
        <p:nvCxnSpPr>
          <p:cNvPr id="91" name="Google Shape;91;p15"/>
          <p:cNvCxnSpPr>
            <a:stCxn id="88" idx="6"/>
            <a:endCxn id="89" idx="2"/>
          </p:cNvCxnSpPr>
          <p:nvPr/>
        </p:nvCxnSpPr>
        <p:spPr>
          <a:xfrm>
            <a:off x="811600" y="3659613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90" idx="6"/>
            <a:endCxn id="89" idx="2"/>
          </p:cNvCxnSpPr>
          <p:nvPr/>
        </p:nvCxnSpPr>
        <p:spPr>
          <a:xfrm flipH="1" rot="10800000">
            <a:off x="811600" y="4007876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2243236" y="3608196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110412" y="3833746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455434" y="3771709"/>
            <a:ext cx="43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926125" y="4351044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35425" y="341807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536263" y="3192700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1*0 + 0*0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234050" y="3216863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339870" y="3457047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234050" y="4012426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02" name="Google Shape;102;p15"/>
          <p:cNvCxnSpPr>
            <a:stCxn id="99" idx="6"/>
            <a:endCxn id="100" idx="2"/>
          </p:cNvCxnSpPr>
          <p:nvPr/>
        </p:nvCxnSpPr>
        <p:spPr>
          <a:xfrm>
            <a:off x="4667250" y="3508463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1" idx="6"/>
            <a:endCxn id="100" idx="2"/>
          </p:cNvCxnSpPr>
          <p:nvPr/>
        </p:nvCxnSpPr>
        <p:spPr>
          <a:xfrm flipH="1" rot="10800000">
            <a:off x="4667250" y="3856726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5"/>
          <p:cNvSpPr/>
          <p:nvPr/>
        </p:nvSpPr>
        <p:spPr>
          <a:xfrm>
            <a:off x="6098886" y="3457046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820837" y="3877696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7165859" y="3815659"/>
            <a:ext cx="43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691075" y="411936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691075" y="326692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391913" y="3041550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1*0 + 1*0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782800" y="90700"/>
            <a:ext cx="25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f(x) = 	1, se x &gt;= 1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	0, se x &lt; 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519850" y="127175"/>
            <a:ext cx="169800" cy="58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550" y="1975634"/>
            <a:ext cx="962706" cy="11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45025"/>
            <a:ext cx="34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porta AND: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11700" y="1601588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417520" y="1841772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11700" y="2397151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cxnSp>
        <p:nvCxnSpPr>
          <p:cNvPr id="121" name="Google Shape;121;p16"/>
          <p:cNvCxnSpPr>
            <a:stCxn id="118" idx="6"/>
            <a:endCxn id="119" idx="2"/>
          </p:cNvCxnSpPr>
          <p:nvPr/>
        </p:nvCxnSpPr>
        <p:spPr>
          <a:xfrm>
            <a:off x="744900" y="1893188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stCxn id="120" idx="6"/>
            <a:endCxn id="119" idx="2"/>
          </p:cNvCxnSpPr>
          <p:nvPr/>
        </p:nvCxnSpPr>
        <p:spPr>
          <a:xfrm flipH="1" rot="10800000">
            <a:off x="744900" y="2241451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>
            <a:off x="2176536" y="1841771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043712" y="2067321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388734" y="2005284"/>
            <a:ext cx="43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68725" y="2504094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8725" y="1651654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469563" y="1426275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0*0 + 0*0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4016375" y="1521063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122195" y="1761247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016375" y="2316626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32" name="Google Shape;132;p16"/>
          <p:cNvCxnSpPr>
            <a:stCxn id="129" idx="6"/>
            <a:endCxn id="130" idx="2"/>
          </p:cNvCxnSpPr>
          <p:nvPr/>
        </p:nvCxnSpPr>
        <p:spPr>
          <a:xfrm>
            <a:off x="4449575" y="1812663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31" idx="6"/>
            <a:endCxn id="130" idx="2"/>
          </p:cNvCxnSpPr>
          <p:nvPr/>
        </p:nvCxnSpPr>
        <p:spPr>
          <a:xfrm flipH="1" rot="10800000">
            <a:off x="4449575" y="2160926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5881211" y="1761246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748387" y="1986796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7093409" y="1924759"/>
            <a:ext cx="43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473400" y="242356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473400" y="157112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174238" y="1345750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0*0 + 1*0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78400" y="3368013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484220" y="3608197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78400" y="4163576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cxnSp>
        <p:nvCxnSpPr>
          <p:cNvPr id="143" name="Google Shape;143;p16"/>
          <p:cNvCxnSpPr>
            <a:stCxn id="140" idx="6"/>
            <a:endCxn id="141" idx="2"/>
          </p:cNvCxnSpPr>
          <p:nvPr/>
        </p:nvCxnSpPr>
        <p:spPr>
          <a:xfrm>
            <a:off x="811600" y="3659613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42" idx="6"/>
            <a:endCxn id="141" idx="2"/>
          </p:cNvCxnSpPr>
          <p:nvPr/>
        </p:nvCxnSpPr>
        <p:spPr>
          <a:xfrm flipH="1" rot="10800000">
            <a:off x="811600" y="4007876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2243236" y="3608196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3110412" y="3833746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3455434" y="3771709"/>
            <a:ext cx="43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926125" y="4351044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835425" y="341807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536263" y="3192700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1*0 + 0*0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016375" y="3368013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122195" y="3608197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016375" y="4163576"/>
            <a:ext cx="433200" cy="5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54" name="Google Shape;154;p16"/>
          <p:cNvCxnSpPr>
            <a:stCxn id="151" idx="6"/>
            <a:endCxn id="152" idx="2"/>
          </p:cNvCxnSpPr>
          <p:nvPr/>
        </p:nvCxnSpPr>
        <p:spPr>
          <a:xfrm>
            <a:off x="4449575" y="3659613"/>
            <a:ext cx="672600" cy="3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>
            <a:stCxn id="153" idx="6"/>
            <a:endCxn id="152" idx="2"/>
          </p:cNvCxnSpPr>
          <p:nvPr/>
        </p:nvCxnSpPr>
        <p:spPr>
          <a:xfrm flipH="1" rot="10800000">
            <a:off x="4449575" y="4007876"/>
            <a:ext cx="672600" cy="44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5881211" y="3608196"/>
            <a:ext cx="672600" cy="7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6603162" y="4028846"/>
            <a:ext cx="272100" cy="34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6948157" y="3966800"/>
            <a:ext cx="1263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0,  ERRO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473400" y="427051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w2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4473400" y="3418079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</a:rPr>
              <a:t>w1 = 0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174238" y="3192700"/>
            <a:ext cx="19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</a:rPr>
              <a:t>∑ = 1*0 + 1*0 = 0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6782800" y="90700"/>
            <a:ext cx="25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f(x) = 	1, se x &gt;= 1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	0, se x &lt; 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7519850" y="127175"/>
            <a:ext cx="169800" cy="58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775" y="2012121"/>
            <a:ext cx="962706" cy="11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445025"/>
            <a:ext cx="35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porta AND: 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11700" y="1031720"/>
            <a:ext cx="303000" cy="4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1085446" y="1218484"/>
            <a:ext cx="470700" cy="62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11700" y="1650338"/>
            <a:ext cx="303000" cy="4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73" name="Google Shape;173;p17"/>
          <p:cNvCxnSpPr>
            <a:stCxn id="170" idx="6"/>
            <a:endCxn id="171" idx="2"/>
          </p:cNvCxnSpPr>
          <p:nvPr/>
        </p:nvCxnSpPr>
        <p:spPr>
          <a:xfrm>
            <a:off x="614700" y="1258520"/>
            <a:ext cx="470700" cy="270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72" idx="6"/>
            <a:endCxn id="171" idx="2"/>
          </p:cNvCxnSpPr>
          <p:nvPr/>
        </p:nvCxnSpPr>
        <p:spPr>
          <a:xfrm flipH="1" rot="10800000">
            <a:off x="614700" y="1529138"/>
            <a:ext cx="470700" cy="348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/>
          <p:nvPr/>
        </p:nvSpPr>
        <p:spPr>
          <a:xfrm>
            <a:off x="1616533" y="1218483"/>
            <a:ext cx="470700" cy="62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2121685" y="1545574"/>
            <a:ext cx="190500" cy="271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2226999" y="1497425"/>
            <a:ext cx="607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0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631482" y="1733495"/>
            <a:ext cx="60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w2 = 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31482" y="1070651"/>
            <a:ext cx="60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w1 = 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121851" y="895400"/>
            <a:ext cx="205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11111"/>
                </a:solidFill>
              </a:rPr>
              <a:t>∑ = 1*0 + 1*0 = 0</a:t>
            </a:r>
            <a:endParaRPr sz="1300">
              <a:solidFill>
                <a:srgbClr val="111111"/>
              </a:solidFill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25" y="445025"/>
            <a:ext cx="3302221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4734025" y="925900"/>
            <a:ext cx="3194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Ƞ = taxa de aprendizagem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y = </a:t>
            </a:r>
            <a:r>
              <a:rPr lang="pt-BR" sz="1200"/>
              <a:t>classe </a:t>
            </a:r>
            <a:r>
              <a:rPr lang="pt-BR" sz="1200"/>
              <a:t>(resposta esperada)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ŷ = previsão (resposta obtida)</a:t>
            </a:r>
            <a:endParaRPr sz="1200"/>
          </a:p>
        </p:txBody>
      </p:sp>
      <p:sp>
        <p:nvSpPr>
          <p:cNvPr id="183" name="Google Shape;183;p17"/>
          <p:cNvSpPr txBox="1"/>
          <p:nvPr/>
        </p:nvSpPr>
        <p:spPr>
          <a:xfrm>
            <a:off x="311700" y="2265050"/>
            <a:ext cx="319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Treinamento: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novo w1 = 0 + 0.01*(1-0)*1 = 0.01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novo w2 = 0 + 0.01*(1-0)*1 = 0.01</a:t>
            </a:r>
            <a:endParaRPr sz="1500"/>
          </a:p>
        </p:txBody>
      </p:sp>
      <p:sp>
        <p:nvSpPr>
          <p:cNvPr id="184" name="Google Shape;184;p17"/>
          <p:cNvSpPr/>
          <p:nvPr/>
        </p:nvSpPr>
        <p:spPr>
          <a:xfrm>
            <a:off x="4572000" y="2058317"/>
            <a:ext cx="354600" cy="49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477539" y="2263229"/>
            <a:ext cx="550800" cy="6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4572000" y="2737047"/>
            <a:ext cx="354600" cy="49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87" name="Google Shape;187;p17"/>
          <p:cNvCxnSpPr>
            <a:stCxn id="184" idx="6"/>
            <a:endCxn id="185" idx="2"/>
          </p:cNvCxnSpPr>
          <p:nvPr/>
        </p:nvCxnSpPr>
        <p:spPr>
          <a:xfrm>
            <a:off x="4926600" y="2307167"/>
            <a:ext cx="550800" cy="29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7"/>
          <p:cNvCxnSpPr>
            <a:stCxn id="186" idx="6"/>
            <a:endCxn id="185" idx="2"/>
          </p:cNvCxnSpPr>
          <p:nvPr/>
        </p:nvCxnSpPr>
        <p:spPr>
          <a:xfrm flipH="1" rot="10800000">
            <a:off x="4926600" y="2604297"/>
            <a:ext cx="550800" cy="381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7"/>
          <p:cNvSpPr/>
          <p:nvPr/>
        </p:nvSpPr>
        <p:spPr>
          <a:xfrm>
            <a:off x="6099086" y="2263228"/>
            <a:ext cx="550800" cy="6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6690281" y="2622103"/>
            <a:ext cx="222900" cy="297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6813533" y="2569276"/>
            <a:ext cx="711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0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4946250" y="2828275"/>
            <a:ext cx="85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w2 = 0.01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4946250" y="2101025"/>
            <a:ext cx="90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w1 = 0.01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5520144" y="1908750"/>
            <a:ext cx="240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11111"/>
                </a:solidFill>
              </a:rPr>
              <a:t>∑ = 1*0.01 + 1*0.01 = 0.02</a:t>
            </a:r>
            <a:endParaRPr sz="1300">
              <a:solidFill>
                <a:srgbClr val="111111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834500" y="3290950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( . . . )</a:t>
            </a:r>
            <a:endParaRPr b="1"/>
          </a:p>
        </p:txBody>
      </p:sp>
      <p:sp>
        <p:nvSpPr>
          <p:cNvPr id="196" name="Google Shape;196;p17"/>
          <p:cNvSpPr/>
          <p:nvPr/>
        </p:nvSpPr>
        <p:spPr>
          <a:xfrm>
            <a:off x="3363600" y="2488563"/>
            <a:ext cx="1018200" cy="5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311700" y="3723925"/>
            <a:ext cx="327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Treinamento: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novo w1 = 0.49 + 0.01*(1-0)*1 = 0.5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novo w2 = 0.49 + 0.01*(1-0)*1 = 0.5</a:t>
            </a:r>
            <a:endParaRPr sz="1500"/>
          </a:p>
        </p:txBody>
      </p:sp>
      <p:sp>
        <p:nvSpPr>
          <p:cNvPr id="198" name="Google Shape;198;p17"/>
          <p:cNvSpPr/>
          <p:nvPr/>
        </p:nvSpPr>
        <p:spPr>
          <a:xfrm>
            <a:off x="4572000" y="3693117"/>
            <a:ext cx="354600" cy="49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477539" y="3898029"/>
            <a:ext cx="550800" cy="6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∑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572000" y="4371847"/>
            <a:ext cx="354600" cy="49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201" name="Google Shape;201;p17"/>
          <p:cNvCxnSpPr>
            <a:stCxn id="198" idx="6"/>
            <a:endCxn id="199" idx="2"/>
          </p:cNvCxnSpPr>
          <p:nvPr/>
        </p:nvCxnSpPr>
        <p:spPr>
          <a:xfrm>
            <a:off x="4926600" y="3941967"/>
            <a:ext cx="550800" cy="29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7"/>
          <p:cNvCxnSpPr>
            <a:stCxn id="200" idx="6"/>
            <a:endCxn id="199" idx="2"/>
          </p:cNvCxnSpPr>
          <p:nvPr/>
        </p:nvCxnSpPr>
        <p:spPr>
          <a:xfrm flipH="1" rot="10800000">
            <a:off x="4926600" y="4239097"/>
            <a:ext cx="550800" cy="381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7"/>
          <p:cNvSpPr/>
          <p:nvPr/>
        </p:nvSpPr>
        <p:spPr>
          <a:xfrm>
            <a:off x="6099086" y="3898028"/>
            <a:ext cx="550800" cy="6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690281" y="4256903"/>
            <a:ext cx="222900" cy="297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6813533" y="4204076"/>
            <a:ext cx="711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</a:rPr>
              <a:t>1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946250" y="4463075"/>
            <a:ext cx="85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w2 = 0.5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4946250" y="3735825"/>
            <a:ext cx="90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w1 = 0.5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5520144" y="3543550"/>
            <a:ext cx="240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111111"/>
                </a:solidFill>
              </a:rPr>
              <a:t>∑ = 1*0.5 + 1*0.5 = 1</a:t>
            </a:r>
            <a:endParaRPr sz="1300">
              <a:solidFill>
                <a:srgbClr val="111111"/>
              </a:solidFill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506100" y="3984425"/>
            <a:ext cx="1018200" cy="5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porta AND: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311700" y="1648200"/>
            <a:ext cx="646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11111"/>
                </a:solidFill>
              </a:rPr>
              <a:t>Mudanças:</a:t>
            </a:r>
            <a:endParaRPr sz="18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Ƞ  = 0.1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11111"/>
                </a:solidFill>
              </a:rPr>
              <a:t>∑ = x1*w1 + x2*w2 + b</a:t>
            </a:r>
            <a:endParaRPr sz="18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novo bias = b + Ƞ * (y - ŷ)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311700" y="423800"/>
            <a:ext cx="3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porta AND: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75" y="1330550"/>
            <a:ext cx="1905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00" y="2407550"/>
            <a:ext cx="3761950" cy="23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886" y="996500"/>
            <a:ext cx="4036039" cy="3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após a utilização do Perceptron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751" y="1017725"/>
            <a:ext cx="503248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porta OR:</a:t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5" y="1181475"/>
            <a:ext cx="385405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31" y="1181475"/>
            <a:ext cx="399810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575" y="169988"/>
            <a:ext cx="19431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