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6" r:id="rId8"/>
    <p:sldId id="268" r:id="rId9"/>
    <p:sldId id="270" r:id="rId10"/>
    <p:sldId id="271" r:id="rId11"/>
    <p:sldId id="261" r:id="rId12"/>
    <p:sldId id="272" r:id="rId13"/>
    <p:sldId id="262" r:id="rId14"/>
    <p:sldId id="281" r:id="rId15"/>
    <p:sldId id="273" r:id="rId16"/>
    <p:sldId id="275" r:id="rId17"/>
    <p:sldId id="263" r:id="rId18"/>
    <p:sldId id="277" r:id="rId19"/>
    <p:sldId id="279" r:id="rId20"/>
    <p:sldId id="280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8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4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CCB2E2B-2A78-4617-941B-DAA862D0B6FD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F5BEB0C-1869-44C9-A4CE-48427CBB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 simulator de </a:t>
            </a:r>
            <a:r>
              <a:rPr lang="en-US" sz="2800" dirty="0" err="1" smtClean="0"/>
              <a:t>algoritmi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</a:t>
            </a:r>
            <a:r>
              <a:rPr lang="en-US" sz="2800" dirty="0" err="1" smtClean="0"/>
              <a:t>grafuri</a:t>
            </a:r>
            <a:endParaRPr lang="en-US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856630" y="5469835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500" dirty="0" err="1"/>
              <a:t>Coordonator</a:t>
            </a:r>
            <a:r>
              <a:rPr lang="en-US" sz="3500" dirty="0"/>
              <a:t> </a:t>
            </a:r>
            <a:r>
              <a:rPr lang="en-US" sz="3500" dirty="0" err="1" smtClean="0"/>
              <a:t>ştiinţific</a:t>
            </a:r>
            <a:endParaRPr lang="en-US" sz="3500" dirty="0"/>
          </a:p>
          <a:p>
            <a:pPr>
              <a:lnSpc>
                <a:spcPct val="110000"/>
              </a:lnSpc>
            </a:pPr>
            <a:r>
              <a:rPr lang="en-US" sz="3500" dirty="0"/>
              <a:t>Lect. Dr. Cristian </a:t>
            </a:r>
            <a:r>
              <a:rPr lang="en-US" sz="3500" dirty="0" err="1"/>
              <a:t>Frăsinaru</a:t>
            </a:r>
            <a:endParaRPr lang="en-US" sz="35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21130" y="5398714"/>
            <a:ext cx="8767860" cy="1388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err="1"/>
              <a:t>Propusă</a:t>
            </a:r>
            <a:r>
              <a:rPr lang="en-US" sz="2400" dirty="0"/>
              <a:t> de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Gabriel-Mihai </a:t>
            </a:r>
            <a:r>
              <a:rPr lang="en-US" sz="2400" dirty="0" err="1" smtClean="0"/>
              <a:t>Schițcu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Editorul</a:t>
            </a:r>
            <a:r>
              <a:rPr lang="en-US" dirty="0" smtClean="0"/>
              <a:t> de cod – </a:t>
            </a:r>
            <a:r>
              <a:rPr lang="en-US" sz="3200" dirty="0" err="1" smtClean="0"/>
              <a:t>Rulare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8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46" y="1736603"/>
            <a:ext cx="5689708" cy="4440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Editorul</a:t>
            </a:r>
            <a:r>
              <a:rPr lang="en-US" dirty="0" smtClean="0"/>
              <a:t> de </a:t>
            </a:r>
            <a:r>
              <a:rPr lang="en-US" dirty="0" err="1" smtClean="0"/>
              <a:t>grafuri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Am </a:t>
            </a:r>
            <a:r>
              <a:rPr lang="en-US" dirty="0" err="1"/>
              <a:t>dezvoltat</a:t>
            </a:r>
            <a:r>
              <a:rPr lang="en-US" dirty="0"/>
              <a:t> </a:t>
            </a:r>
            <a:r>
              <a:rPr lang="en-US" dirty="0" err="1"/>
              <a:t>propria</a:t>
            </a:r>
            <a:r>
              <a:rPr lang="en-US" dirty="0"/>
              <a:t> </a:t>
            </a:r>
            <a:r>
              <a:rPr lang="en-US" dirty="0" err="1"/>
              <a:t>soluție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 o </a:t>
            </a:r>
            <a:r>
              <a:rPr lang="en-US" dirty="0" err="1"/>
              <a:t>reprezentare</a:t>
            </a:r>
            <a:r>
              <a:rPr lang="en-US" dirty="0"/>
              <a:t> </a:t>
            </a:r>
            <a:r>
              <a:rPr lang="en-US" dirty="0" err="1"/>
              <a:t>vizuală</a:t>
            </a:r>
            <a:r>
              <a:rPr lang="en-US" dirty="0"/>
              <a:t> a </a:t>
            </a:r>
            <a:r>
              <a:rPr lang="en-US" dirty="0" err="1"/>
              <a:t>unui</a:t>
            </a:r>
            <a:r>
              <a:rPr lang="en-US" dirty="0"/>
              <a:t> </a:t>
            </a:r>
            <a:r>
              <a:rPr lang="en-US" dirty="0" err="1"/>
              <a:t>graf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86" y="2486966"/>
            <a:ext cx="5880028" cy="3887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97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Editorul</a:t>
            </a:r>
            <a:r>
              <a:rPr lang="en-US" dirty="0" smtClean="0"/>
              <a:t> de </a:t>
            </a:r>
            <a:r>
              <a:rPr lang="en-US" dirty="0" err="1" smtClean="0"/>
              <a:t>grafuri</a:t>
            </a:r>
            <a:r>
              <a:rPr lang="en-US" dirty="0" smtClean="0"/>
              <a:t> - </a:t>
            </a:r>
            <a:r>
              <a:rPr lang="en-US" dirty="0" err="1" smtClean="0"/>
              <a:t>Operatii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64" y="1706563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Adaugare</a:t>
            </a:r>
            <a:r>
              <a:rPr lang="en-US" dirty="0" smtClean="0"/>
              <a:t> de </a:t>
            </a:r>
            <a:r>
              <a:rPr lang="en-US" dirty="0" err="1" smtClean="0"/>
              <a:t>noduri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muchii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86" y="2488322"/>
            <a:ext cx="5880028" cy="3887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4559300" y="5892800"/>
            <a:ext cx="1104900" cy="673100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18200" y="5981700"/>
            <a:ext cx="660400" cy="495300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39140" y="1630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	</a:t>
            </a:r>
            <a:r>
              <a:rPr lang="en-US" sz="2200" dirty="0" err="1">
                <a:solidFill>
                  <a:schemeClr val="accent1"/>
                </a:solidFill>
              </a:rPr>
              <a:t>Ștergere</a:t>
            </a:r>
            <a:r>
              <a:rPr lang="en-US" sz="2200" dirty="0">
                <a:solidFill>
                  <a:schemeClr val="accent1"/>
                </a:solidFill>
              </a:rPr>
              <a:t> de </a:t>
            </a:r>
            <a:r>
              <a:rPr lang="en-US" sz="2200" dirty="0" err="1">
                <a:solidFill>
                  <a:schemeClr val="accent1"/>
                </a:solidFill>
              </a:rPr>
              <a:t>noduri</a:t>
            </a:r>
            <a:r>
              <a:rPr lang="en-US" sz="2200" dirty="0">
                <a:solidFill>
                  <a:schemeClr val="accent1"/>
                </a:solidFill>
              </a:rPr>
              <a:t> </a:t>
            </a:r>
            <a:r>
              <a:rPr lang="en-US" sz="2200" dirty="0" err="1">
                <a:solidFill>
                  <a:schemeClr val="accent1"/>
                </a:solidFill>
              </a:rPr>
              <a:t>și</a:t>
            </a:r>
            <a:r>
              <a:rPr lang="en-US" sz="2200" dirty="0">
                <a:solidFill>
                  <a:schemeClr val="accent1"/>
                </a:solidFill>
              </a:rPr>
              <a:t> de </a:t>
            </a:r>
            <a:r>
              <a:rPr lang="en-US" sz="2200" dirty="0" err="1">
                <a:solidFill>
                  <a:schemeClr val="accent1"/>
                </a:solidFill>
              </a:rPr>
              <a:t>muchii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7764" y="1630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	</a:t>
            </a:r>
            <a:r>
              <a:rPr lang="en-US" sz="2200" dirty="0" err="1">
                <a:solidFill>
                  <a:schemeClr val="accent1"/>
                </a:solidFill>
              </a:rPr>
              <a:t>Editare</a:t>
            </a:r>
            <a:r>
              <a:rPr lang="en-US" sz="2200" dirty="0">
                <a:solidFill>
                  <a:schemeClr val="accent1"/>
                </a:solidFill>
              </a:rPr>
              <a:t> de </a:t>
            </a:r>
            <a:r>
              <a:rPr lang="en-US" sz="2200" dirty="0" err="1">
                <a:solidFill>
                  <a:schemeClr val="accent1"/>
                </a:solidFill>
              </a:rPr>
              <a:t>valori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9100" y="5935663"/>
            <a:ext cx="711200" cy="584200"/>
          </a:xfrm>
          <a:prstGeom prst="ellipse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Flow-</a:t>
            </a:r>
            <a:r>
              <a:rPr lang="en-US" dirty="0" err="1" smtClean="0"/>
              <a:t>ul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079" y="1773516"/>
            <a:ext cx="9872871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Utilizatorul</a:t>
            </a:r>
            <a:r>
              <a:rPr lang="en-US" sz="2800" dirty="0" smtClean="0"/>
              <a:t> </a:t>
            </a:r>
            <a:r>
              <a:rPr lang="en-US" sz="2800" dirty="0" err="1"/>
              <a:t>apasă</a:t>
            </a:r>
            <a:r>
              <a:rPr lang="en-US" sz="2800" dirty="0"/>
              <a:t> “Run”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2831388"/>
            <a:ext cx="6902450" cy="33455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679700" y="3898900"/>
            <a:ext cx="1485900" cy="1346200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65600" y="2758200"/>
            <a:ext cx="2336800" cy="1346200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91050" y="3898900"/>
            <a:ext cx="1485900" cy="1346200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02400" y="3903663"/>
            <a:ext cx="1485900" cy="1346200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26450" y="3898900"/>
            <a:ext cx="1485900" cy="1346200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76079" y="17394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Se </a:t>
            </a:r>
            <a:r>
              <a:rPr lang="en-US" dirty="0" err="1">
                <a:solidFill>
                  <a:schemeClr val="accent1"/>
                </a:solidFill>
              </a:rPr>
              <a:t>incarcă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resursele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76079" y="17735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Se </a:t>
            </a:r>
            <a:r>
              <a:rPr lang="en-US" dirty="0" err="1">
                <a:solidFill>
                  <a:schemeClr val="accent1"/>
                </a:solidFill>
              </a:rPr>
              <a:t>rulează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algoritmul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76079" y="17735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Se </a:t>
            </a:r>
            <a:r>
              <a:rPr lang="en-US" dirty="0" err="1">
                <a:solidFill>
                  <a:schemeClr val="accent1"/>
                </a:solidFill>
              </a:rPr>
              <a:t>execută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comenzile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76079" y="17735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Se </a:t>
            </a:r>
            <a:r>
              <a:rPr lang="en-US" dirty="0" err="1">
                <a:solidFill>
                  <a:schemeClr val="accent1"/>
                </a:solidFill>
              </a:rPr>
              <a:t>obține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graf-ul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modificat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0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2" build="allAtOnce"/>
      <p:bldP spid="10" grpId="3" build="allAtOnce"/>
      <p:bldP spid="11" grpId="4" build="allAtOnce"/>
      <p:bldP spid="11" grpId="5" build="allAtOnce"/>
      <p:bldP spid="12" grpId="2" build="allAtOnce"/>
      <p:bldP spid="12" grpId="3" build="allAtOnce"/>
      <p:bldP spid="13" grpId="2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Rularea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compilarea</a:t>
            </a:r>
            <a:r>
              <a:rPr lang="en-US" dirty="0" smtClean="0"/>
              <a:t> </a:t>
            </a:r>
            <a:r>
              <a:rPr lang="en-US" dirty="0" err="1" smtClean="0"/>
              <a:t>algoritmului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1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 Ne </a:t>
            </a:r>
            <a:r>
              <a:rPr lang="en-US" sz="2800" dirty="0" err="1"/>
              <a:t>folosim</a:t>
            </a:r>
            <a:r>
              <a:rPr lang="en-US" sz="2800" dirty="0"/>
              <a:t> de </a:t>
            </a:r>
            <a:r>
              <a:rPr lang="en-US" sz="2800" dirty="0" err="1"/>
              <a:t>JavaCompiller</a:t>
            </a:r>
            <a:r>
              <a:rPr lang="en-US" sz="2800" dirty="0"/>
              <a:t> </a:t>
            </a:r>
            <a:r>
              <a:rPr lang="en-US" sz="2800" dirty="0" err="1"/>
              <a:t>pentru</a:t>
            </a:r>
            <a:r>
              <a:rPr lang="en-US" sz="2800" dirty="0"/>
              <a:t> a </a:t>
            </a:r>
            <a:r>
              <a:rPr lang="en-US" sz="2800" dirty="0" err="1"/>
              <a:t>compila</a:t>
            </a:r>
            <a:r>
              <a:rPr lang="en-US" sz="2800" dirty="0"/>
              <a:t> </a:t>
            </a:r>
            <a:r>
              <a:rPr lang="en-US" sz="2800" dirty="0" err="1"/>
              <a:t>sursa</a:t>
            </a:r>
            <a:r>
              <a:rPr lang="en-US" sz="2800" dirty="0"/>
              <a:t> .java. 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88" y="3261946"/>
            <a:ext cx="4305300" cy="25146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01798" y="3105410"/>
            <a:ext cx="1316098" cy="2767852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02353" y="3978519"/>
            <a:ext cx="1193647" cy="1081453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82764" y="3978519"/>
            <a:ext cx="2640165" cy="1081454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32790" y="19394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pt-BR" dirty="0">
                <a:solidFill>
                  <a:schemeClr val="accent1"/>
                </a:solidFill>
              </a:rPr>
              <a:t>Având clasa compilată, o instanțiem prin Reflection.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32790" y="191055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1"/>
                </a:solidFill>
              </a:rPr>
              <a:t>Instanța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algoritmului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trebuie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să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implementeze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clasa</a:t>
            </a:r>
            <a:r>
              <a:rPr lang="en-US" dirty="0">
                <a:solidFill>
                  <a:schemeClr val="accent1"/>
                </a:solidFill>
              </a:rPr>
              <a:t> Program.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9780" y="18961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pt-BR" dirty="0">
                <a:solidFill>
                  <a:schemeClr val="accent1"/>
                </a:solidFill>
              </a:rPr>
              <a:t>Având siguranța că algoritmul implementează metoda “run”, o vom apela prin Reflection.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0" grpId="0" animBg="1"/>
      <p:bldP spid="10" grpId="1" animBg="1"/>
      <p:bldP spid="11" grpId="0" animBg="1"/>
      <p:bldP spid="11" grpId="1" animBg="1"/>
      <p:bldP spid="12" grpId="0" animBg="1"/>
      <p:bldP spid="13" grpId="2" build="allAtOnce"/>
      <p:bldP spid="13" grpId="3" build="allAtOnce"/>
      <p:bldP spid="14" grpId="4" build="allAtOnce"/>
      <p:bldP spid="14" grpId="5" build="allAtOnce"/>
      <p:bldP spid="15" grpId="6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comenzilor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Rularea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algoritmului</a:t>
            </a:r>
            <a:r>
              <a:rPr lang="en-US" sz="3200" dirty="0" smtClean="0"/>
              <a:t> direct </a:t>
            </a:r>
            <a:r>
              <a:rPr lang="en-US" sz="3200" dirty="0" err="1" smtClean="0"/>
              <a:t>pe</a:t>
            </a:r>
            <a:r>
              <a:rPr lang="en-US" sz="3200" dirty="0" smtClean="0"/>
              <a:t> </a:t>
            </a:r>
            <a:r>
              <a:rPr lang="en-US" sz="3200" dirty="0" err="1" smtClean="0"/>
              <a:t>graf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Ce </a:t>
            </a:r>
            <a:r>
              <a:rPr lang="en-US" sz="3200" dirty="0" err="1" smtClean="0"/>
              <a:t>probleme</a:t>
            </a:r>
            <a:r>
              <a:rPr lang="en-US" sz="3200" dirty="0" smtClean="0"/>
              <a:t> </a:t>
            </a:r>
            <a:r>
              <a:rPr lang="en-US" sz="3200" dirty="0" err="1" smtClean="0"/>
              <a:t>apar</a:t>
            </a:r>
            <a:r>
              <a:rPr lang="en-US" sz="3200" dirty="0" smtClean="0"/>
              <a:t>?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Rularea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algoritmului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un </a:t>
            </a:r>
            <a:r>
              <a:rPr lang="en-US" sz="3200" dirty="0" err="1" smtClean="0"/>
              <a:t>graf</a:t>
            </a:r>
            <a:r>
              <a:rPr lang="en-US" sz="3200" dirty="0" smtClean="0"/>
              <a:t> dummy.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Colectarea</a:t>
            </a:r>
            <a:r>
              <a:rPr lang="en-US" dirty="0" smtClean="0"/>
              <a:t> </a:t>
            </a:r>
            <a:r>
              <a:rPr lang="en-US" dirty="0" err="1" smtClean="0"/>
              <a:t>comenzilor</a:t>
            </a:r>
            <a:r>
              <a:rPr lang="en-US" dirty="0" smtClean="0"/>
              <a:t> – </a:t>
            </a:r>
            <a:r>
              <a:rPr lang="en-US" dirty="0" err="1" smtClean="0"/>
              <a:t>Graful</a:t>
            </a:r>
            <a:r>
              <a:rPr lang="en-US" dirty="0"/>
              <a:t> </a:t>
            </a:r>
            <a:r>
              <a:rPr lang="en-US" dirty="0" smtClean="0"/>
              <a:t>Dummy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20" y="1789828"/>
            <a:ext cx="9872871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/>
              <a:t>Inițial</a:t>
            </a:r>
            <a:r>
              <a:rPr lang="en-US" sz="2800" dirty="0"/>
              <a:t> </a:t>
            </a:r>
            <a:r>
              <a:rPr lang="en-US" sz="2800" dirty="0" err="1"/>
              <a:t>graf-ul</a:t>
            </a:r>
            <a:r>
              <a:rPr lang="en-US" sz="2800" dirty="0"/>
              <a:t> dummy </a:t>
            </a:r>
            <a:r>
              <a:rPr lang="en-US" sz="2800" dirty="0" err="1"/>
              <a:t>descrie</a:t>
            </a:r>
            <a:r>
              <a:rPr lang="en-US" sz="2800" dirty="0"/>
              <a:t> </a:t>
            </a:r>
            <a:r>
              <a:rPr lang="en-US" sz="2800" dirty="0" err="1"/>
              <a:t>aceeași</a:t>
            </a:r>
            <a:r>
              <a:rPr lang="en-US" sz="2800" dirty="0"/>
              <a:t> </a:t>
            </a:r>
            <a:r>
              <a:rPr lang="en-US" sz="2800" dirty="0" err="1"/>
              <a:t>structură</a:t>
            </a:r>
            <a:r>
              <a:rPr lang="en-US" sz="2800" dirty="0"/>
              <a:t> de date ca </a:t>
            </a:r>
            <a:r>
              <a:rPr lang="en-US" sz="2800" dirty="0" err="1"/>
              <a:t>graful</a:t>
            </a:r>
            <a:r>
              <a:rPr lang="en-US" sz="2800" dirty="0"/>
              <a:t> din editor.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2723916"/>
            <a:ext cx="5532438" cy="345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21300" y="2723916"/>
            <a:ext cx="1447800" cy="2991084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79800" y="4457700"/>
            <a:ext cx="3289300" cy="1409700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59400" y="4402136"/>
            <a:ext cx="3865562" cy="1465263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201989">
            <a:off x="5123967" y="3410644"/>
            <a:ext cx="4185186" cy="1715756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58520" y="18172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1"/>
                </a:solidFill>
              </a:rPr>
              <a:t>Odată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pasat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algoritmului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scris</a:t>
            </a:r>
            <a:r>
              <a:rPr lang="en-US" dirty="0">
                <a:solidFill>
                  <a:schemeClr val="accent1"/>
                </a:solidFill>
              </a:rPr>
              <a:t> de </a:t>
            </a:r>
            <a:r>
              <a:rPr lang="en-US" dirty="0" err="1">
                <a:solidFill>
                  <a:schemeClr val="accent1"/>
                </a:solidFill>
              </a:rPr>
              <a:t>către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utilizator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dirty="0" err="1">
                <a:solidFill>
                  <a:schemeClr val="accent1"/>
                </a:solidFill>
              </a:rPr>
              <a:t>devine</a:t>
            </a:r>
            <a:r>
              <a:rPr lang="en-US" dirty="0">
                <a:solidFill>
                  <a:schemeClr val="accent1"/>
                </a:solidFill>
              </a:rPr>
              <a:t> independent de </a:t>
            </a:r>
            <a:r>
              <a:rPr lang="en-US" dirty="0" err="1">
                <a:solidFill>
                  <a:schemeClr val="accent1"/>
                </a:solidFill>
              </a:rPr>
              <a:t>graful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părinte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83920" y="17703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1"/>
                </a:solidFill>
              </a:rPr>
              <a:t>Reține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toate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comenzile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survenite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în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urma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execuției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algoritmului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58520" y="1808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La </a:t>
            </a:r>
            <a:r>
              <a:rPr lang="en-US" dirty="0" err="1">
                <a:solidFill>
                  <a:schemeClr val="accent1"/>
                </a:solidFill>
              </a:rPr>
              <a:t>finalul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execuției</a:t>
            </a:r>
            <a:r>
              <a:rPr lang="en-US" dirty="0">
                <a:solidFill>
                  <a:schemeClr val="accent1"/>
                </a:solidFill>
              </a:rPr>
              <a:t>, </a:t>
            </a:r>
            <a:r>
              <a:rPr lang="en-US" dirty="0" err="1">
                <a:solidFill>
                  <a:schemeClr val="accent1"/>
                </a:solidFill>
              </a:rPr>
              <a:t>graful</a:t>
            </a:r>
            <a:r>
              <a:rPr lang="en-US" dirty="0">
                <a:solidFill>
                  <a:schemeClr val="accent1"/>
                </a:solidFill>
              </a:rPr>
              <a:t> dummy </a:t>
            </a:r>
            <a:r>
              <a:rPr lang="en-US" dirty="0" err="1">
                <a:solidFill>
                  <a:schemeClr val="accent1"/>
                </a:solidFill>
              </a:rPr>
              <a:t>colectează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și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trimite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toate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comenzile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unui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CommandsRunner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58520" y="18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400"/>
              </a:spcBef>
              <a:buClr>
                <a:schemeClr val="accent1"/>
              </a:buClr>
              <a:buSzPct val="80000"/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1"/>
                </a:solidFill>
              </a:rPr>
              <a:t>Comenzile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sunt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rulate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asupra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grafului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reprezentat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grafic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2" build="allAtOnce"/>
      <p:bldP spid="10" grpId="3" build="allAtOnce"/>
      <p:bldP spid="11" grpId="4" build="allAtOnce"/>
      <p:bldP spid="11" grpId="5" build="allAtOnce"/>
      <p:bldP spid="12" grpId="6" build="allAtOnce"/>
      <p:bldP spid="12" grpId="7" build="allAtOnce"/>
      <p:bldP spid="13" grpId="8" build="allAtOnce"/>
      <p:bldP spid="13" grpId="9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Serializarea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Algoritmii</a:t>
            </a:r>
            <a:r>
              <a:rPr lang="en-US" sz="3200" dirty="0"/>
              <a:t> </a:t>
            </a:r>
            <a:r>
              <a:rPr lang="en-US" sz="3200" dirty="0" err="1"/>
              <a:t>sunt</a:t>
            </a:r>
            <a:r>
              <a:rPr lang="en-US" sz="3200" dirty="0"/>
              <a:t> </a:t>
            </a:r>
            <a:r>
              <a:rPr lang="en-US" sz="3200" dirty="0" err="1"/>
              <a:t>stocați</a:t>
            </a:r>
            <a:r>
              <a:rPr lang="en-US" sz="3200" dirty="0"/>
              <a:t> </a:t>
            </a:r>
            <a:r>
              <a:rPr lang="en-US" sz="3200" dirty="0" smtClean="0"/>
              <a:t>ca</a:t>
            </a:r>
            <a:r>
              <a:rPr lang="en-US" sz="3200" dirty="0"/>
              <a:t> </a:t>
            </a:r>
            <a:r>
              <a:rPr lang="en-US" sz="3200" dirty="0" err="1"/>
              <a:t>fișiere</a:t>
            </a:r>
            <a:r>
              <a:rPr lang="en-US" sz="3200" dirty="0"/>
              <a:t> java</a:t>
            </a:r>
            <a:r>
              <a:rPr lang="en-US" sz="3200" dirty="0" smtClean="0"/>
              <a:t>.</a:t>
            </a:r>
          </a:p>
          <a:p>
            <a:pPr marL="45720" indent="0">
              <a:buNone/>
            </a:pPr>
            <a:endParaRPr lang="en-US" sz="3200" dirty="0"/>
          </a:p>
          <a:p>
            <a:r>
              <a:rPr lang="en-US" sz="3200" dirty="0" err="1" smtClean="0"/>
              <a:t>Grafurile</a:t>
            </a:r>
            <a:r>
              <a:rPr lang="en-US" sz="3200" dirty="0" smtClean="0"/>
              <a:t> </a:t>
            </a:r>
            <a:r>
              <a:rPr lang="en-US" sz="3200" dirty="0" err="1" smtClean="0"/>
              <a:t>sunt</a:t>
            </a:r>
            <a:r>
              <a:rPr lang="en-US" sz="3200" dirty="0" smtClean="0"/>
              <a:t> </a:t>
            </a:r>
            <a:r>
              <a:rPr lang="en-US" sz="3200" dirty="0" err="1" smtClean="0"/>
              <a:t>serializate</a:t>
            </a:r>
            <a:r>
              <a:rPr lang="en-US" sz="3200" dirty="0" smtClean="0"/>
              <a:t> </a:t>
            </a:r>
            <a:r>
              <a:rPr lang="en-US" sz="3200" dirty="0" err="1" smtClean="0"/>
              <a:t>prin</a:t>
            </a:r>
            <a:r>
              <a:rPr lang="en-US" sz="3200" dirty="0" smtClean="0"/>
              <a:t> </a:t>
            </a:r>
            <a:r>
              <a:rPr lang="en-US" sz="3200" dirty="0" err="1" smtClean="0"/>
              <a:t>formatul</a:t>
            </a:r>
            <a:r>
              <a:rPr lang="en-US" sz="3200" dirty="0" smtClean="0"/>
              <a:t> </a:t>
            </a:r>
            <a:r>
              <a:rPr lang="en-US" sz="3200" dirty="0" err="1" smtClean="0"/>
              <a:t>GraphML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7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Serializarea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r>
              <a:rPr lang="en-US" dirty="0" smtClean="0"/>
              <a:t> - </a:t>
            </a:r>
            <a:r>
              <a:rPr lang="en-US" dirty="0" err="1" smtClean="0"/>
              <a:t>GraphML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 format </a:t>
            </a:r>
            <a:r>
              <a:rPr lang="en-US" sz="3200" dirty="0" err="1" smtClean="0"/>
              <a:t>bazat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XML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Entități</a:t>
            </a:r>
            <a:r>
              <a:rPr lang="en-US" sz="3200" dirty="0"/>
              <a:t> </a:t>
            </a:r>
            <a:r>
              <a:rPr lang="en-US" sz="3200" dirty="0" err="1"/>
              <a:t>și</a:t>
            </a:r>
            <a:r>
              <a:rPr lang="en-US" sz="3200" dirty="0"/>
              <a:t> </a:t>
            </a:r>
            <a:r>
              <a:rPr lang="en-US" sz="3200" dirty="0" err="1"/>
              <a:t>atribute</a:t>
            </a:r>
            <a:r>
              <a:rPr lang="en-US" sz="3200" dirty="0"/>
              <a:t> </a:t>
            </a:r>
            <a:r>
              <a:rPr lang="en-US" sz="3200" dirty="0" err="1" smtClean="0"/>
              <a:t>GraphML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/>
          </a:p>
          <a:p>
            <a:r>
              <a:rPr lang="en-US" sz="3200" dirty="0" err="1" smtClean="0"/>
              <a:t>Serializare</a:t>
            </a:r>
            <a:r>
              <a:rPr lang="en-US" sz="3200" dirty="0" smtClean="0"/>
              <a:t> </a:t>
            </a:r>
            <a:r>
              <a:rPr lang="en-US" sz="3200" dirty="0" err="1"/>
              <a:t>binară</a:t>
            </a:r>
            <a:r>
              <a:rPr lang="en-US" sz="3200" dirty="0"/>
              <a:t> </a:t>
            </a:r>
            <a:r>
              <a:rPr lang="en-US" sz="3200" dirty="0" smtClean="0"/>
              <a:t>vs </a:t>
            </a:r>
            <a:r>
              <a:rPr lang="en-US" sz="3200" dirty="0" err="1" smtClean="0"/>
              <a:t>serializare</a:t>
            </a:r>
            <a:r>
              <a:rPr lang="en-US" sz="3200" dirty="0" smtClean="0"/>
              <a:t> </a:t>
            </a:r>
            <a:r>
              <a:rPr lang="en-US" sz="3200" dirty="0" err="1" smtClean="0"/>
              <a:t>GraphML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61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Generatorul</a:t>
            </a:r>
            <a:r>
              <a:rPr lang="en-US" dirty="0" smtClean="0"/>
              <a:t> de </a:t>
            </a:r>
            <a:r>
              <a:rPr lang="en-US" dirty="0" err="1" smtClean="0"/>
              <a:t>grafuri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Bazat</a:t>
            </a:r>
            <a:r>
              <a:rPr lang="en-US" sz="3200" dirty="0"/>
              <a:t> </a:t>
            </a:r>
            <a:r>
              <a:rPr lang="en-US" sz="3200" dirty="0" err="1"/>
              <a:t>pe</a:t>
            </a:r>
            <a:r>
              <a:rPr lang="en-US" sz="3200" dirty="0"/>
              <a:t> </a:t>
            </a:r>
            <a:r>
              <a:rPr lang="en-US" sz="3200" dirty="0" err="1" smtClean="0"/>
              <a:t>constrângeri</a:t>
            </a:r>
            <a:endParaRPr lang="en-US" sz="3200" dirty="0" smtClean="0"/>
          </a:p>
          <a:p>
            <a:pPr marL="45720" indent="0">
              <a:buNone/>
            </a:pPr>
            <a:endParaRPr lang="en-US" sz="3200" dirty="0"/>
          </a:p>
          <a:p>
            <a:r>
              <a:rPr lang="en-US" sz="3200" dirty="0" err="1" smtClean="0"/>
              <a:t>Tipuri</a:t>
            </a:r>
            <a:r>
              <a:rPr lang="en-US" sz="3200" dirty="0" smtClean="0"/>
              <a:t> de </a:t>
            </a:r>
            <a:r>
              <a:rPr lang="en-US" sz="3200" dirty="0" err="1"/>
              <a:t>constrângeri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/>
              <a:t>Posibilități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79" y="1690688"/>
            <a:ext cx="5967413" cy="4245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04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Motivație</a:t>
            </a:r>
            <a:r>
              <a:rPr lang="en-US" sz="2400" dirty="0" smtClean="0"/>
              <a:t>									3</a:t>
            </a:r>
          </a:p>
          <a:p>
            <a:r>
              <a:rPr lang="en-US" sz="2400" dirty="0" err="1" smtClean="0"/>
              <a:t>Tehnologii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folosite</a:t>
            </a:r>
            <a:r>
              <a:rPr lang="en-US" sz="2400" dirty="0" smtClean="0"/>
              <a:t>								4</a:t>
            </a:r>
          </a:p>
          <a:p>
            <a:r>
              <a:rPr lang="en-US" sz="2400" dirty="0" err="1" smtClean="0"/>
              <a:t>Funcționalități</a:t>
            </a:r>
            <a:r>
              <a:rPr lang="en-US" sz="2400" dirty="0" smtClean="0"/>
              <a:t>								5</a:t>
            </a:r>
          </a:p>
          <a:p>
            <a:r>
              <a:rPr lang="en-US" sz="2400" dirty="0" smtClean="0"/>
              <a:t>Flow-</a:t>
            </a:r>
            <a:r>
              <a:rPr lang="en-US" sz="2400" dirty="0" err="1" smtClean="0"/>
              <a:t>ul</a:t>
            </a:r>
            <a:r>
              <a:rPr lang="en-US" sz="2400" dirty="0" smtClean="0"/>
              <a:t> de </a:t>
            </a:r>
            <a:r>
              <a:rPr lang="en-US" sz="2400" dirty="0" err="1" smtClean="0"/>
              <a:t>lucru</a:t>
            </a:r>
            <a:r>
              <a:rPr lang="en-US" sz="2400" dirty="0" smtClean="0"/>
              <a:t>								13</a:t>
            </a:r>
          </a:p>
          <a:p>
            <a:r>
              <a:rPr lang="en-US" sz="2400" dirty="0" err="1" smtClean="0"/>
              <a:t>Generatorul</a:t>
            </a:r>
            <a:r>
              <a:rPr lang="en-US" sz="2400" dirty="0" smtClean="0"/>
              <a:t> de </a:t>
            </a:r>
            <a:r>
              <a:rPr lang="en-US" sz="2400" dirty="0" err="1" smtClean="0"/>
              <a:t>grafuri</a:t>
            </a:r>
            <a:r>
              <a:rPr lang="en-US" sz="2400" dirty="0" smtClean="0"/>
              <a:t>							19</a:t>
            </a:r>
          </a:p>
          <a:p>
            <a:r>
              <a:rPr lang="en-US" sz="2400" dirty="0"/>
              <a:t>API-</a:t>
            </a:r>
            <a:r>
              <a:rPr lang="en-US" sz="2400" dirty="0" err="1"/>
              <a:t>ul</a:t>
            </a:r>
            <a:r>
              <a:rPr lang="en-US" sz="2400" dirty="0"/>
              <a:t> </a:t>
            </a:r>
            <a:r>
              <a:rPr lang="en-US" sz="2400" dirty="0" err="1"/>
              <a:t>și</a:t>
            </a:r>
            <a:r>
              <a:rPr lang="en-US" sz="2400" dirty="0"/>
              <a:t> </a:t>
            </a:r>
            <a:r>
              <a:rPr lang="en-US" sz="2400" dirty="0" err="1"/>
              <a:t>aplicația</a:t>
            </a:r>
            <a:r>
              <a:rPr lang="en-US" sz="2400" dirty="0"/>
              <a:t> web</a:t>
            </a:r>
            <a:r>
              <a:rPr lang="en-US" sz="2400" dirty="0" smtClean="0"/>
              <a:t>							20</a:t>
            </a:r>
          </a:p>
          <a:p>
            <a:r>
              <a:rPr lang="en-US" sz="2400" dirty="0" err="1" smtClean="0"/>
              <a:t>Stocarea</a:t>
            </a:r>
            <a:r>
              <a:rPr lang="en-US" sz="2400" dirty="0" smtClean="0"/>
              <a:t> </a:t>
            </a:r>
            <a:r>
              <a:rPr lang="en-US" sz="2400" dirty="0" err="1" smtClean="0"/>
              <a:t>resurselor</a:t>
            </a:r>
            <a:r>
              <a:rPr lang="en-US" sz="2400" dirty="0" smtClean="0"/>
              <a:t>								21</a:t>
            </a:r>
          </a:p>
          <a:p>
            <a:r>
              <a:rPr lang="en-US" sz="2400" dirty="0" err="1" smtClean="0"/>
              <a:t>Concluzie</a:t>
            </a:r>
            <a:r>
              <a:rPr lang="en-US" sz="2400" dirty="0" smtClean="0"/>
              <a:t>									22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API-</a:t>
            </a:r>
            <a:r>
              <a:rPr lang="en-US" dirty="0" err="1"/>
              <a:t>ul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dirty="0" err="1"/>
              <a:t>aplicația</a:t>
            </a:r>
            <a:r>
              <a:rPr lang="en-US" dirty="0"/>
              <a:t> 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Motivație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/>
              <a:t>Încărcare</a:t>
            </a:r>
            <a:r>
              <a:rPr lang="en-US" sz="3200" dirty="0"/>
              <a:t> </a:t>
            </a:r>
            <a:r>
              <a:rPr lang="en-US" sz="3200" dirty="0" err="1"/>
              <a:t>și</a:t>
            </a:r>
            <a:r>
              <a:rPr lang="en-US" sz="3200" dirty="0"/>
              <a:t> </a:t>
            </a:r>
            <a:r>
              <a:rPr lang="en-US" sz="3200" dirty="0" err="1" smtClean="0"/>
              <a:t>descărcare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/>
              <a:t>Funcțiile</a:t>
            </a:r>
            <a:r>
              <a:rPr lang="en-US" sz="3200" dirty="0"/>
              <a:t> </a:t>
            </a:r>
            <a:r>
              <a:rPr lang="en-US" sz="3200" dirty="0" err="1"/>
              <a:t>administratorului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Stocarea</a:t>
            </a:r>
            <a:r>
              <a:rPr lang="en-US" dirty="0" smtClean="0"/>
              <a:t> </a:t>
            </a:r>
            <a:r>
              <a:rPr lang="en-US" dirty="0" err="1" smtClean="0"/>
              <a:t>resurselor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04" y="2294120"/>
            <a:ext cx="7744192" cy="29724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20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sz="2800" dirty="0" err="1"/>
              <a:t>Direc</a:t>
            </a:r>
            <a:r>
              <a:rPr lang="en-US" sz="2800" dirty="0" err="1"/>
              <a:t>ț</a:t>
            </a:r>
            <a:r>
              <a:rPr lang="en-US" sz="2800" dirty="0" err="1"/>
              <a:t>ii</a:t>
            </a:r>
            <a:r>
              <a:rPr lang="en-US" sz="2800" dirty="0"/>
              <a:t> </a:t>
            </a:r>
            <a:r>
              <a:rPr lang="en-US" sz="2800" dirty="0" err="1"/>
              <a:t>viitoare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72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Motivație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Unealtă</a:t>
            </a:r>
            <a:r>
              <a:rPr lang="en-US" sz="2800" dirty="0"/>
              <a:t> </a:t>
            </a:r>
            <a:r>
              <a:rPr lang="en-US" sz="2800" dirty="0" err="1"/>
              <a:t>educativă</a:t>
            </a:r>
            <a:r>
              <a:rPr lang="en-US" sz="2800" dirty="0"/>
              <a:t> </a:t>
            </a:r>
            <a:r>
              <a:rPr lang="en-US" sz="2800" dirty="0" err="1"/>
              <a:t>pentru</a:t>
            </a:r>
            <a:r>
              <a:rPr lang="en-US" sz="2800" dirty="0"/>
              <a:t> </a:t>
            </a:r>
            <a:r>
              <a:rPr lang="en-US" sz="2800" dirty="0" err="1"/>
              <a:t>materia</a:t>
            </a:r>
            <a:r>
              <a:rPr lang="en-US" sz="2800" dirty="0"/>
              <a:t> “</a:t>
            </a:r>
            <a:r>
              <a:rPr lang="en-US" sz="2800" dirty="0" err="1"/>
              <a:t>Algoritmica</a:t>
            </a:r>
            <a:r>
              <a:rPr lang="en-US" sz="2800" dirty="0"/>
              <a:t> </a:t>
            </a:r>
            <a:r>
              <a:rPr lang="en-US" sz="2800" dirty="0" err="1"/>
              <a:t>Grafurilor</a:t>
            </a:r>
            <a:r>
              <a:rPr lang="en-US" sz="2800" dirty="0"/>
              <a:t>”.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 err="1" smtClean="0"/>
              <a:t>Demonstrația</a:t>
            </a:r>
            <a:r>
              <a:rPr lang="en-US" sz="2800" dirty="0"/>
              <a:t> </a:t>
            </a:r>
            <a:r>
              <a:rPr lang="en-US" sz="2800" dirty="0" err="1"/>
              <a:t>vizuală</a:t>
            </a:r>
            <a:r>
              <a:rPr lang="en-US" sz="2800" dirty="0"/>
              <a:t> a </a:t>
            </a:r>
            <a:r>
              <a:rPr lang="en-US" sz="2800" dirty="0" err="1"/>
              <a:t>unor</a:t>
            </a:r>
            <a:r>
              <a:rPr lang="en-US" sz="2800" dirty="0"/>
              <a:t> </a:t>
            </a:r>
            <a:r>
              <a:rPr lang="en-US" sz="2800" dirty="0" err="1"/>
              <a:t>algoritmi</a:t>
            </a:r>
            <a:r>
              <a:rPr lang="en-US" sz="2800" dirty="0"/>
              <a:t> </a:t>
            </a:r>
            <a:r>
              <a:rPr lang="en-US" sz="2800" dirty="0" err="1"/>
              <a:t>specifici</a:t>
            </a:r>
            <a:r>
              <a:rPr lang="en-US" sz="2800" dirty="0"/>
              <a:t>.</a:t>
            </a:r>
          </a:p>
          <a:p>
            <a:pPr marL="45720" indent="0">
              <a:buNone/>
            </a:pPr>
            <a:endParaRPr lang="en-US" sz="2800" dirty="0"/>
          </a:p>
          <a:p>
            <a:r>
              <a:rPr lang="en-US" sz="2800" dirty="0" err="1" smtClean="0"/>
              <a:t>Facilitează</a:t>
            </a:r>
            <a:r>
              <a:rPr lang="en-US" sz="2800" dirty="0"/>
              <a:t> </a:t>
            </a:r>
            <a:r>
              <a:rPr lang="en-US" sz="2800" dirty="0" err="1"/>
              <a:t>învățarea</a:t>
            </a:r>
            <a:r>
              <a:rPr lang="en-US" sz="2800" dirty="0"/>
              <a:t> </a:t>
            </a:r>
            <a:r>
              <a:rPr lang="en-US" sz="2800" dirty="0" err="1"/>
              <a:t>prin</a:t>
            </a:r>
            <a:r>
              <a:rPr lang="en-US" sz="2800" dirty="0"/>
              <a:t> </a:t>
            </a:r>
            <a:r>
              <a:rPr lang="en-US" sz="2800" dirty="0" err="1"/>
              <a:t>experimentare</a:t>
            </a:r>
            <a:r>
              <a:rPr lang="en-US" sz="2800" dirty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9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Tehnologii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olosite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JavaFX</a:t>
            </a:r>
          </a:p>
          <a:p>
            <a:r>
              <a:rPr lang="en-US" sz="3600" dirty="0" smtClean="0"/>
              <a:t>.NET Core</a:t>
            </a:r>
          </a:p>
          <a:p>
            <a:r>
              <a:rPr lang="en-US" sz="3600" smtClean="0"/>
              <a:t>Angular</a:t>
            </a:r>
            <a:endParaRPr lang="en-US" sz="3600" dirty="0" smtClean="0"/>
          </a:p>
          <a:p>
            <a:r>
              <a:rPr lang="en-US" sz="3600" dirty="0" err="1" smtClean="0"/>
              <a:t>Alte</a:t>
            </a:r>
            <a:r>
              <a:rPr lang="en-US" sz="3600" dirty="0" smtClean="0"/>
              <a:t> </a:t>
            </a:r>
            <a:r>
              <a:rPr lang="en-US" sz="3600" dirty="0" err="1" smtClean="0"/>
              <a:t>biblioteci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562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Funcționalități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Editor </a:t>
            </a:r>
            <a:r>
              <a:rPr lang="en-US" sz="2800" dirty="0"/>
              <a:t>de cod </a:t>
            </a:r>
            <a:r>
              <a:rPr lang="en-US" sz="2800" dirty="0" err="1"/>
              <a:t>și</a:t>
            </a:r>
            <a:r>
              <a:rPr lang="en-US" sz="2800" dirty="0"/>
              <a:t> de </a:t>
            </a:r>
            <a:r>
              <a:rPr lang="en-US" sz="2800" dirty="0" err="1"/>
              <a:t>grafuri</a:t>
            </a:r>
            <a:endParaRPr lang="en-US" sz="2800" dirty="0"/>
          </a:p>
          <a:p>
            <a:r>
              <a:rPr lang="en-US" sz="2800" dirty="0" err="1" smtClean="0"/>
              <a:t>Rularea</a:t>
            </a:r>
            <a:r>
              <a:rPr lang="en-US" sz="2800" dirty="0"/>
              <a:t> </a:t>
            </a:r>
            <a:r>
              <a:rPr lang="en-US" sz="2800" dirty="0" err="1"/>
              <a:t>controlată</a:t>
            </a:r>
            <a:r>
              <a:rPr lang="en-US" sz="2800" dirty="0"/>
              <a:t> a </a:t>
            </a:r>
            <a:r>
              <a:rPr lang="en-US" sz="2800" dirty="0" err="1"/>
              <a:t>unui</a:t>
            </a:r>
            <a:r>
              <a:rPr lang="en-US" sz="2800" dirty="0"/>
              <a:t> </a:t>
            </a:r>
            <a:r>
              <a:rPr lang="en-US" sz="2800" dirty="0" err="1"/>
              <a:t>algoritm</a:t>
            </a:r>
            <a:r>
              <a:rPr lang="en-US" sz="2800" dirty="0"/>
              <a:t> </a:t>
            </a:r>
            <a:r>
              <a:rPr lang="en-US" sz="2800" dirty="0" err="1"/>
              <a:t>pe</a:t>
            </a:r>
            <a:r>
              <a:rPr lang="en-US" sz="2800" dirty="0"/>
              <a:t> un </a:t>
            </a:r>
            <a:r>
              <a:rPr lang="en-US" sz="2800" dirty="0" err="1"/>
              <a:t>graf</a:t>
            </a:r>
            <a:endParaRPr lang="en-US" sz="2800" dirty="0"/>
          </a:p>
          <a:p>
            <a:r>
              <a:rPr lang="en-US" sz="2800" dirty="0" err="1" smtClean="0"/>
              <a:t>Stocarea</a:t>
            </a:r>
            <a:r>
              <a:rPr lang="en-US" sz="2800" dirty="0"/>
              <a:t> </a:t>
            </a:r>
            <a:r>
              <a:rPr lang="en-US" sz="2800" dirty="0" err="1"/>
              <a:t>locală</a:t>
            </a:r>
            <a:r>
              <a:rPr lang="en-US" sz="2800" dirty="0"/>
              <a:t> a </a:t>
            </a:r>
            <a:r>
              <a:rPr lang="en-US" sz="2800" dirty="0" err="1"/>
              <a:t>resurselor</a:t>
            </a:r>
            <a:endParaRPr lang="en-US" sz="2800" dirty="0"/>
          </a:p>
          <a:p>
            <a:r>
              <a:rPr lang="en-US" sz="2800" dirty="0" err="1" smtClean="0"/>
              <a:t>Generare</a:t>
            </a:r>
            <a:r>
              <a:rPr lang="en-US" sz="2800" dirty="0"/>
              <a:t> de </a:t>
            </a:r>
            <a:r>
              <a:rPr lang="en-US" sz="2800" dirty="0" err="1"/>
              <a:t>grafuri</a:t>
            </a:r>
            <a:endParaRPr lang="en-US" sz="2800" dirty="0"/>
          </a:p>
          <a:p>
            <a:r>
              <a:rPr lang="en-US" sz="2800" dirty="0" err="1" smtClean="0"/>
              <a:t>Încărcarea</a:t>
            </a:r>
            <a:r>
              <a:rPr lang="en-US" sz="2800" dirty="0"/>
              <a:t> de </a:t>
            </a:r>
            <a:r>
              <a:rPr lang="en-US" sz="2800" dirty="0" err="1"/>
              <a:t>resurse</a:t>
            </a:r>
            <a:r>
              <a:rPr lang="en-US" sz="2800" dirty="0"/>
              <a:t> </a:t>
            </a:r>
            <a:r>
              <a:rPr lang="en-US" sz="2800" dirty="0" err="1"/>
              <a:t>într</a:t>
            </a:r>
            <a:r>
              <a:rPr lang="en-US" sz="2800" dirty="0"/>
              <a:t>-o </a:t>
            </a:r>
            <a:r>
              <a:rPr lang="en-US" sz="2800" dirty="0" err="1"/>
              <a:t>baza</a:t>
            </a:r>
            <a:r>
              <a:rPr lang="en-US" sz="2800" dirty="0"/>
              <a:t> de date </a:t>
            </a:r>
            <a:r>
              <a:rPr lang="en-US" sz="2800" dirty="0" err="1"/>
              <a:t>centralizată</a:t>
            </a:r>
            <a:endParaRPr lang="en-US" sz="2800" dirty="0"/>
          </a:p>
          <a:p>
            <a:r>
              <a:rPr lang="en-US" sz="2800" dirty="0" smtClean="0"/>
              <a:t>Management-</a:t>
            </a:r>
            <a:r>
              <a:rPr lang="en-US" sz="2800" dirty="0" err="1" smtClean="0"/>
              <a:t>ul</a:t>
            </a:r>
            <a:r>
              <a:rPr lang="en-US" sz="2800" dirty="0"/>
              <a:t> </a:t>
            </a:r>
            <a:r>
              <a:rPr lang="en-US" sz="2800" dirty="0" err="1"/>
              <a:t>resurselor</a:t>
            </a:r>
            <a:r>
              <a:rPr lang="en-US" sz="2800" dirty="0"/>
              <a:t> de </a:t>
            </a:r>
            <a:r>
              <a:rPr lang="en-US" sz="2800" dirty="0" err="1"/>
              <a:t>către</a:t>
            </a:r>
            <a:r>
              <a:rPr lang="en-US" sz="2800" dirty="0"/>
              <a:t> un administrator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Editorul</a:t>
            </a:r>
            <a:r>
              <a:rPr lang="en-US" dirty="0" smtClean="0"/>
              <a:t> de 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8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Permite scrierea și modificarea algoritmilor.</a:t>
            </a: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35" y="2610214"/>
            <a:ext cx="5202129" cy="3716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8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Editorul</a:t>
            </a:r>
            <a:r>
              <a:rPr lang="en-US" dirty="0" smtClean="0"/>
              <a:t> de cod - </a:t>
            </a:r>
            <a:r>
              <a:rPr lang="en-US" sz="3200" dirty="0" err="1"/>
              <a:t>Evidențierea</a:t>
            </a:r>
            <a:r>
              <a:rPr lang="en-US" sz="3200" dirty="0"/>
              <a:t> </a:t>
            </a:r>
            <a:r>
              <a:rPr lang="en-US" sz="3200" dirty="0" err="1"/>
              <a:t>sintaxei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8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68" y="1690688"/>
            <a:ext cx="4965502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45" y="1690688"/>
            <a:ext cx="4933950" cy="4295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60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Editorul</a:t>
            </a:r>
            <a:r>
              <a:rPr lang="en-US" dirty="0" smtClean="0"/>
              <a:t> de cod – </a:t>
            </a:r>
            <a:r>
              <a:rPr lang="en-US" sz="3200" dirty="0" err="1" smtClean="0"/>
              <a:t>Formatare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8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45" y="1700849"/>
            <a:ext cx="4933950" cy="4275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45" y="1701487"/>
            <a:ext cx="4933950" cy="4274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50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Editorul</a:t>
            </a:r>
            <a:r>
              <a:rPr lang="en-US" dirty="0" smtClean="0"/>
              <a:t> de cod – </a:t>
            </a:r>
            <a:r>
              <a:rPr lang="en-US" sz="3200" dirty="0" err="1" smtClean="0"/>
              <a:t>Compilare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08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82" y="1701487"/>
            <a:ext cx="4932476" cy="4274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14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1142</TotalTime>
  <Words>125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Basis</vt:lpstr>
      <vt:lpstr>AlgoGraph</vt:lpstr>
      <vt:lpstr>Cuprins</vt:lpstr>
      <vt:lpstr>Motivație</vt:lpstr>
      <vt:lpstr>Tehnologii folosite</vt:lpstr>
      <vt:lpstr>Funcționalități</vt:lpstr>
      <vt:lpstr>Editorul de cod</vt:lpstr>
      <vt:lpstr>Editorul de cod - Evidențierea sintaxei</vt:lpstr>
      <vt:lpstr>Editorul de cod – Formatare</vt:lpstr>
      <vt:lpstr>Editorul de cod – Compilare</vt:lpstr>
      <vt:lpstr>Editorul de cod – Rulare</vt:lpstr>
      <vt:lpstr>Editorul de grafuri</vt:lpstr>
      <vt:lpstr>Editorul de grafuri - Operatii</vt:lpstr>
      <vt:lpstr>Flow-ul de lucru</vt:lpstr>
      <vt:lpstr>Rularea si compilarea algoritmului.</vt:lpstr>
      <vt:lpstr>Colectarea comenzilor</vt:lpstr>
      <vt:lpstr>Colectarea comenzilor – Graful Dummy</vt:lpstr>
      <vt:lpstr>Serializarea resurselor</vt:lpstr>
      <vt:lpstr>Serializarea resurselor - GraphML</vt:lpstr>
      <vt:lpstr>Generatorul de grafuri</vt:lpstr>
      <vt:lpstr>API-ul și aplicația web</vt:lpstr>
      <vt:lpstr>Stocarea resurselor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AlgoGraph</dc:title>
  <dc:creator>Schitcu Gabriel</dc:creator>
  <cp:lastModifiedBy>Schitcu Gabriel</cp:lastModifiedBy>
  <cp:revision>55</cp:revision>
  <dcterms:created xsi:type="dcterms:W3CDTF">2019-06-29T07:12:48Z</dcterms:created>
  <dcterms:modified xsi:type="dcterms:W3CDTF">2019-07-01T09:18:23Z</dcterms:modified>
</cp:coreProperties>
</file>