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5" r:id="rId11"/>
    <p:sldId id="268" r:id="rId12"/>
    <p:sldId id="264" r:id="rId13"/>
    <p:sldId id="265" r:id="rId14"/>
    <p:sldId id="266" r:id="rId15"/>
    <p:sldId id="267" r:id="rId16"/>
    <p:sldId id="269" r:id="rId17"/>
    <p:sldId id="270" r:id="rId18"/>
    <p:sldId id="276" r:id="rId19"/>
    <p:sldId id="280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1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6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13-Aug-19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user/basics.typ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user/basics.broadcast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85B6AD70-39F5-4FFE-90F2-7C28ABCC2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1037D-8F2E-4771-86BC-6C8CD671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nb-NO" sz="4400" b="1" dirty="0">
                <a:solidFill>
                  <a:schemeClr val="tx1"/>
                </a:solidFill>
              </a:rPr>
              <a:t>NumPy: </a:t>
            </a:r>
            <a:br>
              <a:rPr lang="nb-NO" sz="4400" b="1" dirty="0">
                <a:solidFill>
                  <a:schemeClr val="tx1"/>
                </a:solidFill>
              </a:rPr>
            </a:br>
            <a:r>
              <a:rPr lang="nb-NO" sz="4400" b="1" dirty="0">
                <a:solidFill>
                  <a:schemeClr val="tx1"/>
                </a:solidFill>
              </a:rPr>
              <a:t>Tips &amp; Tricks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2C3AE-34C3-4791-B64A-8D3DB7D5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nb-NO" sz="2000" dirty="0"/>
              <a:t>Gabriel Cabrera &amp; Lucas Charpentier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110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[6]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Concatenation: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8506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arr_1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r>
              <a:rPr lang="nb-NO" dirty="0">
                <a:latin typeface="Consolas" panose="020B0609020204030204" pitchFamily="49" charset="0"/>
              </a:rPr>
              <a:t>arr_2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arr_concat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concatenate</a:t>
            </a:r>
            <a:r>
              <a:rPr lang="nb-NO" dirty="0">
                <a:latin typeface="Consolas" panose="020B0609020204030204" pitchFamily="49" charset="0"/>
              </a:rPr>
              <a:t>([arr_1, arr_2])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[1 2 3 4 5 6]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arr_hstack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hstack</a:t>
            </a:r>
            <a:r>
              <a:rPr lang="nb-NO" dirty="0">
                <a:latin typeface="Consolas" panose="020B0609020204030204" pitchFamily="49" charset="0"/>
              </a:rPr>
              <a:t>([arr_1, arr_2])   	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[1 2 3 4 5 6]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arr_vstack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vstack</a:t>
            </a:r>
            <a:r>
              <a:rPr lang="nb-NO" dirty="0">
                <a:latin typeface="Consolas" panose="020B0609020204030204" pitchFamily="49" charset="0"/>
              </a:rPr>
              <a:t>([arr_1, arr_2])  	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[[1 2 3]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		   #  [4 5 6]]</a:t>
            </a:r>
          </a:p>
          <a:p>
            <a:endParaRPr lang="nb-NO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5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428A7-DC2B-4B12-9EFD-8742036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Datatypes</a:t>
            </a:r>
            <a:endParaRPr lang="en-US" sz="4400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AFEB-4820-4BE6-8FA2-1D9930B5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Selecting a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/>
              <a:t> can be very important in some cases.</a:t>
            </a:r>
          </a:p>
          <a:p>
            <a:r>
              <a:rPr lang="en-US" dirty="0"/>
              <a:t>On the left, we have listed some of the available datatypes.</a:t>
            </a:r>
          </a:p>
          <a:p>
            <a:endParaRPr lang="en-US" sz="1050" dirty="0">
              <a:latin typeface="+mj-lt"/>
            </a:endParaRPr>
          </a:p>
          <a:p>
            <a:endParaRPr lang="en-US" sz="1050" dirty="0">
              <a:latin typeface="+mj-lt"/>
            </a:endParaRPr>
          </a:p>
          <a:p>
            <a:endParaRPr lang="en-US" sz="1050" dirty="0">
              <a:latin typeface="+mj-lt"/>
            </a:endParaRPr>
          </a:p>
          <a:p>
            <a:endParaRPr lang="en-US" sz="1050" dirty="0">
              <a:latin typeface="+mj-lt"/>
            </a:endParaRPr>
          </a:p>
          <a:p>
            <a:pPr marL="0" indent="0" algn="ctr">
              <a:buNone/>
            </a:pPr>
            <a:r>
              <a:rPr lang="en-US" sz="1050" dirty="0">
                <a:latin typeface="+mj-lt"/>
              </a:rPr>
              <a:t>Source: </a:t>
            </a:r>
            <a:r>
              <a:rPr lang="en-US" sz="1050" dirty="0">
                <a:solidFill>
                  <a:srgbClr val="0070C0"/>
                </a:solidFill>
                <a:latin typeface="+mj-lt"/>
                <a:hlinkClick r:id="rId2"/>
              </a:rPr>
              <a:t>https://docs.scipy.org/doc/numpy/user/basics.types.html</a:t>
            </a:r>
            <a:endParaRPr lang="en-US" sz="1050" dirty="0">
              <a:solidFill>
                <a:srgbClr val="0070C0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9AD102-C05F-4CA9-AB44-215CBFB95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85129"/>
              </p:ext>
            </p:extLst>
          </p:nvPr>
        </p:nvGraphicFramePr>
        <p:xfrm>
          <a:off x="633999" y="778600"/>
          <a:ext cx="6583229" cy="503738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97186">
                  <a:extLst>
                    <a:ext uri="{9D8B030D-6E8A-4147-A177-3AD203B41FA5}">
                      <a16:colId xmlns:a16="http://schemas.microsoft.com/office/drawing/2014/main" val="224541755"/>
                    </a:ext>
                  </a:extLst>
                </a:gridCol>
                <a:gridCol w="1256011">
                  <a:extLst>
                    <a:ext uri="{9D8B030D-6E8A-4147-A177-3AD203B41FA5}">
                      <a16:colId xmlns:a16="http://schemas.microsoft.com/office/drawing/2014/main" val="543632811"/>
                    </a:ext>
                  </a:extLst>
                </a:gridCol>
                <a:gridCol w="3130032">
                  <a:extLst>
                    <a:ext uri="{9D8B030D-6E8A-4147-A177-3AD203B41FA5}">
                      <a16:colId xmlns:a16="http://schemas.microsoft.com/office/drawing/2014/main" val="1423398708"/>
                    </a:ext>
                  </a:extLst>
                </a:gridCol>
              </a:tblGrid>
              <a:tr h="26386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NumPy type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C type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2307185361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np.int8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int8_t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Byte (-128 to 127)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794316177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np.int16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int16_t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Integer (-32768 to 32767)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2909144121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np.int32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int32_t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Integer (-2147483648 to 2147483647)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660475452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np.int64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int64_t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Integer (-9223372036854775808 to 9223372036854775807)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1629065348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np.uint8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uint8_t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Unsigned integer (0 to 255)</a:t>
                      </a:r>
                      <a:endParaRPr lang="en-US" sz="1200" b="0" i="0" u="none" strike="noStrike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3225666562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np.uint16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uint16_t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Unsigned integer (0 to 65535)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4185857612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np.uint32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uint32_t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Unsigned integer (0 to 4294967295)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3729829067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np.uint64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uint64_t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Unsigned integer (0 to 18446744073709551615)</a:t>
                      </a:r>
                      <a:endParaRPr lang="en-US" sz="1200" b="0" i="0" u="none" strike="noStrike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234324500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np.intp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intptr_t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none" strike="noStrike" dirty="0">
                          <a:effectLst/>
                        </a:rPr>
                        <a:t>Integer used for indexing, typically the same as </a:t>
                      </a:r>
                      <a:r>
                        <a:rPr lang="en-GB" sz="1200" u="none" strike="noStrike" dirty="0" err="1">
                          <a:effectLst/>
                        </a:rPr>
                        <a:t>ssize_t</a:t>
                      </a:r>
                      <a:endParaRPr lang="en-GB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2440350429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np.uintp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uintptr_t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none" strike="noStrike">
                          <a:effectLst/>
                        </a:rPr>
                        <a:t>Integer large enough to hold a pointer</a:t>
                      </a:r>
                      <a:endParaRPr lang="en-GB" sz="1200" b="0" i="0" u="none" strike="noStrike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3536829810"/>
                  </a:ext>
                </a:extLst>
              </a:tr>
              <a:tr h="26386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np.float32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float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4238319602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np.float64 / np.float_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double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none" strike="noStrike" dirty="0">
                          <a:effectLst/>
                        </a:rPr>
                        <a:t>Note that this matches the precision of the </a:t>
                      </a:r>
                      <a:r>
                        <a:rPr lang="en-GB" sz="1200" u="none" strike="noStrike" dirty="0" err="1">
                          <a:effectLst/>
                        </a:rPr>
                        <a:t>builtin</a:t>
                      </a:r>
                      <a:r>
                        <a:rPr lang="en-GB" sz="1200" u="none" strike="noStrike" dirty="0">
                          <a:effectLst/>
                        </a:rPr>
                        <a:t> python float.</a:t>
                      </a:r>
                      <a:endParaRPr lang="en-GB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2217832653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np.complex64</a:t>
                      </a:r>
                      <a:endParaRPr lang="en-US" sz="12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float complex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none" strike="noStrike" dirty="0">
                          <a:effectLst/>
                        </a:rPr>
                        <a:t>Complex number, represented by two 32-bit floats (real and imaginary components)</a:t>
                      </a:r>
                      <a:endParaRPr lang="en-GB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152982705"/>
                  </a:ext>
                </a:extLst>
              </a:tr>
              <a:tr h="44376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np.complex128 / </a:t>
                      </a:r>
                      <a:r>
                        <a:rPr lang="en-US" sz="1200" u="none" strike="noStrike" dirty="0" err="1">
                          <a:effectLst/>
                        </a:rPr>
                        <a:t>np.complex</a:t>
                      </a:r>
                      <a:r>
                        <a:rPr lang="en-US" sz="1200" u="none" strike="noStrike" dirty="0">
                          <a:effectLst/>
                        </a:rPr>
                        <a:t>_</a:t>
                      </a:r>
                      <a:endParaRPr lang="en-US" sz="12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double complex</a:t>
                      </a:r>
                      <a:endParaRPr lang="en-US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none" strike="noStrike" dirty="0">
                          <a:effectLst/>
                        </a:rPr>
                        <a:t>Note that this matches the precision of the </a:t>
                      </a:r>
                      <a:r>
                        <a:rPr lang="en-GB" sz="1200" u="none" strike="noStrike" dirty="0" err="1">
                          <a:effectLst/>
                        </a:rPr>
                        <a:t>builtin</a:t>
                      </a:r>
                      <a:r>
                        <a:rPr lang="en-GB" sz="1200" u="none" strike="noStrike" dirty="0">
                          <a:effectLst/>
                        </a:rPr>
                        <a:t> python complex.</a:t>
                      </a:r>
                      <a:endParaRPr lang="en-GB" sz="1200" b="0" i="0" u="none" strike="noStrike" dirty="0">
                        <a:effectLst/>
                        <a:latin typeface="+mj-lt"/>
                      </a:endParaRPr>
                    </a:p>
                  </a:txBody>
                  <a:tcPr marL="59969" marR="59969" marT="29984" marB="29984" anchor="ctr"/>
                </a:tc>
                <a:extLst>
                  <a:ext uri="{0D108BD9-81ED-4DB2-BD59-A6C34878D82A}">
                    <a16:rowId xmlns:a16="http://schemas.microsoft.com/office/drawing/2014/main" val="116522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4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Algebra [0]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Vector Operations: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7739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arr_1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r>
              <a:rPr lang="nb-NO" dirty="0">
                <a:latin typeface="Consolas" panose="020B0609020204030204" pitchFamily="49" charset="0"/>
              </a:rPr>
              <a:t>arr_2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arr_dot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dot</a:t>
            </a:r>
            <a:r>
              <a:rPr lang="nb-NO" dirty="0">
                <a:latin typeface="Consolas" panose="020B0609020204030204" pitchFamily="49" charset="0"/>
              </a:rPr>
              <a:t>(arr_1, arr_2)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35</a:t>
            </a:r>
          </a:p>
          <a:p>
            <a:r>
              <a:rPr lang="nb-NO" dirty="0">
                <a:latin typeface="Consolas" panose="020B0609020204030204" pitchFamily="49" charset="0"/>
              </a:rPr>
              <a:t>arr_inner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inner</a:t>
            </a:r>
            <a:r>
              <a:rPr lang="nb-NO" dirty="0">
                <a:latin typeface="Consolas" panose="020B0609020204030204" pitchFamily="49" charset="0"/>
              </a:rPr>
              <a:t>(arr_1, arr_2)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35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			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[[ 5  4  3  2  1]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#  [10  8  6  4  2]</a:t>
            </a:r>
          </a:p>
          <a:p>
            <a:r>
              <a:rPr lang="nb-NO" dirty="0">
                <a:latin typeface="Consolas" panose="020B0609020204030204" pitchFamily="49" charset="0"/>
              </a:rPr>
              <a:t>arr_outer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outer</a:t>
            </a:r>
            <a:r>
              <a:rPr lang="nb-NO" dirty="0">
                <a:latin typeface="Consolas" panose="020B0609020204030204" pitchFamily="49" charset="0"/>
              </a:rPr>
              <a:t>(arr_1, arr_2)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 [15 12  9  6  3]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#  [20 16 12  8  4]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#  [25 20 15 10  5]]</a:t>
            </a:r>
          </a:p>
          <a:p>
            <a:endParaRPr lang="nb-NO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5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Algebra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Matrix Operations Part 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7739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arr_1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],[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]])</a:t>
            </a:r>
          </a:p>
          <a:p>
            <a:r>
              <a:rPr lang="nb-NO" dirty="0">
                <a:latin typeface="Consolas" panose="020B0609020204030204" pitchFamily="49" charset="0"/>
              </a:rPr>
              <a:t>arr_2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r>
              <a:rPr lang="nb-NO" dirty="0">
                <a:latin typeface="Consolas" panose="020B0609020204030204" pitchFamily="49" charset="0"/>
              </a:rPr>
              <a:t>],[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7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8</a:t>
            </a:r>
            <a:r>
              <a:rPr lang="nb-NO" dirty="0">
                <a:latin typeface="Consolas" panose="020B0609020204030204" pitchFamily="49" charset="0"/>
              </a:rPr>
              <a:t>]])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arr_inner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inner</a:t>
            </a:r>
            <a:r>
              <a:rPr lang="nb-NO" dirty="0">
                <a:latin typeface="Consolas" panose="020B0609020204030204" pitchFamily="49" charset="0"/>
              </a:rPr>
              <a:t>(arr_1, arr_2)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[[17 23]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#  [39 53]]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			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[[ 5  6  7  8]</a:t>
            </a:r>
          </a:p>
          <a:p>
            <a:r>
              <a:rPr lang="nb-NO" dirty="0">
                <a:latin typeface="Consolas" panose="020B0609020204030204" pitchFamily="49" charset="0"/>
              </a:rPr>
              <a:t>arr_outer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outer</a:t>
            </a:r>
            <a:r>
              <a:rPr lang="nb-NO" dirty="0">
                <a:latin typeface="Consolas" panose="020B0609020204030204" pitchFamily="49" charset="0"/>
              </a:rPr>
              <a:t>(arr_1, arr_2)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 [10 12 14 16]</a:t>
            </a:r>
          </a:p>
          <a:p>
            <a:r>
              <a:rPr lang="nb-NO" dirty="0">
                <a:latin typeface="Consolas" panose="020B0609020204030204" pitchFamily="49" charset="0"/>
              </a:rPr>
              <a:t>			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 [15 18 21 24]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					#  [20 24 28 32]]</a:t>
            </a:r>
          </a:p>
        </p:txBody>
      </p:sp>
    </p:spTree>
    <p:extLst>
      <p:ext uri="{BB962C8B-B14F-4D97-AF65-F5344CB8AC3E}">
        <p14:creationId xmlns:p14="http://schemas.microsoft.com/office/powerpoint/2010/main" val="280857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Algebra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Matrix Operations Part II: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8429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numpy.linalg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linalg</a:t>
            </a:r>
          </a:p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2,3</a:t>
            </a:r>
            <a:r>
              <a:rPr lang="nb-NO" dirty="0">
                <a:latin typeface="Consolas" panose="020B0609020204030204" pitchFamily="49" charset="0"/>
              </a:rPr>
              <a:t>],[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4,5,6</a:t>
            </a:r>
            <a:r>
              <a:rPr lang="nb-NO" dirty="0">
                <a:latin typeface="Consolas" panose="020B0609020204030204" pitchFamily="49" charset="0"/>
              </a:rPr>
              <a:t>],[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7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8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9</a:t>
            </a:r>
            <a:r>
              <a:rPr lang="nb-NO" dirty="0">
                <a:latin typeface="Consolas" panose="020B0609020204030204" pitchFamily="49" charset="0"/>
              </a:rPr>
              <a:t>]])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eigvals, eigvecs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linalg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eig</a:t>
            </a:r>
            <a:r>
              <a:rPr lang="nb-NO" dirty="0">
                <a:latin typeface="Consolas" panose="020B0609020204030204" pitchFamily="49" charset="0"/>
              </a:rPr>
              <a:t>(arr)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For square arrays</a:t>
            </a:r>
          </a:p>
          <a:p>
            <a:r>
              <a:rPr lang="nb-NO" dirty="0">
                <a:latin typeface="Consolas" panose="020B0609020204030204" pitchFamily="49" charset="0"/>
              </a:rPr>
              <a:t>eigvals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linalg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eigvals</a:t>
            </a:r>
            <a:r>
              <a:rPr lang="nb-NO" dirty="0">
                <a:latin typeface="Consolas" panose="020B0609020204030204" pitchFamily="49" charset="0"/>
              </a:rPr>
              <a:t>(arr)	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For general arrays</a:t>
            </a:r>
          </a:p>
        </p:txBody>
      </p:sp>
    </p:spTree>
    <p:extLst>
      <p:ext uri="{BB962C8B-B14F-4D97-AF65-F5344CB8AC3E}">
        <p14:creationId xmlns:p14="http://schemas.microsoft.com/office/powerpoint/2010/main" val="28178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Algebra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Matrix Operations Part III – Some useful commands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245A68-F828-4797-A786-0DF3DC5E9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88363"/>
                  </p:ext>
                </p:extLst>
              </p:nvPr>
            </p:nvGraphicFramePr>
            <p:xfrm>
              <a:off x="2172749" y="2567032"/>
              <a:ext cx="6374620" cy="371993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20688">
                      <a:extLst>
                        <a:ext uri="{9D8B030D-6E8A-4147-A177-3AD203B41FA5}">
                          <a16:colId xmlns:a16="http://schemas.microsoft.com/office/drawing/2014/main" val="3828202917"/>
                        </a:ext>
                      </a:extLst>
                    </a:gridCol>
                    <a:gridCol w="3353932">
                      <a:extLst>
                        <a:ext uri="{9D8B030D-6E8A-4147-A177-3AD203B41FA5}">
                          <a16:colId xmlns:a16="http://schemas.microsoft.com/office/drawing/2014/main" val="30690469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333820"/>
                      </a:ext>
                    </a:extLst>
                  </a:tr>
                  <a:tr h="3823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matmul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(x1,x2)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Matrix Multiplication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256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matrix_power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Matrix Power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59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qr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QR Factorization (</a:t>
                          </a:r>
                          <a:r>
                            <a:rPr lang="en-US" sz="1800" i="1" dirty="0">
                              <a:latin typeface="+mj-lt"/>
                            </a:rPr>
                            <a:t>returns </a:t>
                          </a:r>
                          <a14:m>
                            <m:oMath xmlns:m="http://schemas.openxmlformats.org/officeDocument/2006/math"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93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svd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SVD</a:t>
                          </a:r>
                          <a:r>
                            <a:rPr lang="en-US" sz="1800" baseline="0" dirty="0">
                              <a:latin typeface="+mj-lt"/>
                            </a:rPr>
                            <a:t> Factorization </a:t>
                          </a:r>
                          <a:r>
                            <a:rPr lang="en-US" sz="1800" dirty="0">
                              <a:latin typeface="+mj-lt"/>
                            </a:rPr>
                            <a:t>(</a:t>
                          </a:r>
                          <a:r>
                            <a:rPr lang="en-US" sz="1800" i="1" dirty="0">
                              <a:latin typeface="+mj-lt"/>
                            </a:rPr>
                            <a:t>returns </a:t>
                          </a:r>
                          <a14:m>
                            <m:oMath xmlns:m="http://schemas.openxmlformats.org/officeDocument/2006/math"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nb-NO" sz="1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80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norm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(x)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Norm for a vector or matrix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285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det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Determinant 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59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solve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Finds </a:t>
                          </a:r>
                          <a14:m>
                            <m:oMath xmlns:m="http://schemas.openxmlformats.org/officeDocument/2006/math"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sz="1800" dirty="0"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71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lstsq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Least-Squares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69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Matrix Inverse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603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245A68-F828-4797-A786-0DF3DC5E9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488363"/>
                  </p:ext>
                </p:extLst>
              </p:nvPr>
            </p:nvGraphicFramePr>
            <p:xfrm>
              <a:off x="2172749" y="2567032"/>
              <a:ext cx="6374620" cy="371993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20688">
                      <a:extLst>
                        <a:ext uri="{9D8B030D-6E8A-4147-A177-3AD203B41FA5}">
                          <a16:colId xmlns:a16="http://schemas.microsoft.com/office/drawing/2014/main" val="3828202917"/>
                        </a:ext>
                      </a:extLst>
                    </a:gridCol>
                    <a:gridCol w="3353932">
                      <a:extLst>
                        <a:ext uri="{9D8B030D-6E8A-4147-A177-3AD203B41FA5}">
                          <a16:colId xmlns:a16="http://schemas.microsoft.com/office/drawing/2014/main" val="30690469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333820"/>
                      </a:ext>
                    </a:extLst>
                  </a:tr>
                  <a:tr h="38237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matmul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(x1,x2)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104762" r="-726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256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matrix_power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a,n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211475" r="-726" b="-7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59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qr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311475" r="-726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938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svd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418333" r="-726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802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norm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(x)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509836" r="-72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285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det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609836" r="-726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559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solve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709836" r="-72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71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lstsq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800" dirty="0">
                              <a:latin typeface="+mj-lt"/>
                            </a:rPr>
                            <a:t>Least-Squares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69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np.linalg</a:t>
                          </a:r>
                          <a:r>
                            <a:rPr lang="en-US" sz="1400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sz="1400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inv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(a)</a:t>
                          </a:r>
                          <a:endParaRPr lang="en-US" sz="1400" dirty="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00" t="-909836" r="-72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6033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74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085F-59A1-4B36-8262-D9B3008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[0]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5A12B51-7F3B-4A0C-BB81-B48BC382F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62753"/>
                  </p:ext>
                </p:extLst>
              </p:nvPr>
            </p:nvGraphicFramePr>
            <p:xfrm>
              <a:off x="1097280" y="2524761"/>
              <a:ext cx="4165384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30354">
                      <a:extLst>
                        <a:ext uri="{9D8B030D-6E8A-4147-A177-3AD203B41FA5}">
                          <a16:colId xmlns:a16="http://schemas.microsoft.com/office/drawing/2014/main" val="475244562"/>
                        </a:ext>
                      </a:extLst>
                    </a:gridCol>
                    <a:gridCol w="3035030">
                      <a:extLst>
                        <a:ext uri="{9D8B030D-6E8A-4147-A177-3AD203B41FA5}">
                          <a16:colId xmlns:a16="http://schemas.microsoft.com/office/drawing/2014/main" val="3896918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3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greater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431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less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18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greater_equal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3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less_equal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503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4128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not_equal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807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5A12B51-7F3B-4A0C-BB81-B48BC382F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62753"/>
                  </p:ext>
                </p:extLst>
              </p:nvPr>
            </p:nvGraphicFramePr>
            <p:xfrm>
              <a:off x="1097280" y="2524761"/>
              <a:ext cx="4165384" cy="25958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30354">
                      <a:extLst>
                        <a:ext uri="{9D8B030D-6E8A-4147-A177-3AD203B41FA5}">
                          <a16:colId xmlns:a16="http://schemas.microsoft.com/office/drawing/2014/main" val="475244562"/>
                        </a:ext>
                      </a:extLst>
                    </a:gridCol>
                    <a:gridCol w="3035030">
                      <a:extLst>
                        <a:ext uri="{9D8B030D-6E8A-4147-A177-3AD203B41FA5}">
                          <a16:colId xmlns:a16="http://schemas.microsoft.com/office/drawing/2014/main" val="3896918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003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8197" r="-26989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greater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431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8197" r="-26989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less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18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308197" r="-26989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greater_equal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3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8197" r="-26989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less_equal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503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508197" r="-26989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4128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608197" r="-26989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en-US" dirty="0" err="1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not_equal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a,b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8076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9C8D62-8770-428C-9420-B0284D945952}"/>
              </a:ext>
            </a:extLst>
          </p:cNvPr>
          <p:cNvSpPr txBox="1"/>
          <p:nvPr/>
        </p:nvSpPr>
        <p:spPr>
          <a:xfrm>
            <a:off x="1097280" y="1946394"/>
            <a:ext cx="41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Element-Wise Comparators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679374-3B93-43AD-9F57-E3B1BF10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18100"/>
              </p:ext>
            </p:extLst>
          </p:nvPr>
        </p:nvGraphicFramePr>
        <p:xfrm>
          <a:off x="6096000" y="2524761"/>
          <a:ext cx="416538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0354">
                  <a:extLst>
                    <a:ext uri="{9D8B030D-6E8A-4147-A177-3AD203B41FA5}">
                      <a16:colId xmlns:a16="http://schemas.microsoft.com/office/drawing/2014/main" val="475244562"/>
                    </a:ext>
                  </a:extLst>
                </a:gridCol>
                <a:gridCol w="3035030">
                  <a:extLst>
                    <a:ext uri="{9D8B030D-6E8A-4147-A177-3AD203B41FA5}">
                      <a16:colId xmlns:a16="http://schemas.microsoft.com/office/drawing/2014/main" val="389691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3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logical_not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3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logical_and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logical_or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en-US" i="1" dirty="0" err="1"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logical_xor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3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80C78-D9B2-4615-9634-EE178ADCA88E}"/>
              </a:ext>
            </a:extLst>
          </p:cNvPr>
          <p:cNvSpPr txBox="1"/>
          <p:nvPr/>
        </p:nvSpPr>
        <p:spPr>
          <a:xfrm>
            <a:off x="6096000" y="1946394"/>
            <a:ext cx="41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Element-Wise Boolean Operators</a:t>
            </a:r>
          </a:p>
        </p:txBody>
      </p:sp>
    </p:spTree>
    <p:extLst>
      <p:ext uri="{BB962C8B-B14F-4D97-AF65-F5344CB8AC3E}">
        <p14:creationId xmlns:p14="http://schemas.microsoft.com/office/powerpoint/2010/main" val="54165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178-E9BF-4BD7-A023-E87FF81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3AED-B649-43AD-B356-4060607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Checking array equivalence: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array_equal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returns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have the same </a:t>
            </a:r>
            <a:r>
              <a:rPr lang="en-US" i="1" dirty="0"/>
              <a:t>shape</a:t>
            </a:r>
            <a:r>
              <a:rPr lang="en-US" dirty="0"/>
              <a:t> and </a:t>
            </a:r>
            <a:r>
              <a:rPr lang="en-US" i="1" dirty="0"/>
              <a:t>elements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array_equiv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returns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are </a:t>
            </a:r>
            <a:r>
              <a:rPr lang="en-US" i="1" dirty="0" err="1"/>
              <a:t>broadcastable</a:t>
            </a:r>
            <a:endParaRPr lang="en-US" i="1" dirty="0"/>
          </a:p>
          <a:p>
            <a:endParaRPr lang="en-US" b="1" dirty="0"/>
          </a:p>
          <a:p>
            <a:r>
              <a:rPr lang="en-US" b="1" dirty="0"/>
              <a:t>Broadcasting:</a:t>
            </a:r>
          </a:p>
          <a:p>
            <a:r>
              <a:rPr lang="en-US" dirty="0"/>
              <a:t>“</a:t>
            </a:r>
            <a:r>
              <a:rPr lang="en-GB" dirty="0"/>
              <a:t>Subject to certain constraints, the smaller array is “</a:t>
            </a:r>
            <a:r>
              <a:rPr lang="en-GB" i="1" dirty="0"/>
              <a:t>broadcast</a:t>
            </a:r>
            <a:r>
              <a:rPr lang="en-GB" dirty="0"/>
              <a:t>” across the larger array so that they have compatible shapes.”</a:t>
            </a:r>
          </a:p>
          <a:p>
            <a:r>
              <a:rPr lang="en-GB" sz="1600" dirty="0">
                <a:latin typeface="+mj-lt"/>
              </a:rPr>
              <a:t>Source – </a:t>
            </a:r>
            <a:r>
              <a:rPr lang="en-GB" sz="1600" dirty="0">
                <a:latin typeface="+mj-lt"/>
                <a:hlinkClick r:id="rId2"/>
              </a:rPr>
              <a:t>https://docs.scipy.org/doc/numpy-1.13.0/user/basics.broadcasting.html</a:t>
            </a:r>
            <a:r>
              <a:rPr lang="en-GB" sz="1600" dirty="0"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46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Some useful commands: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36524-5CDD-40D8-B2D4-ADA11E3B6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77421"/>
              </p:ext>
            </p:extLst>
          </p:nvPr>
        </p:nvGraphicFramePr>
        <p:xfrm>
          <a:off x="3151277" y="2937874"/>
          <a:ext cx="5889446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7862">
                  <a:extLst>
                    <a:ext uri="{9D8B030D-6E8A-4147-A177-3AD203B41FA5}">
                      <a16:colId xmlns:a16="http://schemas.microsoft.com/office/drawing/2014/main" val="405456303"/>
                    </a:ext>
                  </a:extLst>
                </a:gridCol>
                <a:gridCol w="4021584">
                  <a:extLst>
                    <a:ext uri="{9D8B030D-6E8A-4147-A177-3AD203B41FA5}">
                      <a16:colId xmlns:a16="http://schemas.microsoft.com/office/drawing/2014/main" val="199622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8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mean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i="0" dirty="0">
                          <a:latin typeface="+mn-lt"/>
                        </a:rPr>
                        <a:t>Mean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2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Variance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6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nanmean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Mean of Finite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nanstd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Standard Deviation of Finite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nanvar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Variance of Finite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4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Number Generation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Some useful commands: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4436524-5CDD-40D8-B2D4-ADA11E3B65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599961"/>
                  </p:ext>
                </p:extLst>
              </p:nvPr>
            </p:nvGraphicFramePr>
            <p:xfrm>
              <a:off x="644518" y="2937874"/>
              <a:ext cx="10963923" cy="147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362113">
                      <a:extLst>
                        <a:ext uri="{9D8B030D-6E8A-4147-A177-3AD203B41FA5}">
                          <a16:colId xmlns:a16="http://schemas.microsoft.com/office/drawing/2014/main" val="405456303"/>
                        </a:ext>
                      </a:extLst>
                    </a:gridCol>
                    <a:gridCol w="5601810">
                      <a:extLst>
                        <a:ext uri="{9D8B030D-6E8A-4147-A177-3AD203B41FA5}">
                          <a16:colId xmlns:a16="http://schemas.microsoft.com/office/drawing/2014/main" val="1996225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Command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0174"/>
                      </a:ext>
                    </a:extLst>
                  </a:tr>
                  <a:tr h="2245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.randn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(d0, d1, ... dn)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nb-NO" i="0" dirty="0">
                              <a:latin typeface="+mn-lt"/>
                            </a:rPr>
                            <a:t>Gaussian-distributed values in [0,1] with given dimensions</a:t>
                          </a:r>
                          <a:endParaRPr lang="en-US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.randint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(low [, high, size])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nb-NO" dirty="0"/>
                            <a:t>Randomly-selected integers within given 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1284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random.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normal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([loc, scale, size])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nb-NO" dirty="0"/>
                            <a:t>Gaussian distributed values. 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loc</a:t>
                          </a:r>
                          <a:r>
                            <a:rPr lang="nb-NO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nb-NO" dirty="0"/>
                            <a:t>, 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scale</a:t>
                          </a:r>
                          <a:r>
                            <a:rPr lang="nb-NO" dirty="0"/>
                            <a:t> is</a:t>
                          </a:r>
                          <a14:m>
                            <m:oMath xmlns:m="http://schemas.openxmlformats.org/officeDocument/2006/math"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endParaRPr lang="nb-NO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34685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4436524-5CDD-40D8-B2D4-ADA11E3B65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7599961"/>
                  </p:ext>
                </p:extLst>
              </p:nvPr>
            </p:nvGraphicFramePr>
            <p:xfrm>
              <a:off x="644518" y="2937874"/>
              <a:ext cx="10963923" cy="147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362113">
                      <a:extLst>
                        <a:ext uri="{9D8B030D-6E8A-4147-A177-3AD203B41FA5}">
                          <a16:colId xmlns:a16="http://schemas.microsoft.com/office/drawing/2014/main" val="405456303"/>
                        </a:ext>
                      </a:extLst>
                    </a:gridCol>
                    <a:gridCol w="5601810">
                      <a:extLst>
                        <a:ext uri="{9D8B030D-6E8A-4147-A177-3AD203B41FA5}">
                          <a16:colId xmlns:a16="http://schemas.microsoft.com/office/drawing/2014/main" val="1996225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Command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dirty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.randn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(d0, d1, ... dn)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nb-NO" i="0" dirty="0">
                              <a:latin typeface="+mn-lt"/>
                            </a:rPr>
                            <a:t>Gaussian-distributed values in [0,1] with given dimensions</a:t>
                          </a:r>
                          <a:endParaRPr lang="en-US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.randint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(low [, high, size])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nb-NO" dirty="0"/>
                            <a:t>Randomly-selected integers within given 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128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np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.</a:t>
                          </a:r>
                          <a:r>
                            <a:rPr lang="nb-NO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random.</a:t>
                          </a:r>
                          <a:r>
                            <a:rPr lang="nb-NO" dirty="0">
                              <a:solidFill>
                                <a:schemeClr val="accent4"/>
                              </a:solidFill>
                              <a:latin typeface="Consolas" panose="020B0609020204030204" pitchFamily="49" charset="0"/>
                            </a:rPr>
                            <a:t>normal</a:t>
                          </a:r>
                          <a:r>
                            <a:rPr lang="nb-NO" dirty="0">
                              <a:latin typeface="Consolas" panose="020B0609020204030204" pitchFamily="49" charset="0"/>
                            </a:rPr>
                            <a:t>([loc, scale, size])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761" t="-313333" r="-435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468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20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ABC1-12F4-45EF-B734-ECB283D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7D0D-FAAD-4DDF-A69C-499A6794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numCol="2"/>
          <a:lstStyle/>
          <a:p>
            <a:r>
              <a:rPr lang="nb-NO" b="1" dirty="0"/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Dynamic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Irregular Shapes Allowed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Built Into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Types Allowed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Vector Operations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Useful Commands [0]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Array Generators: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36524-5CDD-40D8-B2D4-ADA11E3B65F5}"/>
              </a:ext>
            </a:extLst>
          </p:cNvPr>
          <p:cNvGraphicFramePr>
            <a:graphicFrameLocks noGrp="1"/>
          </p:cNvGraphicFramePr>
          <p:nvPr/>
        </p:nvGraphicFramePr>
        <p:xfrm>
          <a:off x="600154" y="2937874"/>
          <a:ext cx="1099169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5623">
                  <a:extLst>
                    <a:ext uri="{9D8B030D-6E8A-4147-A177-3AD203B41FA5}">
                      <a16:colId xmlns:a16="http://schemas.microsoft.com/office/drawing/2014/main" val="405456303"/>
                    </a:ext>
                  </a:extLst>
                </a:gridCol>
                <a:gridCol w="5616068">
                  <a:extLst>
                    <a:ext uri="{9D8B030D-6E8A-4147-A177-3AD203B41FA5}">
                      <a16:colId xmlns:a16="http://schemas.microsoft.com/office/drawing/2014/main" val="199622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8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linspace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(start, stop, num=50)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i="0" dirty="0">
                          <a:latin typeface="+mn-lt"/>
                        </a:rPr>
                        <a:t>Set of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nb-NO" dirty="0"/>
                        <a:t> equidistant elements from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nb-NO" dirty="0"/>
                        <a:t> to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stop</a:t>
                      </a:r>
                      <a:endParaRPr lang="en-US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arange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([start,] stop, [step])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Equidistant values from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nb-NO" dirty="0"/>
                        <a:t> to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nb-NO" i="0" dirty="0">
                          <a:latin typeface="+mn-lt"/>
                        </a:rPr>
                        <a:t> with given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2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zeros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(shape)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Array of zeros with dimensions given by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shape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46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ones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(shape)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Array of ones with dimensions given by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shape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0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zeros_like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Array of zeros with same shape as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0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np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nb-NO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ones_like</a:t>
                      </a:r>
                      <a:r>
                        <a:rPr lang="nb-NO" dirty="0">
                          <a:latin typeface="Consolas" panose="020B0609020204030204" pitchFamily="49" charset="0"/>
                        </a:rPr>
                        <a:t>(a)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/>
                        <a:t>Array of ones with same shape as </a:t>
                      </a:r>
                      <a:r>
                        <a:rPr lang="nb-NO" i="1" dirty="0">
                          <a:latin typeface="Consolas" panose="020B0609020204030204" pitchFamily="49" charset="0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8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Useful Commands [1]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Meshgrid: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8429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vals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arange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latin typeface="Consolas" panose="020B0609020204030204" pitchFamily="49" charset="0"/>
              </a:rPr>
              <a:t>X,Y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meshgrid</a:t>
            </a:r>
            <a:r>
              <a:rPr lang="nb-NO" dirty="0">
                <a:latin typeface="Consolas" panose="020B0609020204030204" pitchFamily="49" charset="0"/>
              </a:rPr>
              <a:t>(vals, vals)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4AED9-E5BA-4C55-9E25-FF8490E75A5A}"/>
              </a:ext>
            </a:extLst>
          </p:cNvPr>
          <p:cNvSpPr txBox="1">
            <a:spLocks/>
          </p:cNvSpPr>
          <p:nvPr/>
        </p:nvSpPr>
        <p:spPr>
          <a:xfrm>
            <a:off x="1097280" y="4028574"/>
            <a:ext cx="10058400" cy="4588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/>
              <a:t>Values of X and 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9EB6F-9E34-4E31-A9C9-DD5029E7B03F}"/>
              </a:ext>
            </a:extLst>
          </p:cNvPr>
          <p:cNvSpPr txBox="1"/>
          <p:nvPr/>
        </p:nvSpPr>
        <p:spPr>
          <a:xfrm>
            <a:off x="2484539" y="4718221"/>
            <a:ext cx="4413411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X: [[0 1 2 3] </a:t>
            </a:r>
          </a:p>
          <a:p>
            <a:r>
              <a:rPr lang="nb-NO" dirty="0">
                <a:latin typeface="Consolas" panose="020B0609020204030204" pitchFamily="49" charset="0"/>
              </a:rPr>
              <a:t>    [0 1 2 3]</a:t>
            </a:r>
          </a:p>
          <a:p>
            <a:r>
              <a:rPr lang="nb-NO" dirty="0">
                <a:latin typeface="Consolas" panose="020B0609020204030204" pitchFamily="49" charset="0"/>
              </a:rPr>
              <a:t>    [0 1 2 3]</a:t>
            </a:r>
          </a:p>
          <a:p>
            <a:r>
              <a:rPr lang="nb-NO" dirty="0">
                <a:latin typeface="Consolas" panose="020B0609020204030204" pitchFamily="49" charset="0"/>
              </a:rPr>
              <a:t>    [0 1 2 3]]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Y: [[0 0 0 0] </a:t>
            </a:r>
          </a:p>
          <a:p>
            <a:r>
              <a:rPr lang="nb-NO" dirty="0">
                <a:latin typeface="Consolas" panose="020B0609020204030204" pitchFamily="49" charset="0"/>
              </a:rPr>
              <a:t>    [1 1 1 1]</a:t>
            </a:r>
          </a:p>
          <a:p>
            <a:r>
              <a:rPr lang="nb-NO" dirty="0">
                <a:latin typeface="Consolas" panose="020B0609020204030204" pitchFamily="49" charset="0"/>
              </a:rPr>
              <a:t>    [2 2 2 2]</a:t>
            </a:r>
          </a:p>
          <a:p>
            <a:r>
              <a:rPr lang="nb-NO" dirty="0">
                <a:latin typeface="Consolas" panose="020B0609020204030204" pitchFamily="49" charset="0"/>
              </a:rPr>
              <a:t>    [3 3 3 3]]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ABC1-12F4-45EF-B734-ECB283D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 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7D0D-FAAD-4DDF-A69C-499A6794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b-NO" b="1" dirty="0"/>
              <a:t>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Speed comparable to low-level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Vector &amp; Matrix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Fancy Indexing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Steep Learning Curve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Array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Regular Shaped Arrays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2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[0]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Declaring an array: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659310"/>
            <a:ext cx="722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nb-NO" dirty="0">
                <a:latin typeface="Consolas" panose="020B0609020204030204" pitchFamily="49" charset="0"/>
              </a:rPr>
              <a:t> = 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dtype</a:t>
            </a:r>
            <a:r>
              <a:rPr lang="nb-NO" dirty="0"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int64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407B8-573C-4543-858D-1E026C7EAEDE}"/>
              </a:ext>
            </a:extLst>
          </p:cNvPr>
          <p:cNvSpPr txBox="1">
            <a:spLocks/>
          </p:cNvSpPr>
          <p:nvPr/>
        </p:nvSpPr>
        <p:spPr>
          <a:xfrm>
            <a:off x="1097280" y="3431165"/>
            <a:ext cx="10058400" cy="4588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/>
              <a:t>Generally: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F880B-F1C3-4448-9A39-0C419A1EA753}"/>
              </a:ext>
            </a:extLst>
          </p:cNvPr>
          <p:cNvSpPr txBox="1"/>
          <p:nvPr/>
        </p:nvSpPr>
        <p:spPr>
          <a:xfrm>
            <a:off x="2484539" y="3982273"/>
            <a:ext cx="72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dtype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40737-5567-430A-A791-3A7AD41BD389}"/>
              </a:ext>
            </a:extLst>
          </p:cNvPr>
          <p:cNvSpPr txBox="1"/>
          <p:nvPr/>
        </p:nvSpPr>
        <p:spPr>
          <a:xfrm>
            <a:off x="2140084" y="4951378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list, tuple, or array</a:t>
            </a:r>
            <a:endParaRPr lang="en-US" i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ACD91D1-73CB-4072-9885-D1A7A16715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17469" y="4550541"/>
            <a:ext cx="417432" cy="38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303DDBD-EBFE-4FC5-815A-77C593CA86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5322" y="4532901"/>
            <a:ext cx="417432" cy="38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4FC818-08ED-4192-BCA5-323C2BE502F4}"/>
              </a:ext>
            </a:extLst>
          </p:cNvPr>
          <p:cNvSpPr txBox="1"/>
          <p:nvPr/>
        </p:nvSpPr>
        <p:spPr>
          <a:xfrm>
            <a:off x="5038925" y="4951378"/>
            <a:ext cx="253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element type (optional)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02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[1]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Extracting an element by index: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659310"/>
            <a:ext cx="722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nb-NO" dirty="0">
                <a:latin typeface="Consolas" panose="020B0609020204030204" pitchFamily="49" charset="0"/>
              </a:rPr>
              <a:t> = 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r>
              <a:rPr lang="nb-NO" dirty="0">
                <a:latin typeface="Consolas" panose="020B0609020204030204" pitchFamily="49" charset="0"/>
              </a:rPr>
              <a:t>arr_element = arr[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DA9D45-D676-46F1-9540-7732050A468C}"/>
              </a:ext>
            </a:extLst>
          </p:cNvPr>
          <p:cNvSpPr txBox="1">
            <a:spLocks/>
          </p:cNvSpPr>
          <p:nvPr/>
        </p:nvSpPr>
        <p:spPr>
          <a:xfrm>
            <a:off x="1097280" y="3781362"/>
            <a:ext cx="10058400" cy="4588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/>
              <a:t>Extracting multiple elements by a list of indices: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F6F24-FC40-4811-B719-F2705EDA5130}"/>
              </a:ext>
            </a:extLst>
          </p:cNvPr>
          <p:cNvSpPr txBox="1"/>
          <p:nvPr/>
        </p:nvSpPr>
        <p:spPr>
          <a:xfrm>
            <a:off x="2484539" y="4332470"/>
            <a:ext cx="722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object</a:t>
            </a:r>
            <a:r>
              <a:rPr lang="nb-NO" dirty="0">
                <a:latin typeface="Consolas" panose="020B0609020204030204" pitchFamily="49" charset="0"/>
              </a:rPr>
              <a:t> = 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r>
              <a:rPr lang="nb-NO" dirty="0">
                <a:latin typeface="Consolas" panose="020B0609020204030204" pitchFamily="49" charset="0"/>
              </a:rPr>
              <a:t>arr_elements = arr[[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]]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1F9D3-768A-4F82-B70B-3497815A9B0A}"/>
              </a:ext>
            </a:extLst>
          </p:cNvPr>
          <p:cNvSpPr txBox="1"/>
          <p:nvPr/>
        </p:nvSpPr>
        <p:spPr>
          <a:xfrm>
            <a:off x="1828798" y="5680878"/>
            <a:ext cx="44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array with elements: </a:t>
            </a:r>
            <a:r>
              <a:rPr lang="nb-NO" i="1" dirty="0">
                <a:latin typeface="Consolas" panose="020B0609020204030204" pitchFamily="49" charset="0"/>
              </a:rPr>
              <a:t> </a:t>
            </a:r>
            <a:r>
              <a:rPr lang="nb-NO" dirty="0">
                <a:latin typeface="Consolas" panose="020B0609020204030204" pitchFamily="49" charset="0"/>
              </a:rPr>
              <a:t>[1,3,4]</a:t>
            </a:r>
            <a:endParaRPr lang="en-US" i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9D4954-AB78-490F-AF8A-12BEF8A54D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4037" y="5262401"/>
            <a:ext cx="417432" cy="38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[2]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Slice objects represent sequences of indices with constant step size: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659310"/>
            <a:ext cx="722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start, stop, step =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nb-NO" dirty="0">
                <a:latin typeface="Consolas" panose="020B0609020204030204" pitchFamily="49" charset="0"/>
              </a:rPr>
              <a:t>s = 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slice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start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stop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step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EBDADF-8AE5-442E-AE9E-FF0C15406B10}"/>
              </a:ext>
            </a:extLst>
          </p:cNvPr>
          <p:cNvSpPr txBox="1">
            <a:spLocks/>
          </p:cNvSpPr>
          <p:nvPr/>
        </p:nvSpPr>
        <p:spPr>
          <a:xfrm>
            <a:off x="1097280" y="3401982"/>
            <a:ext cx="10058400" cy="4588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/>
              <a:t>Can be used implicitly or explicitly when calling array indices: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5004B-E06F-4330-AC54-D2180D00A20F}"/>
              </a:ext>
            </a:extLst>
          </p:cNvPr>
          <p:cNvSpPr txBox="1"/>
          <p:nvPr/>
        </p:nvSpPr>
        <p:spPr>
          <a:xfrm>
            <a:off x="2484539" y="3953090"/>
            <a:ext cx="7222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s = 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slice</a:t>
            </a:r>
            <a:r>
              <a:rPr lang="nb-NO" dirty="0"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)</a:t>
            </a:r>
          </a:p>
          <a:p>
            <a:r>
              <a:rPr lang="nb-NO" dirty="0">
                <a:latin typeface="Consolas" panose="020B0609020204030204" pitchFamily="49" charset="0"/>
              </a:rPr>
              <a:t>arr_element = arr[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s</a:t>
            </a:r>
            <a:r>
              <a:rPr lang="nb-NO" dirty="0">
                <a:latin typeface="Consolas" panose="020B0609020204030204" pitchFamily="49" charset="0"/>
              </a:rPr>
              <a:t>]	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explicit</a:t>
            </a:r>
          </a:p>
          <a:p>
            <a:r>
              <a:rPr lang="nb-NO" dirty="0">
                <a:latin typeface="Consolas" panose="020B0609020204030204" pitchFamily="49" charset="0"/>
              </a:rPr>
              <a:t>arr_element = arr[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1:4:1</a:t>
            </a:r>
            <a:r>
              <a:rPr lang="nb-NO" dirty="0">
                <a:latin typeface="Consolas" panose="020B0609020204030204" pitchFamily="49" charset="0"/>
              </a:rPr>
              <a:t>]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implicit equivalent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[3]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2-D Array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659310"/>
            <a:ext cx="722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mat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],[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7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8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9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10</a:t>
            </a:r>
            <a:r>
              <a:rPr lang="nb-NO" dirty="0">
                <a:latin typeface="Consolas" panose="020B0609020204030204" pitchFamily="49" charset="0"/>
              </a:rPr>
              <a:t>]])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7AE604-1B15-42C4-81BE-7830CE02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71095"/>
              </p:ext>
            </p:extLst>
          </p:nvPr>
        </p:nvGraphicFramePr>
        <p:xfrm>
          <a:off x="1433856" y="3671966"/>
          <a:ext cx="9385247" cy="1629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8527">
                  <a:extLst>
                    <a:ext uri="{9D8B030D-6E8A-4147-A177-3AD203B41FA5}">
                      <a16:colId xmlns:a16="http://schemas.microsoft.com/office/drawing/2014/main" val="280518658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1544865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9649455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855798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0221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Matrix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Matrix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Matrix Sub-Row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Matrix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55368"/>
                  </a:ext>
                </a:extLst>
              </a:tr>
              <a:tr h="637626">
                <a:tc>
                  <a:txBody>
                    <a:bodyPr/>
                    <a:lstStyle/>
                    <a:p>
                      <a:pPr algn="l"/>
                      <a:r>
                        <a:rPr lang="nb-NO" b="1" dirty="0">
                          <a:solidFill>
                            <a:schemeClr val="bg1"/>
                          </a:solidFill>
                          <a:latin typeface="+mn-lt"/>
                        </a:rPr>
                        <a:t>Input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mat[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mat[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mat[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mat[:,</a:t>
                      </a:r>
                      <a:r>
                        <a:rPr lang="nb-NO" b="0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nb-NO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2513"/>
                  </a:ext>
                </a:extLst>
              </a:tr>
              <a:tr h="620785">
                <a:tc>
                  <a:txBody>
                    <a:bodyPr/>
                    <a:lstStyle/>
                    <a:p>
                      <a:pPr algn="l"/>
                      <a:r>
                        <a:rPr lang="nb-NO" b="1" dirty="0">
                          <a:solidFill>
                            <a:schemeClr val="bg1"/>
                          </a:solidFill>
                          <a:latin typeface="+mn-lt"/>
                        </a:rPr>
                        <a:t>Output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 2 3 4 5]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[7 8 9]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[3 8]</a:t>
                      </a:r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4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[4]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Element-Wise Mathematical Operations: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7739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arr_1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r>
              <a:rPr lang="nb-NO" dirty="0">
                <a:latin typeface="Consolas" panose="020B0609020204030204" pitchFamily="49" charset="0"/>
              </a:rPr>
              <a:t>arr_2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arr_sum 	 = arr_1  + arr_2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[6 6 6 6 6]</a:t>
            </a:r>
          </a:p>
          <a:p>
            <a:r>
              <a:rPr lang="nb-NO" dirty="0">
                <a:latin typeface="Consolas" panose="020B0609020204030204" pitchFamily="49" charset="0"/>
              </a:rPr>
              <a:t>arr_difference	 = arr_1  - arr_2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[-4 -2  0  2  4]</a:t>
            </a:r>
          </a:p>
          <a:p>
            <a:r>
              <a:rPr lang="nb-NO" dirty="0">
                <a:latin typeface="Consolas" panose="020B0609020204030204" pitchFamily="49" charset="0"/>
              </a:rPr>
              <a:t>arr_product 	 = arr_1  * arr_2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[5 8 9 8 5]</a:t>
            </a:r>
          </a:p>
          <a:p>
            <a:r>
              <a:rPr lang="nb-NO" dirty="0">
                <a:latin typeface="Consolas" panose="020B0609020204030204" pitchFamily="49" charset="0"/>
              </a:rPr>
              <a:t>arr_quotient 	 = arr_1  / arr_2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[0.2 0.5 1.  2.  5. ]</a:t>
            </a:r>
          </a:p>
          <a:p>
            <a:r>
              <a:rPr lang="nb-NO" dirty="0">
                <a:latin typeface="Consolas" panose="020B0609020204030204" pitchFamily="49" charset="0"/>
              </a:rPr>
              <a:t>arr_exponent 	 = arr_1 ** arr_2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[ 1 16 27 16  5]</a:t>
            </a:r>
          </a:p>
        </p:txBody>
      </p:sp>
    </p:spTree>
    <p:extLst>
      <p:ext uri="{BB962C8B-B14F-4D97-AF65-F5344CB8AC3E}">
        <p14:creationId xmlns:p14="http://schemas.microsoft.com/office/powerpoint/2010/main" val="41988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F6B9-3E4D-4E43-89DC-7F8083F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the Basics [5]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C510-A868-4353-AB0B-E667577A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58830"/>
          </a:xfrm>
        </p:spPr>
        <p:txBody>
          <a:bodyPr/>
          <a:lstStyle/>
          <a:p>
            <a:r>
              <a:rPr lang="nb-NO" b="1" dirty="0"/>
              <a:t>Reshaping Arrays: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9AFB8-60CA-46D5-AA64-376ED4FD1BC4}"/>
              </a:ext>
            </a:extLst>
          </p:cNvPr>
          <p:cNvSpPr txBox="1"/>
          <p:nvPr/>
        </p:nvSpPr>
        <p:spPr>
          <a:xfrm>
            <a:off x="2484539" y="2567032"/>
            <a:ext cx="7739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nb-NO" dirty="0">
                <a:latin typeface="Consolas" panose="020B0609020204030204" pitchFamily="49" charset="0"/>
              </a:rPr>
              <a:t> numpy </a:t>
            </a:r>
            <a:r>
              <a:rPr lang="nb-NO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nb-NO" dirty="0">
                <a:latin typeface="Consolas" panose="020B0609020204030204" pitchFamily="49" charset="0"/>
              </a:rPr>
              <a:t> np</a:t>
            </a:r>
          </a:p>
          <a:p>
            <a:r>
              <a:rPr lang="nb-NO" dirty="0">
                <a:latin typeface="Consolas" panose="020B0609020204030204" pitchFamily="49" charset="0"/>
              </a:rPr>
              <a:t>arr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array</a:t>
            </a:r>
            <a:r>
              <a:rPr lang="nb-NO" dirty="0">
                <a:latin typeface="Consolas" panose="020B0609020204030204" pitchFamily="49" charset="0"/>
              </a:rPr>
              <a:t>([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6</a:t>
            </a:r>
            <a:r>
              <a:rPr lang="nb-NO" dirty="0">
                <a:latin typeface="Consolas" panose="020B0609020204030204" pitchFamily="49" charset="0"/>
              </a:rPr>
              <a:t>])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arr_reshaped =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np</a:t>
            </a:r>
            <a:r>
              <a:rPr lang="nb-NO" dirty="0">
                <a:latin typeface="Consolas" panose="020B0609020204030204" pitchFamily="49" charset="0"/>
              </a:rPr>
              <a:t>.</a:t>
            </a:r>
            <a:r>
              <a:rPr lang="nb-NO" dirty="0">
                <a:solidFill>
                  <a:schemeClr val="accent4"/>
                </a:solidFill>
                <a:latin typeface="Consolas" panose="020B0609020204030204" pitchFamily="49" charset="0"/>
              </a:rPr>
              <a:t>reshape</a:t>
            </a:r>
            <a:r>
              <a:rPr lang="nb-NO" dirty="0">
                <a:latin typeface="Consolas" panose="020B0609020204030204" pitchFamily="49" charset="0"/>
              </a:rPr>
              <a:t>(arr, (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nb-NO" dirty="0">
                <a:latin typeface="Consolas" panose="020B0609020204030204" pitchFamily="49" charset="0"/>
              </a:rPr>
              <a:t>))	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[[1 2 3]</a:t>
            </a:r>
          </a:p>
          <a:p>
            <a:r>
              <a:rPr lang="nb-NO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		#  [4 5 6]]</a:t>
            </a:r>
          </a:p>
        </p:txBody>
      </p:sp>
    </p:spTree>
    <p:extLst>
      <p:ext uri="{BB962C8B-B14F-4D97-AF65-F5344CB8AC3E}">
        <p14:creationId xmlns:p14="http://schemas.microsoft.com/office/powerpoint/2010/main" val="3284666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258</TotalTime>
  <Words>1592</Words>
  <Application>Microsoft Office PowerPoint</Application>
  <PresentationFormat>Widescreen</PresentationFormat>
  <Paragraphs>313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RetrospectVTI</vt:lpstr>
      <vt:lpstr>NumPy:  Tips &amp; Tricks</vt:lpstr>
      <vt:lpstr>Lists</vt:lpstr>
      <vt:lpstr>NumPy Arrays</vt:lpstr>
      <vt:lpstr>Review of the Basics [0]</vt:lpstr>
      <vt:lpstr>Review of the Basics [1]</vt:lpstr>
      <vt:lpstr>Review of the Basics [2]</vt:lpstr>
      <vt:lpstr>Review of the Basics [3]</vt:lpstr>
      <vt:lpstr>Review of the Basics [4]</vt:lpstr>
      <vt:lpstr>Review of the Basics [5]</vt:lpstr>
      <vt:lpstr>Review of the Basics [6]</vt:lpstr>
      <vt:lpstr>Array Datatypes</vt:lpstr>
      <vt:lpstr>Linear Algebra [0]</vt:lpstr>
      <vt:lpstr>Linear Algebra [1]</vt:lpstr>
      <vt:lpstr>Linear Algebra [2]</vt:lpstr>
      <vt:lpstr>Linear Algebra [3]</vt:lpstr>
      <vt:lpstr>Logic [0]</vt:lpstr>
      <vt:lpstr>Logic [1]</vt:lpstr>
      <vt:lpstr>Statistics</vt:lpstr>
      <vt:lpstr>Random Number Generation</vt:lpstr>
      <vt:lpstr>Other Useful Commands [0]</vt:lpstr>
      <vt:lpstr>Other Useful Commands 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NumPy:   A Tentative Title</dc:title>
  <dc:creator>Gabriel Cabrera</dc:creator>
  <cp:lastModifiedBy>Gabriel Cabrera</cp:lastModifiedBy>
  <cp:revision>293</cp:revision>
  <dcterms:created xsi:type="dcterms:W3CDTF">2019-08-13T10:53:11Z</dcterms:created>
  <dcterms:modified xsi:type="dcterms:W3CDTF">2019-08-13T16:03:10Z</dcterms:modified>
</cp:coreProperties>
</file>