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7" autoAdjust="0"/>
  </p:normalViewPr>
  <p:slideViewPr>
    <p:cSldViewPr snapToGrid="0" snapToObjects="1"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Problema, Proposta e Solução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numCol="3">
            <a:noAutofit/>
          </a:bodyPr>
          <a:lstStyle/>
          <a:p>
            <a:pPr marL="0" indent="0">
              <a:buNone/>
            </a:pPr>
            <a:r>
              <a:rPr lang="pt-BR" sz="1800" b="1" dirty="0"/>
              <a:t>Problema: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Durante a pandemia, a adaptação ao ensino remoto revelou diversas dificuldades no acompanhamento do desempenho acadêmico. As instituições enfrentaram obstáculos na aplicação de avaliações eficazes e no engajamento dos alunos em ambientes digitais. </a:t>
            </a:r>
            <a:r>
              <a:rPr lang="pt-BR" sz="1600" dirty="0" smtClean="0"/>
              <a:t>na </a:t>
            </a:r>
            <a:r>
              <a:rPr lang="pt-BR" sz="1600" dirty="0"/>
              <a:t>disciplina de </a:t>
            </a:r>
            <a:r>
              <a:rPr lang="pt-BR" sz="1600" dirty="0" smtClean="0"/>
              <a:t>4ADS, </a:t>
            </a:r>
            <a:r>
              <a:rPr lang="pt-BR" sz="1600" dirty="0"/>
              <a:t>os alunos precisam estudar e praticar questões do ENADE, o que exige uma preparação focada e sistemática</a:t>
            </a:r>
            <a:r>
              <a:rPr lang="pt-BR" sz="1600" dirty="0" smtClean="0"/>
              <a:t>. </a:t>
            </a:r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r>
              <a:rPr lang="pt-BR" sz="1800" b="1" dirty="0" smtClean="0"/>
              <a:t>Proposta</a:t>
            </a:r>
            <a:r>
              <a:rPr lang="pt-BR" sz="1800" b="1" dirty="0"/>
              <a:t>: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Diante desse cenário, surgiu a necessidade de desenvolver um software que auxilie diretamente os alunos com dificuldades de aprendizado, promovendo um ambiente mais acessível e eficiente para estudar, revisar e se desafiar academicamente, especialmente após os estudos</a:t>
            </a:r>
            <a:r>
              <a:rPr lang="pt-BR" sz="1600" dirty="0" smtClean="0"/>
              <a:t>.</a:t>
            </a:r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dirty="0"/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endParaRPr lang="pt-BR" sz="1600" b="1" dirty="0"/>
          </a:p>
          <a:p>
            <a:pPr marL="0" indent="0">
              <a:buNone/>
            </a:pPr>
            <a:endParaRPr lang="pt-BR" sz="1600" b="1" dirty="0" smtClean="0"/>
          </a:p>
          <a:p>
            <a:pPr marL="0" indent="0">
              <a:buNone/>
            </a:pPr>
            <a:r>
              <a:rPr lang="pt-BR" sz="1800" b="1" dirty="0" smtClean="0"/>
              <a:t>Solução</a:t>
            </a:r>
            <a:r>
              <a:rPr lang="pt-BR" sz="1800" b="1" dirty="0"/>
              <a:t>:</a:t>
            </a:r>
            <a:r>
              <a:rPr lang="pt-BR" sz="1600" dirty="0"/>
              <a:t/>
            </a:r>
            <a:br>
              <a:rPr lang="pt-BR" sz="1600" dirty="0"/>
            </a:br>
            <a:r>
              <a:rPr lang="pt-BR" sz="1600" dirty="0"/>
              <a:t>Foi criado o Sistema Integrado de Banco de Questões (SIBQ), </a:t>
            </a:r>
            <a:r>
              <a:rPr lang="pt-BR" sz="1600" dirty="0" smtClean="0"/>
              <a:t>com </a:t>
            </a:r>
            <a:r>
              <a:rPr lang="pt-BR" sz="1600" dirty="0"/>
              <a:t>o objetivo de facilitar a criação, organização e aplicação de questões online. A ferramenta foi desenvolvida para atender principalmente os requisitos da disciplina de 4ADS, oferecendo uma plataforma focada na preparação para o ENADE, mas que também contribui no reforço de conteúdos de diversas outras disciplinas.</a:t>
            </a:r>
          </a:p>
          <a:p>
            <a:endParaRPr lang="pt-BR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Tecnologias Utilizadas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9743" y="1600200"/>
            <a:ext cx="8567057" cy="4525963"/>
          </a:xfrm>
        </p:spPr>
        <p:txBody>
          <a:bodyPr numCol="1"/>
          <a:lstStyle/>
          <a:p>
            <a:pPr marL="0" indent="0" algn="just">
              <a:buNone/>
            </a:pPr>
            <a:r>
              <a:rPr sz="1800" dirty="0"/>
              <a:t>• Back-end: C#, ASP.NET MVC</a:t>
            </a:r>
          </a:p>
          <a:p>
            <a:pPr marL="0" indent="0" algn="just">
              <a:buNone/>
            </a:pPr>
            <a:r>
              <a:rPr sz="1800" dirty="0"/>
              <a:t>• </a:t>
            </a:r>
            <a:r>
              <a:rPr sz="1800" dirty="0" err="1"/>
              <a:t>Banco</a:t>
            </a:r>
            <a:r>
              <a:rPr sz="1800" dirty="0"/>
              <a:t> de Dados: MySQL </a:t>
            </a:r>
            <a:endParaRPr lang="pt-BR" sz="1800" dirty="0" smtClean="0"/>
          </a:p>
          <a:p>
            <a:pPr marL="0" indent="0" algn="just">
              <a:buNone/>
            </a:pPr>
            <a:r>
              <a:rPr sz="1800" dirty="0" smtClean="0"/>
              <a:t>• </a:t>
            </a:r>
            <a:r>
              <a:rPr sz="1800" dirty="0"/>
              <a:t>Front-end: HTML, CSS, Bootstrap</a:t>
            </a:r>
          </a:p>
          <a:p>
            <a:pPr marL="0" indent="0" algn="just">
              <a:buNone/>
            </a:pPr>
            <a:r>
              <a:rPr sz="1800" dirty="0"/>
              <a:t>• Outros: Entity Framework, Visual </a:t>
            </a:r>
            <a:r>
              <a:rPr sz="1800" dirty="0" smtClean="0"/>
              <a:t>Studio</a:t>
            </a:r>
            <a:endParaRPr lang="pt-BR" sz="1800" dirty="0" smtClean="0"/>
          </a:p>
          <a:p>
            <a:pPr marL="0" indent="0" algn="just">
              <a:buNone/>
            </a:pPr>
            <a:r>
              <a:rPr lang="pt-BR" sz="1800" dirty="0" smtClean="0"/>
              <a:t>• Metodologia: PDCA</a:t>
            </a:r>
          </a:p>
          <a:p>
            <a:pPr marL="0" indent="0" algn="just">
              <a:buNone/>
            </a:pPr>
            <a:r>
              <a:rPr lang="pt-BR" sz="1800" dirty="0" smtClean="0"/>
              <a:t>•Criação Diagramas: </a:t>
            </a:r>
            <a:r>
              <a:rPr lang="pt-BR" sz="1800" dirty="0" err="1" smtClean="0"/>
              <a:t>Edraw</a:t>
            </a:r>
            <a:endParaRPr lang="pt-BR" sz="1800" dirty="0" smtClean="0"/>
          </a:p>
          <a:p>
            <a:pPr marL="0" indent="0" algn="just">
              <a:buNone/>
            </a:pPr>
            <a:endParaRPr lang="pt-BR" sz="1800" dirty="0" smtClean="0"/>
          </a:p>
          <a:p>
            <a:pPr marL="0" indent="0" algn="just">
              <a:buNone/>
            </a:pPr>
            <a:endParaRPr sz="1800" dirty="0"/>
          </a:p>
        </p:txBody>
      </p:sp>
      <p:pic>
        <p:nvPicPr>
          <p:cNvPr id="4" name="Picture 2" descr="angularj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005" y="4728013"/>
            <a:ext cx="1323493" cy="1402216"/>
          </a:xfrm>
          <a:prstGeom prst="rect">
            <a:avLst/>
          </a:prstGeom>
        </p:spPr>
      </p:pic>
      <p:pic>
        <p:nvPicPr>
          <p:cNvPr id="5" name="Picture 2" descr="mysq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3652" y="4728013"/>
            <a:ext cx="1274830" cy="1375521"/>
          </a:xfrm>
          <a:prstGeom prst="rect">
            <a:avLst/>
          </a:prstGeom>
        </p:spPr>
      </p:pic>
      <p:pic>
        <p:nvPicPr>
          <p:cNvPr id="6" name="Picture 2" descr="net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619" y="4728013"/>
            <a:ext cx="1252181" cy="1402216"/>
          </a:xfrm>
          <a:prstGeom prst="rect">
            <a:avLst/>
          </a:prstGeom>
        </p:spPr>
      </p:pic>
      <p:pic>
        <p:nvPicPr>
          <p:cNvPr id="2058" name="Picture 10" descr="Bootstrap simples a marca logo - Ícones Social media e Logos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5403" y="4744130"/>
            <a:ext cx="1394279" cy="1394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9105" y="4744130"/>
            <a:ext cx="1409897" cy="139427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Comparativo</a:t>
            </a:r>
            <a:r>
              <a:rPr dirty="0"/>
              <a:t> de </a:t>
            </a:r>
            <a:r>
              <a:rPr dirty="0" err="1"/>
              <a:t>Desempenho</a:t>
            </a:r>
            <a:r>
              <a:rPr dirty="0"/>
              <a:t> </a:t>
            </a:r>
            <a:r>
              <a:rPr dirty="0" err="1" smtClean="0"/>
              <a:t>Esperado</a:t>
            </a:r>
            <a:endParaRPr dirty="0"/>
          </a:p>
        </p:txBody>
      </p:sp>
      <p:pic>
        <p:nvPicPr>
          <p:cNvPr id="1026" name="Picture 2" descr="Imagem resultante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2631748"/>
            <a:ext cx="3859931" cy="278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Espaço Reservado para Conteúdo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211631228"/>
              </p:ext>
            </p:extLst>
          </p:nvPr>
        </p:nvGraphicFramePr>
        <p:xfrm>
          <a:off x="4648200" y="2631749"/>
          <a:ext cx="4180113" cy="2789338"/>
        </p:xfrm>
        <a:graphic>
          <a:graphicData uri="http://schemas.openxmlformats.org/drawingml/2006/table">
            <a:tbl>
              <a:tblPr/>
              <a:tblGrid>
                <a:gridCol w="1393371"/>
                <a:gridCol w="1393371"/>
                <a:gridCol w="1393371"/>
              </a:tblGrid>
              <a:tr h="629689">
                <a:tc>
                  <a:txBody>
                    <a:bodyPr/>
                    <a:lstStyle/>
                    <a:p>
                      <a:r>
                        <a:rPr lang="pt-BR" sz="900" b="1" dirty="0"/>
                        <a:t>Modalidade</a:t>
                      </a:r>
                      <a:endParaRPr lang="pt-BR" sz="900" dirty="0"/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1"/>
                        <a:t>Média de Desempenho (ENADE)</a:t>
                      </a:r>
                      <a:endParaRPr lang="pt-BR" sz="900"/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b="1"/>
                        <a:t>Fonte</a:t>
                      </a:r>
                      <a:endParaRPr lang="pt-BR" sz="900"/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9689">
                <a:tc>
                  <a:txBody>
                    <a:bodyPr/>
                    <a:lstStyle/>
                    <a:p>
                      <a:r>
                        <a:rPr lang="pt-BR" sz="900" b="1" dirty="0"/>
                        <a:t>Ensino Presencial</a:t>
                      </a:r>
                      <a:endParaRPr lang="pt-BR" sz="900" dirty="0"/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54,3 (numa escala de 0 a 100)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/>
                        <a:t>INEP - Relatórios do ENADE 2021/2022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29689">
                <a:tc>
                  <a:txBody>
                    <a:bodyPr/>
                    <a:lstStyle/>
                    <a:p>
                      <a:r>
                        <a:rPr lang="pt-BR" sz="900" b="1" dirty="0"/>
                        <a:t>Ensino a Distância</a:t>
                      </a:r>
                      <a:endParaRPr lang="pt-BR" sz="900" dirty="0"/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/>
                        <a:t>46,2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/>
                        <a:t>INEP - Censo da Educação Superior (dados de 2021)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900271">
                <a:tc>
                  <a:txBody>
                    <a:bodyPr/>
                    <a:lstStyle/>
                    <a:p>
                      <a:r>
                        <a:rPr lang="pt-BR" sz="900" b="1" dirty="0"/>
                        <a:t>Projeção com SIBQ</a:t>
                      </a:r>
                      <a:endParaRPr lang="pt-BR" sz="900" dirty="0"/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61,0 (estimativa)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sz="900" dirty="0"/>
                        <a:t>Baseado em proposta de estudo focado e uso de banco de questões (SIBQ)</a:t>
                      </a:r>
                    </a:p>
                  </a:txBody>
                  <a:tcPr marL="44873" marR="44873" marT="22437" marB="22437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Problemas Enfrentados no Desenvolvimento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sz="2600" dirty="0"/>
              <a:t>Durante o desenvolvimento do sistema, enfrentei dificuldades principalmente na integração entre o front-</a:t>
            </a:r>
            <a:r>
              <a:rPr lang="pt-BR" sz="2600" dirty="0" err="1"/>
              <a:t>end</a:t>
            </a:r>
            <a:r>
              <a:rPr lang="pt-BR" sz="2600" dirty="0"/>
              <a:t> e o </a:t>
            </a:r>
            <a:r>
              <a:rPr lang="pt-BR" sz="2600" dirty="0" err="1"/>
              <a:t>back-end</a:t>
            </a:r>
            <a:r>
              <a:rPr lang="pt-BR" sz="2600" dirty="0"/>
              <a:t>, causadas possivelmente por inconsistências de nomenclatura. Isso impediu a correta comunicação entre </a:t>
            </a:r>
            <a:r>
              <a:rPr lang="pt-BR" sz="2600" dirty="0" err="1"/>
              <a:t>AngularJS</a:t>
            </a:r>
            <a:r>
              <a:rPr lang="pt-BR" sz="2600" dirty="0"/>
              <a:t> e o </a:t>
            </a:r>
            <a:r>
              <a:rPr lang="pt-BR" sz="2600" dirty="0" err="1"/>
              <a:t>back-end</a:t>
            </a:r>
            <a:r>
              <a:rPr lang="pt-BR" sz="2600" dirty="0"/>
              <a:t>, fazendo com que apenas algumas funcionalidades conseguissem operar via </a:t>
            </a:r>
            <a:r>
              <a:rPr lang="pt-BR" sz="2600" dirty="0" err="1"/>
              <a:t>AngularJS</a:t>
            </a:r>
            <a:r>
              <a:rPr lang="pt-BR" sz="2600" dirty="0"/>
              <a:t>. Para contornar essa limitação, optei por manter parte das funcionalidades com </a:t>
            </a:r>
            <a:r>
              <a:rPr lang="pt-BR" sz="2600" dirty="0" err="1"/>
              <a:t>recarregamento</a:t>
            </a:r>
            <a:r>
              <a:rPr lang="pt-BR" sz="2600" dirty="0"/>
              <a:t> de página, utilizando diretamente o </a:t>
            </a:r>
            <a:r>
              <a:rPr lang="pt-BR" sz="2600" dirty="0" err="1"/>
              <a:t>back</a:t>
            </a:r>
            <a:r>
              <a:rPr lang="pt-BR" sz="2600" dirty="0"/>
              <a:t>-end.</a:t>
            </a:r>
          </a:p>
          <a:p>
            <a:r>
              <a:rPr lang="pt-BR" sz="2600" dirty="0"/>
              <a:t>Infelizmente, não consegui realizar a integração entre os bancos, nem acessar o banco de testes do Coruja. Também tive dificuldades para compreender melhor o sistema do Coruja e como fazer chamadas via API, em parte por não ter me informado melhor sobre o sistema com o responsável, além da falta de tempo disponível, tanto no turno da manhã quanto da </a:t>
            </a:r>
            <a:r>
              <a:rPr lang="pt-BR" sz="2600" dirty="0" smtClean="0"/>
              <a:t>tarde/noite.</a:t>
            </a:r>
          </a:p>
          <a:p>
            <a:r>
              <a:rPr lang="pt-BR" sz="2600" dirty="0" smtClean="0"/>
              <a:t>Apesar desses contratempos, o sistema SIBQ funciona normalmente de forma independente e pode operar adequadamente caso receba os dados transferidos do banco do Coruja.</a:t>
            </a:r>
          </a:p>
          <a:p>
            <a:pPr lvl="1"/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Encerramento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dirty="0" smtClean="0"/>
              <a:t>Com o desenvolvimento do Sistema Integrado de Banco de Questões (SIBQ), buscamos oferecer uma solução prática e acessível para apoiar o processo de ensino-aprendizagem, especialmente em contextos de preparação para avaliações como o ENADE. Apesar dos desafios enfrentados durante a construção do projeto, conseguimos entregar uma ferramenta funcional, com potencial de expansão e integração a outros sistemas institucionais.</a:t>
            </a:r>
          </a:p>
          <a:p>
            <a:r>
              <a:rPr lang="pt-BR" sz="2000" dirty="0" smtClean="0"/>
              <a:t>Acreditamos </a:t>
            </a:r>
            <a:r>
              <a:rPr lang="pt-BR" sz="2000" dirty="0"/>
              <a:t>que, com o uso contínuo e melhorias futuras, o SIBQ pode se tornar um grande aliado no desempenho acadêmico dos estudantes, promovendo uma aprendizagem mais direcionada, eficiente e adaptada à realidade digital da educação atual</a:t>
            </a:r>
            <a:r>
              <a:rPr lang="pt-BR" sz="2000" dirty="0" smtClean="0"/>
              <a:t>.</a:t>
            </a:r>
            <a:endParaRPr lang="pt-BR" sz="2000" b="1" dirty="0" smtClean="0"/>
          </a:p>
          <a:p>
            <a:pPr marL="0" indent="0" algn="ctr">
              <a:buNone/>
            </a:pPr>
            <a:r>
              <a:rPr lang="pt-BR" b="1" dirty="0" smtClean="0"/>
              <a:t>Duvidas ?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38284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388</Words>
  <Application>Microsoft Office PowerPoint</Application>
  <PresentationFormat>Apresentação na tela (4:3)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Problema, Proposta e Solução</vt:lpstr>
      <vt:lpstr>Tecnologias Utilizadas</vt:lpstr>
      <vt:lpstr>Comparativo de Desempenho Esperado</vt:lpstr>
      <vt:lpstr>Problemas Enfrentados no Desenvolvimento</vt:lpstr>
      <vt:lpstr>Encerramento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 Utilizadas</dc:title>
  <dc:subject/>
  <dc:creator/>
  <cp:keywords/>
  <dc:description>generated using python-pptx</dc:description>
  <cp:lastModifiedBy>gabriel camelo</cp:lastModifiedBy>
  <cp:revision>8</cp:revision>
  <dcterms:created xsi:type="dcterms:W3CDTF">2013-01-27T09:14:16Z</dcterms:created>
  <dcterms:modified xsi:type="dcterms:W3CDTF">2025-04-08T18:15:35Z</dcterms:modified>
  <cp:category/>
</cp:coreProperties>
</file>