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8" r:id="rId10"/>
    <p:sldId id="270" r:id="rId11"/>
    <p:sldId id="271" r:id="rId12"/>
    <p:sldId id="262" r:id="rId13"/>
    <p:sldId id="266" r:id="rId14"/>
    <p:sldId id="267" r:id="rId15"/>
    <p:sldId id="269" r:id="rId16"/>
    <p:sldId id="26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80" d="100"/>
          <a:sy n="80" d="100"/>
        </p:scale>
        <p:origin x="52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B5F02-FD4A-4765-9EFC-832DE474E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B0B039-B4E1-444F-8086-648DF4294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91DD9-5E60-4BE7-8EF2-90249387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8ACDC-BD9C-4504-8B3E-7C67A0A0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FF60C6-0245-475B-85E6-1D9C8E31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64623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D7A2D-7332-4B07-8EE2-62B48F0B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1ACC5-7C91-4102-B16F-ABE79F1B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A6D335-B95C-4F88-B656-42EEB11C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7B5DD-46DB-4688-95E1-F449F6AC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93703-7135-4762-B43B-63DE5E9B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095946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42449-8D94-4245-A356-13ED3093D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4D5DC0-1FF7-49E0-91DC-B1FDEABF8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71258-00FA-47E8-A067-5662553C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41F8F-C99F-45E2-B781-61BE07F3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AFA8E-8C7B-47A3-AF3B-BF754C09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59949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0C4B9-BDD7-4BB5-8117-F288A585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2CDE6-6475-4AD1-9227-C0CB6498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9BE7C-56FA-4381-8E37-58E3A48D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3538E-BAD5-4A51-AAC0-8E7B6166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134E73-C4FD-4B1D-8630-AECFD49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39298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C3A6E-9C77-41BD-93CA-4BF33C5A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D581E2-4C2A-4319-93C8-47B79354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EA62E9-AD96-4C36-9011-934BBD49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36EF5-B9A2-4618-B024-3320A318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4CC25-2DF4-4CEF-A40C-B182777A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76051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D8AC0-9F48-4D92-B155-6C6BBFF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F0203-4D0D-4062-9D31-8B278E540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DFCA09-1517-45FE-BD31-E0B825C1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C07036-863B-4F26-B049-0845FAD4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1513FD-E021-4578-A540-4DFE3615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E98A4-83E6-4697-BC25-5D397CFB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31622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FC5AD-23DC-44D3-8F2D-903AF0B4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61C1A5-7EFF-4213-ADC2-8BDDF35C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F72C8-A04C-400E-AA3E-B125E232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CACF37-70C8-42D1-8C63-D7AF35414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2E36D1-AE3C-4BC8-8455-7D9E6B410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FCAE82-22F3-4E56-91AC-3777B50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32349B-5F83-4349-8DCF-3FACBAB2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C20669-E3E0-4889-923B-37AD4EAF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58280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01B7C-D5C3-429F-8AB4-F099A303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73894A-3832-43C0-B05F-B2C35DE6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FB9FBB-F980-4A60-8C1E-46D4C6C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897DC9-D7EC-44B4-816B-9EF809A2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10245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4293F4-4BDA-40FC-8B52-A80EAF3C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C282E5-7E4B-455F-8E42-F071C9B7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68B2D9-EB9D-4509-9D29-28A353F7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4236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1AF15-EEA8-4CA9-89A7-835857AA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5FDD-0ADB-4505-B0F4-8CD95028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9EAD1B-1A67-4286-B4D6-A9AECB1FB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353DB2-E29B-4218-9E82-4DD08EAB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98CDFB-9EB1-4A7B-9CFD-948F4A7B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990F50-A892-4423-83B2-15C8F414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64871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BBF73-A563-4C4B-9BBD-B8E6A830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5CAE5F-ED01-4A15-99F8-A82D4F493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D00494-9CFD-4E52-BF2F-E4B2A4BD5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A51A6C-A31D-4AB0-87AD-73E9BD73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4CC4B6-9009-4212-8F04-10740A6A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432DD3-F26F-4A03-A9CB-C3D4DFD5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25289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67DB69-E6A6-43BC-B589-D4A01A13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E344E-310C-4DDF-85B9-DD3B30D5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50BA1-A44F-4FB2-8903-49607139D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9B40-6B60-4548-BACC-AE51708D6C20}" type="datetimeFigureOut">
              <a:rPr lang="pt-BR" smtClean="0"/>
              <a:t>09/03/2020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FD94AF-DA67-4AB5-B64C-95DB73343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41034-2F26-407D-90AA-0729EE6F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387D-4EEE-4B13-B111-FD4F00ECD6D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1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2" Type="http://schemas.openxmlformats.org/officeDocument/2006/relationships/image" Target="../media/image27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tmp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gumelo shimeji preto">
            <a:extLst>
              <a:ext uri="{FF2B5EF4-FFF2-40B4-BE49-F238E27FC236}">
                <a16:creationId xmlns:a16="http://schemas.microsoft.com/office/drawing/2014/main" id="{07A03A27-8261-420E-8C1F-96FF5C122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AFAB6E3-BA98-494D-BF09-F5383D632782}"/>
              </a:ext>
            </a:extLst>
          </p:cNvPr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4ED502-B774-414A-B2C1-A5CBF7FA682D}"/>
              </a:ext>
            </a:extLst>
          </p:cNvPr>
          <p:cNvSpPr txBox="1"/>
          <p:nvPr/>
        </p:nvSpPr>
        <p:spPr>
          <a:xfrm>
            <a:off x="171450" y="176416"/>
            <a:ext cx="118490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Projeto de </a:t>
            </a:r>
          </a:p>
          <a:p>
            <a:pPr algn="ctr"/>
            <a:r>
              <a:rPr lang="pt-BR" sz="11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Pesquisa e Inovação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325959" y="3824984"/>
            <a:ext cx="4260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Gabriel Cardoso	</a:t>
            </a:r>
          </a:p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Jonatan	Souza</a:t>
            </a:r>
          </a:p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Juan	Rodrigues </a:t>
            </a:r>
          </a:p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Letícia Martins</a:t>
            </a:r>
          </a:p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Luana Delaunay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12769" y="3850729"/>
            <a:ext cx="3817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Marcus Vinicius</a:t>
            </a:r>
          </a:p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Mayara Fernandes</a:t>
            </a:r>
          </a:p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Nicole Gregorio</a:t>
            </a:r>
          </a:p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Thiago Alves</a:t>
            </a:r>
          </a:p>
          <a:p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Victor dos Santos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7124593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hecklist">
            <a:extLst>
              <a:ext uri="{FF2B5EF4-FFF2-40B4-BE49-F238E27FC236}">
                <a16:creationId xmlns:a16="http://schemas.microsoft.com/office/drawing/2014/main" id="{E57040CD-C972-4DAB-A4C3-96161EFD3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E658EEE-2CE8-4B8E-AA80-F1C68CF79FBF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253BE2-D5ED-407D-8433-B2467AFEE582}"/>
              </a:ext>
            </a:extLst>
          </p:cNvPr>
          <p:cNvSpPr txBox="1"/>
          <p:nvPr/>
        </p:nvSpPr>
        <p:spPr>
          <a:xfrm>
            <a:off x="368490" y="310794"/>
            <a:ext cx="9758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Requisitos</a:t>
            </a:r>
          </a:p>
        </p:txBody>
      </p:sp>
      <p:graphicFrame>
        <p:nvGraphicFramePr>
          <p:cNvPr id="6" name="Tabela 8">
            <a:extLst>
              <a:ext uri="{FF2B5EF4-FFF2-40B4-BE49-F238E27FC236}">
                <a16:creationId xmlns:a16="http://schemas.microsoft.com/office/drawing/2014/main" id="{162C1669-4BA9-46D6-A8C1-B96D4F10C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6225"/>
              </p:ext>
            </p:extLst>
          </p:nvPr>
        </p:nvGraphicFramePr>
        <p:xfrm>
          <a:off x="604874" y="1634233"/>
          <a:ext cx="10982252" cy="49480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7870">
                  <a:extLst>
                    <a:ext uri="{9D8B030D-6E8A-4147-A177-3AD203B41FA5}">
                      <a16:colId xmlns:a16="http://schemas.microsoft.com/office/drawing/2014/main" val="218099699"/>
                    </a:ext>
                  </a:extLst>
                </a:gridCol>
                <a:gridCol w="5775948">
                  <a:extLst>
                    <a:ext uri="{9D8B030D-6E8A-4147-A177-3AD203B41FA5}">
                      <a16:colId xmlns:a16="http://schemas.microsoft.com/office/drawing/2014/main" val="2508804367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3648671297"/>
                    </a:ext>
                  </a:extLst>
                </a:gridCol>
                <a:gridCol w="2919122">
                  <a:extLst>
                    <a:ext uri="{9D8B030D-6E8A-4147-A177-3AD203B41FA5}">
                      <a16:colId xmlns:a16="http://schemas.microsoft.com/office/drawing/2014/main" val="366297918"/>
                    </a:ext>
                  </a:extLst>
                </a:gridCol>
              </a:tblGrid>
              <a:tr h="462322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Requisito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Classificação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Funcional/Não Funcional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888532"/>
                  </a:ext>
                </a:extLst>
              </a:tr>
              <a:tr h="462322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R01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O sistema deve utilizar os sensores (Temperatura/umidade e luminosidade) de forma harmônica.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Essencial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Funcional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832696"/>
                  </a:ext>
                </a:extLst>
              </a:tr>
              <a:tr h="462322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R02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As portas apenas abriram com senha configurada pelo dono e/ou funcionários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Desejável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Não funcional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133874"/>
                  </a:ext>
                </a:extLst>
              </a:tr>
              <a:tr h="462322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R03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Cumprir as normas de regulamentação.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Essencial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Não funcional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392292"/>
                  </a:ext>
                </a:extLst>
              </a:tr>
              <a:tr h="462322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R04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O cliente só terá acesso as informações das estufas dele, após realizar o cadastro em nosso site e contratar nossos serviços.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Essencial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Funcional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05242"/>
                  </a:ext>
                </a:extLst>
              </a:tr>
              <a:tr h="462322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R05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Dentro da área que terá as estufas o cliente deve ter as informações: Temperatura, umidade, luminosidade, tempo de plantio e quantas estufas estão conectadas.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Essencial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Não funcional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99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07989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?">
            <a:extLst>
              <a:ext uri="{FF2B5EF4-FFF2-40B4-BE49-F238E27FC236}">
                <a16:creationId xmlns:a16="http://schemas.microsoft.com/office/drawing/2014/main" id="{3309E004-41DB-402A-8256-890F0752C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" b="143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15AF92-71CB-4C77-A8E6-4471B240B0B0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594718-0A00-4D99-9497-0C32329B816A}"/>
              </a:ext>
            </a:extLst>
          </p:cNvPr>
          <p:cNvSpPr txBox="1"/>
          <p:nvPr/>
        </p:nvSpPr>
        <p:spPr>
          <a:xfrm>
            <a:off x="400389" y="310794"/>
            <a:ext cx="2906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5W2H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096470-FE7F-42E3-9FC2-C2C27BED0DE2}"/>
              </a:ext>
            </a:extLst>
          </p:cNvPr>
          <p:cNvSpPr txBox="1"/>
          <p:nvPr/>
        </p:nvSpPr>
        <p:spPr>
          <a:xfrm>
            <a:off x="251585" y="1392829"/>
            <a:ext cx="1168882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What? Fornecimento de Dados para melhor proveito de negócio do cliente.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Who? Fungi Systems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When? 09/03/2020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Where? BandTec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Why?  Resolver problemas econômicos e de fome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How? Através do manuseio e instalação dos sensores de Temperatura e luminosidade nas estufas ou local de plantação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How much? R$25/1 metro</a:t>
            </a:r>
          </a:p>
        </p:txBody>
      </p:sp>
    </p:spTree>
    <p:extLst>
      <p:ext uri="{BB962C8B-B14F-4D97-AF65-F5344CB8AC3E}">
        <p14:creationId xmlns:p14="http://schemas.microsoft.com/office/powerpoint/2010/main" val="21002714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m para arduino">
            <a:extLst>
              <a:ext uri="{FF2B5EF4-FFF2-40B4-BE49-F238E27FC236}">
                <a16:creationId xmlns:a16="http://schemas.microsoft.com/office/drawing/2014/main" id="{67BB290A-ABFF-4952-9B10-DE6F7BCF7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804566F-EAAD-40B0-BCA0-BD241013C127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280CC7-65B4-4CBB-8452-24EC7B35E81F}"/>
              </a:ext>
            </a:extLst>
          </p:cNvPr>
          <p:cNvSpPr txBox="1"/>
          <p:nvPr/>
        </p:nvSpPr>
        <p:spPr>
          <a:xfrm>
            <a:off x="368491" y="310794"/>
            <a:ext cx="55819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Arduino Uno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289317-181E-4BEC-A212-0F6A6C9CF106}"/>
              </a:ext>
            </a:extLst>
          </p:cNvPr>
          <p:cNvSpPr txBox="1"/>
          <p:nvPr/>
        </p:nvSpPr>
        <p:spPr>
          <a:xfrm>
            <a:off x="275230" y="1945017"/>
            <a:ext cx="11641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44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Placa utilizada para “traduzir” o que os sensores capitam a partir de uma programação que criamos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pt-BR" sz="44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44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 programação foi feita para alertar sobre os níveis de temperatura por hora</a:t>
            </a:r>
          </a:p>
        </p:txBody>
      </p:sp>
    </p:spTree>
    <p:extLst>
      <p:ext uri="{BB962C8B-B14F-4D97-AF65-F5344CB8AC3E}">
        <p14:creationId xmlns:p14="http://schemas.microsoft.com/office/powerpoint/2010/main" val="290513257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html">
            <a:extLst>
              <a:ext uri="{FF2B5EF4-FFF2-40B4-BE49-F238E27FC236}">
                <a16:creationId xmlns:a16="http://schemas.microsoft.com/office/drawing/2014/main" id="{4A929B7D-7C8A-4A87-B123-878469D8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7" b="1268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A853C-13DB-4DF1-8C4A-170451E8EBF3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E0550E-8B5A-41D4-AD91-3CC79C339B4E}"/>
              </a:ext>
            </a:extLst>
          </p:cNvPr>
          <p:cNvSpPr txBox="1"/>
          <p:nvPr/>
        </p:nvSpPr>
        <p:spPr>
          <a:xfrm>
            <a:off x="953334" y="1536174"/>
            <a:ext cx="102853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Site institucional </a:t>
            </a:r>
          </a:p>
          <a:p>
            <a:pPr algn="ctr"/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&amp; </a:t>
            </a:r>
          </a:p>
          <a:p>
            <a:pPr algn="ctr"/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simulador financeiro</a:t>
            </a:r>
          </a:p>
        </p:txBody>
      </p:sp>
    </p:spTree>
    <p:extLst>
      <p:ext uri="{BB962C8B-B14F-4D97-AF65-F5344CB8AC3E}">
        <p14:creationId xmlns:p14="http://schemas.microsoft.com/office/powerpoint/2010/main" val="101123521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ultado de imagem para banco de dados">
            <a:extLst>
              <a:ext uri="{FF2B5EF4-FFF2-40B4-BE49-F238E27FC236}">
                <a16:creationId xmlns:a16="http://schemas.microsoft.com/office/drawing/2014/main" id="{9DFB6C7D-31D5-467E-890C-D27C71E32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8357EAB-B119-4043-B5FA-36AEC3B2165E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3E20E5-EAF6-4809-BAB2-B163AACAAEB2}"/>
              </a:ext>
            </a:extLst>
          </p:cNvPr>
          <p:cNvSpPr txBox="1"/>
          <p:nvPr/>
        </p:nvSpPr>
        <p:spPr>
          <a:xfrm>
            <a:off x="368491" y="310794"/>
            <a:ext cx="7219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Banco de dados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99BD368-5C60-43E8-94FA-06355BFB2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2742" r="80869" b="66345"/>
          <a:stretch/>
        </p:blipFill>
        <p:spPr>
          <a:xfrm>
            <a:off x="483390" y="1683236"/>
            <a:ext cx="2524428" cy="2068278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79DE9FC-9683-44D1-870B-909E7BEA1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" t="52371" r="81403" b="27749"/>
          <a:stretch/>
        </p:blipFill>
        <p:spPr>
          <a:xfrm>
            <a:off x="483398" y="4736532"/>
            <a:ext cx="2524428" cy="1340268"/>
          </a:xfrm>
          <a:prstGeom prst="rect">
            <a:avLst/>
          </a:prstGeom>
        </p:spPr>
      </p:pic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3D98CAA-FB39-4211-B208-58C3F7CAA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2" t="3900" r="54539" b="75534"/>
          <a:stretch/>
        </p:blipFill>
        <p:spPr>
          <a:xfrm>
            <a:off x="4201607" y="1634233"/>
            <a:ext cx="2060970" cy="1132261"/>
          </a:xfrm>
          <a:prstGeom prst="rect">
            <a:avLst/>
          </a:prstGeom>
        </p:spPr>
      </p:pic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5991A92-B5C2-45F1-A07C-AD51F04F1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5" t="41632" r="50000" b="19171"/>
          <a:stretch/>
        </p:blipFill>
        <p:spPr>
          <a:xfrm>
            <a:off x="3978323" y="3809770"/>
            <a:ext cx="2634916" cy="2827994"/>
          </a:xfrm>
          <a:prstGeom prst="rect">
            <a:avLst/>
          </a:prstGeom>
        </p:spPr>
      </p:pic>
      <p:pic>
        <p:nvPicPr>
          <p:cNvPr id="12" name="Imagem 1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8DF53AF-B2AC-43D5-A0AE-1C58E799C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4" t="3455" r="26908" b="83392"/>
          <a:stretch/>
        </p:blipFill>
        <p:spPr>
          <a:xfrm>
            <a:off x="8071533" y="788071"/>
            <a:ext cx="2862166" cy="1013899"/>
          </a:xfrm>
          <a:prstGeom prst="rect">
            <a:avLst/>
          </a:prstGeom>
        </p:spPr>
      </p:pic>
      <p:pic>
        <p:nvPicPr>
          <p:cNvPr id="13" name="Imagem 1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B7747D9-2E26-441A-BC58-54000640B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1" t="33408" r="14586" b="53634"/>
          <a:stretch/>
        </p:blipFill>
        <p:spPr>
          <a:xfrm>
            <a:off x="8383720" y="2415100"/>
            <a:ext cx="2549979" cy="903309"/>
          </a:xfrm>
          <a:prstGeom prst="rect">
            <a:avLst/>
          </a:prstGeom>
        </p:spPr>
      </p:pic>
      <p:pic>
        <p:nvPicPr>
          <p:cNvPr id="14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C6A6DE1-15E5-4C25-9F2F-BF84FF5F3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5" t="64905" r="26931" b="19170"/>
          <a:stretch/>
        </p:blipFill>
        <p:spPr>
          <a:xfrm>
            <a:off x="7083771" y="4335149"/>
            <a:ext cx="2369382" cy="1024772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DFA0EA0-1619-453B-8278-A02122209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9" t="62825" r="5112" b="5517"/>
          <a:stretch/>
        </p:blipFill>
        <p:spPr>
          <a:xfrm>
            <a:off x="9693730" y="4160647"/>
            <a:ext cx="2257693" cy="1909282"/>
          </a:xfrm>
          <a:prstGeom prst="rect">
            <a:avLst/>
          </a:prstGeom>
        </p:spPr>
      </p:pic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444E7BC-71F8-4F7E-B03F-CD9B3512FB5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3007827" y="2200364"/>
            <a:ext cx="1193781" cy="56613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DE433EA8-1FBA-4244-89A3-B00B9AEA6045}"/>
              </a:ext>
            </a:extLst>
          </p:cNvPr>
          <p:cNvCxnSpPr>
            <a:stCxn id="7" idx="0"/>
            <a:endCxn id="3" idx="2"/>
          </p:cNvCxnSpPr>
          <p:nvPr/>
        </p:nvCxnSpPr>
        <p:spPr>
          <a:xfrm rot="16200000" flipV="1">
            <a:off x="1253099" y="4244019"/>
            <a:ext cx="985018" cy="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2ABE2ADE-A9AE-431C-BD53-AD49771DFE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07818" y="1494591"/>
            <a:ext cx="5063715" cy="1929442"/>
          </a:xfrm>
          <a:prstGeom prst="bentConnector3">
            <a:avLst>
              <a:gd name="adj1" fmla="val 27428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76AC31E7-6FFF-4AD0-92D3-613A897D9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3117" y="4009092"/>
            <a:ext cx="1472252" cy="957096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E17BB1C-4859-4216-8B9D-407074B3B32C}"/>
              </a:ext>
            </a:extLst>
          </p:cNvPr>
          <p:cNvCxnSpPr>
            <a:stCxn id="11" idx="1"/>
          </p:cNvCxnSpPr>
          <p:nvPr/>
        </p:nvCxnSpPr>
        <p:spPr>
          <a:xfrm flipH="1">
            <a:off x="3513222" y="5223767"/>
            <a:ext cx="465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6E11856-5FBD-4949-8EA1-1BFF53A55511}"/>
              </a:ext>
            </a:extLst>
          </p:cNvPr>
          <p:cNvCxnSpPr/>
          <p:nvPr/>
        </p:nvCxnSpPr>
        <p:spPr>
          <a:xfrm>
            <a:off x="9502616" y="1801970"/>
            <a:ext cx="0" cy="613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47E5BD9E-D806-4D3A-8E5B-8B5553EF2B51}"/>
              </a:ext>
            </a:extLst>
          </p:cNvPr>
          <p:cNvCxnSpPr>
            <a:cxnSpLocks/>
          </p:cNvCxnSpPr>
          <p:nvPr/>
        </p:nvCxnSpPr>
        <p:spPr>
          <a:xfrm rot="5400000">
            <a:off x="7111752" y="3341508"/>
            <a:ext cx="1468395" cy="51888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64" name="Conector reto 11263">
            <a:extLst>
              <a:ext uri="{FF2B5EF4-FFF2-40B4-BE49-F238E27FC236}">
                <a16:creationId xmlns:a16="http://schemas.microsoft.com/office/drawing/2014/main" id="{0F778BD1-4518-4B6B-BAF2-40857521D86C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8105391" y="2866754"/>
            <a:ext cx="27832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68" name="Conector: Angulado 11267">
            <a:extLst>
              <a:ext uri="{FF2B5EF4-FFF2-40B4-BE49-F238E27FC236}">
                <a16:creationId xmlns:a16="http://schemas.microsoft.com/office/drawing/2014/main" id="{509DFEB4-076D-4BF9-8B71-F5A75C421D9C}"/>
              </a:ext>
            </a:extLst>
          </p:cNvPr>
          <p:cNvCxnSpPr>
            <a:stCxn id="15" idx="0"/>
          </p:cNvCxnSpPr>
          <p:nvPr/>
        </p:nvCxnSpPr>
        <p:spPr>
          <a:xfrm rot="16200000" flipV="1">
            <a:off x="10401458" y="3739527"/>
            <a:ext cx="842238" cy="1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9" name="CaixaDeTexto 11268">
            <a:extLst>
              <a:ext uri="{FF2B5EF4-FFF2-40B4-BE49-F238E27FC236}">
                <a16:creationId xmlns:a16="http://schemas.microsoft.com/office/drawing/2014/main" id="{88B84C77-C743-4C7C-AFC1-03E7D93B8C61}"/>
              </a:ext>
            </a:extLst>
          </p:cNvPr>
          <p:cNvSpPr txBox="1"/>
          <p:nvPr/>
        </p:nvSpPr>
        <p:spPr>
          <a:xfrm>
            <a:off x="1065665" y="3702511"/>
            <a:ext cx="812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(1,1)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121A398-C693-4748-93B9-54C841A2F8D8}"/>
              </a:ext>
            </a:extLst>
          </p:cNvPr>
          <p:cNvSpPr txBox="1"/>
          <p:nvPr/>
        </p:nvSpPr>
        <p:spPr>
          <a:xfrm>
            <a:off x="1713050" y="4372645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(1,1)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DFE5467-366F-48B9-984B-412DF254B53E}"/>
              </a:ext>
            </a:extLst>
          </p:cNvPr>
          <p:cNvSpPr txBox="1"/>
          <p:nvPr/>
        </p:nvSpPr>
        <p:spPr>
          <a:xfrm>
            <a:off x="2522061" y="3708646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(1,1)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C6B9E71-BE74-4DDF-B016-79B1765ACDC2}"/>
              </a:ext>
            </a:extLst>
          </p:cNvPr>
          <p:cNvSpPr txBox="1"/>
          <p:nvPr/>
        </p:nvSpPr>
        <p:spPr>
          <a:xfrm>
            <a:off x="3385349" y="5206611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(1,1)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6C1B084-7C68-49F2-8B57-42B7AEADC29A}"/>
              </a:ext>
            </a:extLst>
          </p:cNvPr>
          <p:cNvSpPr txBox="1"/>
          <p:nvPr/>
        </p:nvSpPr>
        <p:spPr>
          <a:xfrm>
            <a:off x="3562290" y="1850383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(1,1)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F8140B-2481-441A-B916-40C9A7D5D72E}"/>
              </a:ext>
            </a:extLst>
          </p:cNvPr>
          <p:cNvSpPr txBox="1"/>
          <p:nvPr/>
        </p:nvSpPr>
        <p:spPr>
          <a:xfrm>
            <a:off x="9448083" y="2083319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(1,1)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909177D-9DBD-45A1-B46A-AE3A7CCB4428}"/>
              </a:ext>
            </a:extLst>
          </p:cNvPr>
          <p:cNvSpPr txBox="1"/>
          <p:nvPr/>
        </p:nvSpPr>
        <p:spPr>
          <a:xfrm>
            <a:off x="7546724" y="3958175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(1,1)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260F31A-76D0-45D3-9E9B-753D4907F6F7}"/>
              </a:ext>
            </a:extLst>
          </p:cNvPr>
          <p:cNvSpPr txBox="1"/>
          <p:nvPr/>
        </p:nvSpPr>
        <p:spPr>
          <a:xfrm>
            <a:off x="10773938" y="3758120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(1,1)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418E425E-3DC6-437D-B3CA-B402E904A146}"/>
              </a:ext>
            </a:extLst>
          </p:cNvPr>
          <p:cNvSpPr txBox="1"/>
          <p:nvPr/>
        </p:nvSpPr>
        <p:spPr>
          <a:xfrm>
            <a:off x="7468539" y="1114518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(1,1)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08DB2A91-E9C8-4ED5-AB15-DA15454C0A0B}"/>
              </a:ext>
            </a:extLst>
          </p:cNvPr>
          <p:cNvSpPr txBox="1"/>
          <p:nvPr/>
        </p:nvSpPr>
        <p:spPr>
          <a:xfrm>
            <a:off x="2967608" y="3055387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(1,n)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BC9AF9C-A747-4982-B1C9-451ED1B5FBEC}"/>
              </a:ext>
            </a:extLst>
          </p:cNvPr>
          <p:cNvSpPr txBox="1"/>
          <p:nvPr/>
        </p:nvSpPr>
        <p:spPr>
          <a:xfrm>
            <a:off x="2932175" y="2357807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(1,n)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F40EC22-646B-4901-BFD2-CF384BDF3A0E}"/>
              </a:ext>
            </a:extLst>
          </p:cNvPr>
          <p:cNvSpPr txBox="1"/>
          <p:nvPr/>
        </p:nvSpPr>
        <p:spPr>
          <a:xfrm>
            <a:off x="8853998" y="1729407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(1,n)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DBF7845-D7FE-4A87-B0E4-1EF9EEADDF78}"/>
              </a:ext>
            </a:extLst>
          </p:cNvPr>
          <p:cNvSpPr txBox="1"/>
          <p:nvPr/>
        </p:nvSpPr>
        <p:spPr>
          <a:xfrm>
            <a:off x="10152876" y="3259543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(1,n)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E64DE0E-A5B4-4405-A5A0-C892147E691C}"/>
              </a:ext>
            </a:extLst>
          </p:cNvPr>
          <p:cNvSpPr txBox="1"/>
          <p:nvPr/>
        </p:nvSpPr>
        <p:spPr>
          <a:xfrm>
            <a:off x="7736066" y="2478211"/>
            <a:ext cx="7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(1,n)</a:t>
            </a:r>
          </a:p>
        </p:txBody>
      </p:sp>
    </p:spTree>
    <p:extLst>
      <p:ext uri="{BB962C8B-B14F-4D97-AF65-F5344CB8AC3E}">
        <p14:creationId xmlns:p14="http://schemas.microsoft.com/office/powerpoint/2010/main" val="205899706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aixaDeTexto 74">
            <a:extLst>
              <a:ext uri="{FF2B5EF4-FFF2-40B4-BE49-F238E27FC236}">
                <a16:creationId xmlns:a16="http://schemas.microsoft.com/office/drawing/2014/main" id="{5064817B-CF9D-4A2D-8F89-A47ED6AA84D2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8F19B9-E58F-480E-A787-6882CA6B0F11}"/>
              </a:ext>
            </a:extLst>
          </p:cNvPr>
          <p:cNvSpPr txBox="1"/>
          <p:nvPr/>
        </p:nvSpPr>
        <p:spPr>
          <a:xfrm>
            <a:off x="1477117" y="1920895"/>
            <a:ext cx="174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Contratação</a:t>
            </a:r>
            <a:endParaRPr lang="pt-BR" sz="24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C03B1B7D-2B31-422E-820D-43A7C2E60E23}"/>
              </a:ext>
            </a:extLst>
          </p:cNvPr>
          <p:cNvSpPr/>
          <p:nvPr/>
        </p:nvSpPr>
        <p:spPr>
          <a:xfrm>
            <a:off x="2249762" y="1402140"/>
            <a:ext cx="216568" cy="228600"/>
          </a:xfrm>
          <a:prstGeom prst="donut">
            <a:avLst/>
          </a:prstGeom>
          <a:solidFill>
            <a:srgbClr val="007AF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Quadro 11">
            <a:extLst>
              <a:ext uri="{FF2B5EF4-FFF2-40B4-BE49-F238E27FC236}">
                <a16:creationId xmlns:a16="http://schemas.microsoft.com/office/drawing/2014/main" id="{7CE22E74-4795-47F2-AB6B-E2EBABC983CF}"/>
              </a:ext>
            </a:extLst>
          </p:cNvPr>
          <p:cNvSpPr/>
          <p:nvPr/>
        </p:nvSpPr>
        <p:spPr>
          <a:xfrm>
            <a:off x="1271502" y="1859340"/>
            <a:ext cx="2158284" cy="584775"/>
          </a:xfrm>
          <a:prstGeom prst="frame">
            <a:avLst/>
          </a:prstGeom>
          <a:solidFill>
            <a:srgbClr val="007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65A9E4C-839F-44CF-AD9D-38FD1FA28BEC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2350644" y="1630740"/>
            <a:ext cx="7402" cy="228600"/>
          </a:xfrm>
          <a:prstGeom prst="line">
            <a:avLst/>
          </a:prstGeom>
          <a:ln>
            <a:solidFill>
              <a:srgbClr val="007AF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Laptop">
            <a:extLst>
              <a:ext uri="{FF2B5EF4-FFF2-40B4-BE49-F238E27FC236}">
                <a16:creationId xmlns:a16="http://schemas.microsoft.com/office/drawing/2014/main" id="{D9A36BA6-4367-46E1-89A1-8D90DC9C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0644" y="382224"/>
            <a:ext cx="1019916" cy="1019916"/>
          </a:xfrm>
          <a:prstGeom prst="rect">
            <a:avLst/>
          </a:prstGeom>
        </p:spPr>
      </p:pic>
      <p:pic>
        <p:nvPicPr>
          <p:cNvPr id="19" name="Gráfico 18" descr="Call center">
            <a:extLst>
              <a:ext uri="{FF2B5EF4-FFF2-40B4-BE49-F238E27FC236}">
                <a16:creationId xmlns:a16="http://schemas.microsoft.com/office/drawing/2014/main" id="{75D4DE57-A21A-4275-ABC5-674A090AE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0728" y="382224"/>
            <a:ext cx="1019916" cy="101991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4454602-2AD3-4CED-9E74-29228D677E8E}"/>
              </a:ext>
            </a:extLst>
          </p:cNvPr>
          <p:cNvSpPr txBox="1"/>
          <p:nvPr/>
        </p:nvSpPr>
        <p:spPr>
          <a:xfrm>
            <a:off x="424402" y="2503315"/>
            <a:ext cx="418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Para a contratação do nosso serviço o cliente deve acessar nosso site e se cadastrar ou ligar para nossa empresa</a:t>
            </a:r>
            <a:endParaRPr lang="pt-BR" sz="20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24" name="Gráfico 23" descr="Seta de linha: reta">
            <a:extLst>
              <a:ext uri="{FF2B5EF4-FFF2-40B4-BE49-F238E27FC236}">
                <a16:creationId xmlns:a16="http://schemas.microsoft.com/office/drawing/2014/main" id="{4920AF5B-D130-444F-9FDC-85A966AEA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646670" y="1147089"/>
            <a:ext cx="1195901" cy="119590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BB129FB-B56C-4DBD-9425-AA78A563AC57}"/>
              </a:ext>
            </a:extLst>
          </p:cNvPr>
          <p:cNvSpPr txBox="1"/>
          <p:nvPr/>
        </p:nvSpPr>
        <p:spPr>
          <a:xfrm>
            <a:off x="8163577" y="281688"/>
            <a:ext cx="174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Instalação</a:t>
            </a:r>
            <a:endParaRPr lang="pt-BR" sz="24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8" name="Círculo: Vazio 27">
            <a:extLst>
              <a:ext uri="{FF2B5EF4-FFF2-40B4-BE49-F238E27FC236}">
                <a16:creationId xmlns:a16="http://schemas.microsoft.com/office/drawing/2014/main" id="{2521ECD6-1D70-4291-83EC-1BC01514DF00}"/>
              </a:ext>
            </a:extLst>
          </p:cNvPr>
          <p:cNvSpPr/>
          <p:nvPr/>
        </p:nvSpPr>
        <p:spPr>
          <a:xfrm>
            <a:off x="8801252" y="943210"/>
            <a:ext cx="216568" cy="228600"/>
          </a:xfrm>
          <a:prstGeom prst="donut">
            <a:avLst/>
          </a:prstGeom>
          <a:solidFill>
            <a:srgbClr val="007AF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Quadro 28">
            <a:extLst>
              <a:ext uri="{FF2B5EF4-FFF2-40B4-BE49-F238E27FC236}">
                <a16:creationId xmlns:a16="http://schemas.microsoft.com/office/drawing/2014/main" id="{F3F110EC-D035-4D89-BCDC-F80EE044064D}"/>
              </a:ext>
            </a:extLst>
          </p:cNvPr>
          <p:cNvSpPr/>
          <p:nvPr/>
        </p:nvSpPr>
        <p:spPr>
          <a:xfrm>
            <a:off x="7830394" y="220134"/>
            <a:ext cx="2158284" cy="584775"/>
          </a:xfrm>
          <a:prstGeom prst="frame">
            <a:avLst/>
          </a:prstGeom>
          <a:solidFill>
            <a:srgbClr val="007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2EAB977-D68E-4C92-8918-C6B64EC2498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8909536" y="804909"/>
            <a:ext cx="0" cy="138301"/>
          </a:xfrm>
          <a:prstGeom prst="line">
            <a:avLst/>
          </a:prstGeom>
          <a:ln>
            <a:solidFill>
              <a:srgbClr val="007AF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Imagem 35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CF77E4F-6C16-44F7-B742-BD3AF0231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82" y="1235080"/>
            <a:ext cx="1019917" cy="1019917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93094B5-75E4-4494-8903-3D8C577C0DA8}"/>
              </a:ext>
            </a:extLst>
          </p:cNvPr>
          <p:cNvSpPr txBox="1"/>
          <p:nvPr/>
        </p:nvSpPr>
        <p:spPr>
          <a:xfrm>
            <a:off x="7215475" y="1115590"/>
            <a:ext cx="3859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Após fechar contrato conosco, iremos ao local informado fazer a instalação do nosso equipamento</a:t>
            </a:r>
            <a:endParaRPr lang="pt-BR" sz="20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46" name="Gráfico 45" descr="Seta de linha: reta">
            <a:extLst>
              <a:ext uri="{FF2B5EF4-FFF2-40B4-BE49-F238E27FC236}">
                <a16:creationId xmlns:a16="http://schemas.microsoft.com/office/drawing/2014/main" id="{DA8F2CD2-A67F-4A56-BEED-F90E72290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444022" y="2151727"/>
            <a:ext cx="1195901" cy="1195901"/>
          </a:xfrm>
          <a:prstGeom prst="rect">
            <a:avLst/>
          </a:prstGeom>
        </p:spPr>
      </p:pic>
      <p:pic>
        <p:nvPicPr>
          <p:cNvPr id="44" name="Gráfico 43" descr="Web Design">
            <a:extLst>
              <a:ext uri="{FF2B5EF4-FFF2-40B4-BE49-F238E27FC236}">
                <a16:creationId xmlns:a16="http://schemas.microsoft.com/office/drawing/2014/main" id="{CC45F734-D9D7-410E-8BB7-276712DDC5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6541" y="3346257"/>
            <a:ext cx="1019918" cy="1019918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6FA9117D-3890-4D7A-988E-8C1C3E470C71}"/>
              </a:ext>
            </a:extLst>
          </p:cNvPr>
          <p:cNvSpPr txBox="1"/>
          <p:nvPr/>
        </p:nvSpPr>
        <p:spPr>
          <a:xfrm>
            <a:off x="6385121" y="4416695"/>
            <a:ext cx="547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Geramos um site único para o cliente, onde ele irá visualizar sua plantação e saber detalhadamente todas as informações de dentro da estufa</a:t>
            </a:r>
            <a:endParaRPr lang="pt-BR" sz="20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8353D9B-3CFD-40B6-A58D-BD9D31C4C263}"/>
              </a:ext>
            </a:extLst>
          </p:cNvPr>
          <p:cNvSpPr txBox="1"/>
          <p:nvPr/>
        </p:nvSpPr>
        <p:spPr>
          <a:xfrm>
            <a:off x="8055120" y="5916040"/>
            <a:ext cx="21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Site ao cliente</a:t>
            </a:r>
            <a:endParaRPr lang="pt-BR" sz="24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1" name="Círculo: Vazio 50">
            <a:extLst>
              <a:ext uri="{FF2B5EF4-FFF2-40B4-BE49-F238E27FC236}">
                <a16:creationId xmlns:a16="http://schemas.microsoft.com/office/drawing/2014/main" id="{A3837D43-1DAD-4053-A32F-ED1920F104A4}"/>
              </a:ext>
            </a:extLst>
          </p:cNvPr>
          <p:cNvSpPr/>
          <p:nvPr/>
        </p:nvSpPr>
        <p:spPr>
          <a:xfrm>
            <a:off x="8977399" y="5511720"/>
            <a:ext cx="216568" cy="228600"/>
          </a:xfrm>
          <a:prstGeom prst="donut">
            <a:avLst/>
          </a:prstGeom>
          <a:solidFill>
            <a:srgbClr val="007AF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Quadro 51">
            <a:extLst>
              <a:ext uri="{FF2B5EF4-FFF2-40B4-BE49-F238E27FC236}">
                <a16:creationId xmlns:a16="http://schemas.microsoft.com/office/drawing/2014/main" id="{38654420-7ABF-4408-9945-E2F84213F5FF}"/>
              </a:ext>
            </a:extLst>
          </p:cNvPr>
          <p:cNvSpPr/>
          <p:nvPr/>
        </p:nvSpPr>
        <p:spPr>
          <a:xfrm>
            <a:off x="8006541" y="5875093"/>
            <a:ext cx="2158284" cy="584775"/>
          </a:xfrm>
          <a:prstGeom prst="frame">
            <a:avLst/>
          </a:prstGeom>
          <a:solidFill>
            <a:srgbClr val="007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0B7C4C-21FF-47C5-BF82-971CD5E8DF4D}"/>
              </a:ext>
            </a:extLst>
          </p:cNvPr>
          <p:cNvCxnSpPr>
            <a:cxnSpLocks/>
            <a:stCxn id="52" idx="0"/>
            <a:endCxn id="51" idx="4"/>
          </p:cNvCxnSpPr>
          <p:nvPr/>
        </p:nvCxnSpPr>
        <p:spPr>
          <a:xfrm flipV="1">
            <a:off x="9085683" y="5740320"/>
            <a:ext cx="0" cy="134773"/>
          </a:xfrm>
          <a:prstGeom prst="line">
            <a:avLst/>
          </a:prstGeom>
          <a:ln>
            <a:solidFill>
              <a:srgbClr val="007AF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Gráfico 57" descr="Seta de linha: reta">
            <a:extLst>
              <a:ext uri="{FF2B5EF4-FFF2-40B4-BE49-F238E27FC236}">
                <a16:creationId xmlns:a16="http://schemas.microsoft.com/office/drawing/2014/main" id="{3D7447F9-3CAE-451C-B19C-34C36BD01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4620" y="4264636"/>
            <a:ext cx="1195901" cy="1195901"/>
          </a:xfrm>
          <a:prstGeom prst="rect">
            <a:avLst/>
          </a:prstGeom>
        </p:spPr>
      </p:pic>
      <p:pic>
        <p:nvPicPr>
          <p:cNvPr id="57" name="Gráfico 56" descr="Banco de dados">
            <a:extLst>
              <a:ext uri="{FF2B5EF4-FFF2-40B4-BE49-F238E27FC236}">
                <a16:creationId xmlns:a16="http://schemas.microsoft.com/office/drawing/2014/main" id="{032C8F91-2BC0-41BB-B6A3-5529160060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6104" y="3341306"/>
            <a:ext cx="923330" cy="923330"/>
          </a:xfrm>
          <a:prstGeom prst="rect">
            <a:avLst/>
          </a:prstGeom>
        </p:spPr>
      </p:pic>
      <p:pic>
        <p:nvPicPr>
          <p:cNvPr id="60" name="Gráfico 59" descr="Nuvem">
            <a:extLst>
              <a:ext uri="{FF2B5EF4-FFF2-40B4-BE49-F238E27FC236}">
                <a16:creationId xmlns:a16="http://schemas.microsoft.com/office/drawing/2014/main" id="{D12D4A2F-71BD-4986-9763-FC645F314A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2234" y="3807436"/>
            <a:ext cx="457200" cy="457200"/>
          </a:xfrm>
          <a:prstGeom prst="rect">
            <a:avLst/>
          </a:prstGeom>
        </p:spPr>
      </p:pic>
      <p:pic>
        <p:nvPicPr>
          <p:cNvPr id="62" name="Gráfico 61" descr="Chave de fenda">
            <a:extLst>
              <a:ext uri="{FF2B5EF4-FFF2-40B4-BE49-F238E27FC236}">
                <a16:creationId xmlns:a16="http://schemas.microsoft.com/office/drawing/2014/main" id="{E60F6B30-B80C-4090-8182-82623CBBE6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92873" y="4352629"/>
            <a:ext cx="1010933" cy="1010933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7AD83CE7-149A-4027-AB1C-E79B4F9FF7B0}"/>
              </a:ext>
            </a:extLst>
          </p:cNvPr>
          <p:cNvSpPr txBox="1"/>
          <p:nvPr/>
        </p:nvSpPr>
        <p:spPr>
          <a:xfrm>
            <a:off x="106650" y="4440197"/>
            <a:ext cx="4286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Caso haja alguma falha em nosso equipamento, o cliente deverá nos informar para fazermos a manutenção</a:t>
            </a:r>
            <a:endParaRPr lang="pt-BR" sz="20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645484A7-E70B-4311-BFE5-DF58616ED289}"/>
              </a:ext>
            </a:extLst>
          </p:cNvPr>
          <p:cNvSpPr txBox="1"/>
          <p:nvPr/>
        </p:nvSpPr>
        <p:spPr>
          <a:xfrm>
            <a:off x="1212276" y="5916040"/>
            <a:ext cx="21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Manutenção</a:t>
            </a:r>
            <a:endParaRPr lang="pt-BR" sz="24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70" name="Círculo: Vazio 69">
            <a:extLst>
              <a:ext uri="{FF2B5EF4-FFF2-40B4-BE49-F238E27FC236}">
                <a16:creationId xmlns:a16="http://schemas.microsoft.com/office/drawing/2014/main" id="{1A89BB31-1D62-411C-ACCE-67C708A18238}"/>
              </a:ext>
            </a:extLst>
          </p:cNvPr>
          <p:cNvSpPr/>
          <p:nvPr/>
        </p:nvSpPr>
        <p:spPr>
          <a:xfrm>
            <a:off x="2194570" y="5521662"/>
            <a:ext cx="216568" cy="228600"/>
          </a:xfrm>
          <a:prstGeom prst="donut">
            <a:avLst/>
          </a:prstGeom>
          <a:solidFill>
            <a:srgbClr val="007AF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Quadro 70">
            <a:extLst>
              <a:ext uri="{FF2B5EF4-FFF2-40B4-BE49-F238E27FC236}">
                <a16:creationId xmlns:a16="http://schemas.microsoft.com/office/drawing/2014/main" id="{A20A94DF-7EF5-4F41-8FD6-7618BEB39321}"/>
              </a:ext>
            </a:extLst>
          </p:cNvPr>
          <p:cNvSpPr/>
          <p:nvPr/>
        </p:nvSpPr>
        <p:spPr>
          <a:xfrm>
            <a:off x="1221679" y="5875093"/>
            <a:ext cx="2158284" cy="584775"/>
          </a:xfrm>
          <a:prstGeom prst="frame">
            <a:avLst/>
          </a:prstGeom>
          <a:solidFill>
            <a:srgbClr val="007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911483F5-0F60-4F08-BB52-F523BFD87DC0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300821" y="5750262"/>
            <a:ext cx="2033" cy="124831"/>
          </a:xfrm>
          <a:prstGeom prst="line">
            <a:avLst/>
          </a:prstGeom>
          <a:ln>
            <a:solidFill>
              <a:srgbClr val="007AF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9893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obrigado pela atenção">
            <a:extLst>
              <a:ext uri="{FF2B5EF4-FFF2-40B4-BE49-F238E27FC236}">
                <a16:creationId xmlns:a16="http://schemas.microsoft.com/office/drawing/2014/main" id="{408507EF-6F4B-4E9F-9B48-DC409C15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57" y="776978"/>
            <a:ext cx="10608086" cy="530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C00D4F-BAF6-46CA-B36A-C4D74444E439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92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F3A0D90-2ECA-4342-AF06-61891116C6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t="51940" r="64515" b="25970"/>
          <a:stretch/>
        </p:blipFill>
        <p:spPr>
          <a:xfrm>
            <a:off x="450754" y="3683000"/>
            <a:ext cx="3657950" cy="1404956"/>
          </a:xfrm>
          <a:prstGeom prst="rect">
            <a:avLst/>
          </a:prstGeom>
        </p:spPr>
      </p:pic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A0DF995-7B7D-4C96-9474-4BDE22AE42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4" t="52935" r="2239" b="25970"/>
          <a:stretch/>
        </p:blipFill>
        <p:spPr>
          <a:xfrm>
            <a:off x="450754" y="5304043"/>
            <a:ext cx="5327746" cy="1190600"/>
          </a:xfrm>
          <a:prstGeom prst="rect">
            <a:avLst/>
          </a:prstGeom>
        </p:spPr>
      </p:pic>
      <p:pic>
        <p:nvPicPr>
          <p:cNvPr id="10" name="Imagem 9" descr="Uma imagem contendo relógio&#10;&#10;Descrição gerada automaticamente">
            <a:extLst>
              <a:ext uri="{FF2B5EF4-FFF2-40B4-BE49-F238E27FC236}">
                <a16:creationId xmlns:a16="http://schemas.microsoft.com/office/drawing/2014/main" id="{9D299DCA-907D-4C0C-87E4-D86C916B5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5087956"/>
            <a:ext cx="1168536" cy="14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489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segunda guerra mundial">
            <a:extLst>
              <a:ext uri="{FF2B5EF4-FFF2-40B4-BE49-F238E27FC236}">
                <a16:creationId xmlns:a16="http://schemas.microsoft.com/office/drawing/2014/main" id="{7D007730-DD18-4415-BB78-961FC6B35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8" b="58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E3777A-09AC-4686-BBDF-F0F93CA49803}"/>
              </a:ext>
            </a:extLst>
          </p:cNvPr>
          <p:cNvSpPr txBox="1"/>
          <p:nvPr/>
        </p:nvSpPr>
        <p:spPr>
          <a:xfrm>
            <a:off x="0" y="10"/>
            <a:ext cx="12191980" cy="685799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4ED502-B774-414A-B2C1-A5CBF7FA682D}"/>
              </a:ext>
            </a:extLst>
          </p:cNvPr>
          <p:cNvSpPr txBox="1"/>
          <p:nvPr/>
        </p:nvSpPr>
        <p:spPr>
          <a:xfrm>
            <a:off x="518615" y="232012"/>
            <a:ext cx="3889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Origem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6FCAFE-A77E-4343-8689-3B0281FCE309}"/>
              </a:ext>
            </a:extLst>
          </p:cNvPr>
          <p:cNvSpPr txBox="1"/>
          <p:nvPr/>
        </p:nvSpPr>
        <p:spPr>
          <a:xfrm>
            <a:off x="275220" y="1787453"/>
            <a:ext cx="11641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Inicialmente foi cultivado na Alemanha como medida de subsistência, durante a 1ª Guerra Mundial.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3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No Brasil, há relatos de que o consumo de cogumelos nativos se restringia a algumas tribos indígenas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3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 consumo de cogumelos se expandiu com o crescimento das colônias orientais.</a:t>
            </a:r>
          </a:p>
        </p:txBody>
      </p:sp>
    </p:spTree>
    <p:extLst>
      <p:ext uri="{BB962C8B-B14F-4D97-AF65-F5344CB8AC3E}">
        <p14:creationId xmlns:p14="http://schemas.microsoft.com/office/powerpoint/2010/main" val="404995006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mapa mundi politico">
            <a:extLst>
              <a:ext uri="{FF2B5EF4-FFF2-40B4-BE49-F238E27FC236}">
                <a16:creationId xmlns:a16="http://schemas.microsoft.com/office/drawing/2014/main" id="{BD510790-427C-4D40-82C1-2121D38DD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33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49DCFE7-B195-466D-98C4-3C6D08AC658E}"/>
              </a:ext>
            </a:extLst>
          </p:cNvPr>
          <p:cNvSpPr txBox="1"/>
          <p:nvPr/>
        </p:nvSpPr>
        <p:spPr>
          <a:xfrm>
            <a:off x="-20" y="0"/>
            <a:ext cx="12192000" cy="685799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44C755-33C3-466B-90D3-0815A429F3F4}"/>
              </a:ext>
            </a:extLst>
          </p:cNvPr>
          <p:cNvSpPr txBox="1"/>
          <p:nvPr/>
        </p:nvSpPr>
        <p:spPr>
          <a:xfrm>
            <a:off x="477672" y="572177"/>
            <a:ext cx="9758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Consumo/ utilização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A4653F-5419-41BD-B85C-19B196EA3AEB}"/>
              </a:ext>
            </a:extLst>
          </p:cNvPr>
          <p:cNvSpPr txBox="1"/>
          <p:nvPr/>
        </p:nvSpPr>
        <p:spPr>
          <a:xfrm>
            <a:off x="275210" y="2114645"/>
            <a:ext cx="11641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48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É consumido por toda Ásia, China, Japão e em alguns focos pelo Brasil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pt-BR" sz="48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48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Utilizado na medicina no continente asiático, nos Estados Unidos, Europa Central e América do Sul </a:t>
            </a:r>
          </a:p>
        </p:txBody>
      </p:sp>
    </p:spTree>
    <p:extLst>
      <p:ext uri="{BB962C8B-B14F-4D97-AF65-F5344CB8AC3E}">
        <p14:creationId xmlns:p14="http://schemas.microsoft.com/office/powerpoint/2010/main" val="278328953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ultado de imagem para plantio de shimeji">
            <a:extLst>
              <a:ext uri="{FF2B5EF4-FFF2-40B4-BE49-F238E27FC236}">
                <a16:creationId xmlns:a16="http://schemas.microsoft.com/office/drawing/2014/main" id="{AD974C4D-31F8-4F12-B7C8-CA00110CD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285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22A50D8-0B9B-4960-8170-32992795AAE7}"/>
              </a:ext>
            </a:extLst>
          </p:cNvPr>
          <p:cNvSpPr txBox="1"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9F264F-E0A0-4C52-BD6B-EBB4BE6124AB}"/>
              </a:ext>
            </a:extLst>
          </p:cNvPr>
          <p:cNvSpPr txBox="1"/>
          <p:nvPr/>
        </p:nvSpPr>
        <p:spPr>
          <a:xfrm>
            <a:off x="477673" y="411421"/>
            <a:ext cx="4299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DB97DAC-588D-4F19-B5FA-06DAE5B1F7DE}"/>
              </a:ext>
            </a:extLst>
          </p:cNvPr>
          <p:cNvSpPr txBox="1"/>
          <p:nvPr/>
        </p:nvSpPr>
        <p:spPr>
          <a:xfrm>
            <a:off x="0" y="1788046"/>
            <a:ext cx="7206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 produção brasileira é um tanto quanto fraca se comparada a outros países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32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 procura por este cogumelo cresce drasticamente não apenas por ser delicioso, mas também por trazer benefícios a saúde e por ter baixo custo para quem compra o produto final</a:t>
            </a:r>
            <a:endParaRPr lang="pt-BR" sz="32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97872935-93F2-474E-804E-1DC20077A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52629"/>
              </p:ext>
            </p:extLst>
          </p:nvPr>
        </p:nvGraphicFramePr>
        <p:xfrm>
          <a:off x="6608884" y="2057395"/>
          <a:ext cx="5384052" cy="2743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92323">
                  <a:extLst>
                    <a:ext uri="{9D8B030D-6E8A-4147-A177-3AD203B41FA5}">
                      <a16:colId xmlns:a16="http://schemas.microsoft.com/office/drawing/2014/main" val="898309359"/>
                    </a:ext>
                  </a:extLst>
                </a:gridCol>
                <a:gridCol w="3691729">
                  <a:extLst>
                    <a:ext uri="{9D8B030D-6E8A-4147-A177-3AD203B41FA5}">
                      <a16:colId xmlns:a16="http://schemas.microsoft.com/office/drawing/2014/main" val="295429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Quantidade (tonelada)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05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China</a:t>
                      </a:r>
                    </a:p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Itália</a:t>
                      </a:r>
                    </a:p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E.U.A</a:t>
                      </a:r>
                    </a:p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Holanda</a:t>
                      </a:r>
                    </a:p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Polônia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5.008.850</a:t>
                      </a:r>
                    </a:p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761.858</a:t>
                      </a:r>
                    </a:p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390.902</a:t>
                      </a:r>
                    </a:p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304.000</a:t>
                      </a:r>
                    </a:p>
                    <a:p>
                      <a:pPr algn="ctr"/>
                      <a:r>
                        <a:rPr lang="pt-BR" sz="2800" b="1" cap="none" spc="0" dirty="0">
                          <a:ln w="13462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198.235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61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959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feira japonesa">
            <a:extLst>
              <a:ext uri="{FF2B5EF4-FFF2-40B4-BE49-F238E27FC236}">
                <a16:creationId xmlns:a16="http://schemas.microsoft.com/office/drawing/2014/main" id="{1E8792D3-B6A1-47EA-8901-C296FCF2B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" b="516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555C8C4-07AE-4221-9853-DA0712B1666F}"/>
              </a:ext>
            </a:extLst>
          </p:cNvPr>
          <p:cNvSpPr txBox="1"/>
          <p:nvPr/>
        </p:nvSpPr>
        <p:spPr>
          <a:xfrm>
            <a:off x="-1" y="0"/>
            <a:ext cx="12191979" cy="685799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BD11DB-FBBF-450B-A138-1F0BBA46CC6A}"/>
              </a:ext>
            </a:extLst>
          </p:cNvPr>
          <p:cNvSpPr txBox="1"/>
          <p:nvPr/>
        </p:nvSpPr>
        <p:spPr>
          <a:xfrm>
            <a:off x="409433" y="283498"/>
            <a:ext cx="9758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Tamanho de mercado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A84E1B-7294-4A46-B51C-2F3EDBFFF724}"/>
              </a:ext>
            </a:extLst>
          </p:cNvPr>
          <p:cNvSpPr txBox="1"/>
          <p:nvPr/>
        </p:nvSpPr>
        <p:spPr>
          <a:xfrm>
            <a:off x="141028" y="1648918"/>
            <a:ext cx="116415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 mercado de fungos movimenta U$ 35 Bilhões no ano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pt-BR" sz="3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Pela demanda ser muito menor do que a demanda o Brasil importou mais de 10 toneladas de cogumelo de Paris em conserva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pt-BR" sz="3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Com o passar dos anos o número de restaurantes asiáticos e pessoas que buscam por uma alimentação melhor aumenta e nunca chegou a parar ou diminuir</a:t>
            </a:r>
          </a:p>
        </p:txBody>
      </p:sp>
    </p:spTree>
    <p:extLst>
      <p:ext uri="{BB962C8B-B14F-4D97-AF65-F5344CB8AC3E}">
        <p14:creationId xmlns:p14="http://schemas.microsoft.com/office/powerpoint/2010/main" val="415476769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m para comida no lixo">
            <a:extLst>
              <a:ext uri="{FF2B5EF4-FFF2-40B4-BE49-F238E27FC236}">
                <a16:creationId xmlns:a16="http://schemas.microsoft.com/office/drawing/2014/main" id="{B38A6A19-BA6A-41C6-B59A-2ED4FE589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D953788-48A6-4394-9867-BF323A72FDC6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29F62A-F4F4-4634-A5A8-335C7DDDC2CE}"/>
              </a:ext>
            </a:extLst>
          </p:cNvPr>
          <p:cNvSpPr txBox="1"/>
          <p:nvPr/>
        </p:nvSpPr>
        <p:spPr>
          <a:xfrm>
            <a:off x="368490" y="310794"/>
            <a:ext cx="9758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Sustentabilidade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2BEA45-71B9-4708-BB85-16A822318BB0}"/>
              </a:ext>
            </a:extLst>
          </p:cNvPr>
          <p:cNvSpPr txBox="1"/>
          <p:nvPr/>
        </p:nvSpPr>
        <p:spPr>
          <a:xfrm>
            <a:off x="275230" y="1978449"/>
            <a:ext cx="11641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Mais de 20% de toda produção é perdida a cada colheita, mas pode ser utilizada como adubo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pt-BR" sz="3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 plantio pode ser feito utilizando garrafas PET e sacos plásticos já utilizados anteriormente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pt-BR" sz="3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 substrato para o plantio pode ser feito com restos de grãos</a:t>
            </a:r>
          </a:p>
        </p:txBody>
      </p:sp>
    </p:spTree>
    <p:extLst>
      <p:ext uri="{BB962C8B-B14F-4D97-AF65-F5344CB8AC3E}">
        <p14:creationId xmlns:p14="http://schemas.microsoft.com/office/powerpoint/2010/main" val="198085625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m para projetos arduino">
            <a:extLst>
              <a:ext uri="{FF2B5EF4-FFF2-40B4-BE49-F238E27FC236}">
                <a16:creationId xmlns:a16="http://schemas.microsoft.com/office/drawing/2014/main" id="{D0ED299A-B9AC-491B-8BE0-E48389E33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0" b="139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8CEFA4-6EDF-4055-9BC4-C873FFABDAC1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756A8E-F863-4DF8-9840-E19694B20061}"/>
              </a:ext>
            </a:extLst>
          </p:cNvPr>
          <p:cNvSpPr txBox="1"/>
          <p:nvPr/>
        </p:nvSpPr>
        <p:spPr>
          <a:xfrm>
            <a:off x="368490" y="310794"/>
            <a:ext cx="9758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071AB2-7DA3-4148-B6A8-73C42835B3F0}"/>
              </a:ext>
            </a:extLst>
          </p:cNvPr>
          <p:cNvSpPr txBox="1"/>
          <p:nvPr/>
        </p:nvSpPr>
        <p:spPr>
          <a:xfrm>
            <a:off x="275230" y="1945017"/>
            <a:ext cx="1164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Solução de IoT para aquisição e gravação de registros (eventos), para posterior consulta  via aplicação web</a:t>
            </a:r>
          </a:p>
        </p:txBody>
      </p:sp>
      <p:pic>
        <p:nvPicPr>
          <p:cNvPr id="8" name="Gráfico 7" descr="Termômetro">
            <a:extLst>
              <a:ext uri="{FF2B5EF4-FFF2-40B4-BE49-F238E27FC236}">
                <a16:creationId xmlns:a16="http://schemas.microsoft.com/office/drawing/2014/main" id="{771BF878-E54E-4EFB-B4EA-69D1D878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0949" y="3966529"/>
            <a:ext cx="2031242" cy="2031242"/>
          </a:xfrm>
          <a:prstGeom prst="rect">
            <a:avLst/>
          </a:prstGeom>
        </p:spPr>
      </p:pic>
      <p:pic>
        <p:nvPicPr>
          <p:cNvPr id="10" name="Gráfico 9" descr="Termômetro">
            <a:extLst>
              <a:ext uri="{FF2B5EF4-FFF2-40B4-BE49-F238E27FC236}">
                <a16:creationId xmlns:a16="http://schemas.microsoft.com/office/drawing/2014/main" id="{17307C77-D359-4A95-B616-AF1650876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65319" y="3966529"/>
            <a:ext cx="2031242" cy="2031242"/>
          </a:xfrm>
          <a:prstGeom prst="rect">
            <a:avLst/>
          </a:prstGeom>
        </p:spPr>
      </p:pic>
      <p:pic>
        <p:nvPicPr>
          <p:cNvPr id="15" name="Gráfico 14" descr="Sol">
            <a:extLst>
              <a:ext uri="{FF2B5EF4-FFF2-40B4-BE49-F238E27FC236}">
                <a16:creationId xmlns:a16="http://schemas.microsoft.com/office/drawing/2014/main" id="{DA3BEE0F-7A25-4181-AE65-A1546C78507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8141" y="4090513"/>
            <a:ext cx="607440" cy="607440"/>
          </a:xfrm>
          <a:prstGeom prst="rect">
            <a:avLst/>
          </a:prstGeom>
        </p:spPr>
      </p:pic>
      <p:pic>
        <p:nvPicPr>
          <p:cNvPr id="17" name="Gráfico 16" descr="Floco de Neve">
            <a:extLst>
              <a:ext uri="{FF2B5EF4-FFF2-40B4-BE49-F238E27FC236}">
                <a16:creationId xmlns:a16="http://schemas.microsoft.com/office/drawing/2014/main" id="{BDB4269A-64C4-4B39-AF29-848174F5235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318" y="5090353"/>
            <a:ext cx="692886" cy="692886"/>
          </a:xfrm>
          <a:prstGeom prst="rect">
            <a:avLst/>
          </a:prstGeom>
        </p:spPr>
      </p:pic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0C8DF17F-2CF4-49F1-B86E-2FDD3A0DE829}"/>
              </a:ext>
            </a:extLst>
          </p:cNvPr>
          <p:cNvCxnSpPr>
            <a:cxnSpLocks/>
          </p:cNvCxnSpPr>
          <p:nvPr/>
        </p:nvCxnSpPr>
        <p:spPr>
          <a:xfrm>
            <a:off x="3548418" y="3835021"/>
            <a:ext cx="2265528" cy="103723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46922F8D-3AC9-446E-99F1-182757A486C5}"/>
              </a:ext>
            </a:extLst>
          </p:cNvPr>
          <p:cNvCxnSpPr>
            <a:cxnSpLocks/>
          </p:cNvCxnSpPr>
          <p:nvPr/>
        </p:nvCxnSpPr>
        <p:spPr>
          <a:xfrm flipV="1">
            <a:off x="3538174" y="5174819"/>
            <a:ext cx="2265528" cy="103723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magem 29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75A4366-5715-4846-A619-F431EF286F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33" y="3796597"/>
            <a:ext cx="5957236" cy="22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4199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estufas de cogumelo">
            <a:extLst>
              <a:ext uri="{FF2B5EF4-FFF2-40B4-BE49-F238E27FC236}">
                <a16:creationId xmlns:a16="http://schemas.microsoft.com/office/drawing/2014/main" id="{7C507EC4-6770-4CF9-9A61-9C4287D6C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0" b="835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5991E5E-7B45-4465-92D8-309E17E9E49F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EFE86EC-0DC7-4503-B91C-5BF07B09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6" b="23582"/>
          <a:stretch/>
        </p:blipFill>
        <p:spPr>
          <a:xfrm>
            <a:off x="-20" y="436727"/>
            <a:ext cx="12192000" cy="17605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64CE6D-5C60-4C62-BAE8-56D68D6D6999}"/>
              </a:ext>
            </a:extLst>
          </p:cNvPr>
          <p:cNvSpPr txBox="1"/>
          <p:nvPr/>
        </p:nvSpPr>
        <p:spPr>
          <a:xfrm>
            <a:off x="275210" y="2197290"/>
            <a:ext cx="11641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Solução de IoT para aquisição e gravação de registros dentro de uma estufa de produção de shimeji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pt-BR" sz="3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Monitoramento de todos os fatores que influenciam seu crescimento por meio de sensores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pt-BR" sz="3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 sz="3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Combatendo o desperdício, visando reutilização e sustentabilidade por meio da tecnologia</a:t>
            </a:r>
          </a:p>
        </p:txBody>
      </p:sp>
    </p:spTree>
    <p:extLst>
      <p:ext uri="{BB962C8B-B14F-4D97-AF65-F5344CB8AC3E}">
        <p14:creationId xmlns:p14="http://schemas.microsoft.com/office/powerpoint/2010/main" val="164484502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h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04566F-EAAD-40B0-BCA0-BD241013C127}"/>
              </a:ext>
            </a:extLst>
          </p:cNvPr>
          <p:cNvSpPr txBox="1"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80CC7-65B4-4CBB-8452-24EC7B35E81F}"/>
              </a:ext>
            </a:extLst>
          </p:cNvPr>
          <p:cNvSpPr txBox="1"/>
          <p:nvPr/>
        </p:nvSpPr>
        <p:spPr>
          <a:xfrm>
            <a:off x="368490" y="310794"/>
            <a:ext cx="10070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Mudanças econômicas</a:t>
            </a:r>
          </a:p>
        </p:txBody>
      </p:sp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85" y="1634232"/>
            <a:ext cx="9585903" cy="507104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8490" y="1945026"/>
            <a:ext cx="115443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Com o crescimento da produção em território nacional as importações irão diminuir gerando uma  economia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32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Referente a qualidade, que será melhor, fará com que comece as exportações para outros países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320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Recursos naturais como a água serão economizados em até 50% para a umidificação das estufas</a:t>
            </a:r>
          </a:p>
        </p:txBody>
      </p:sp>
    </p:spTree>
    <p:extLst>
      <p:ext uri="{BB962C8B-B14F-4D97-AF65-F5344CB8AC3E}">
        <p14:creationId xmlns:p14="http://schemas.microsoft.com/office/powerpoint/2010/main" val="2460730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761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NICOLE GREGORIO ALVES</dc:creator>
  <cp:lastModifiedBy>NICOLE GREGORIO ALVES</cp:lastModifiedBy>
  <cp:revision>13</cp:revision>
  <dcterms:created xsi:type="dcterms:W3CDTF">2020-03-10T01:30:04Z</dcterms:created>
  <dcterms:modified xsi:type="dcterms:W3CDTF">2020-03-10T03:15:28Z</dcterms:modified>
</cp:coreProperties>
</file>