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7" r:id="rId5"/>
    <p:sldId id="261" r:id="rId6"/>
    <p:sldId id="269" r:id="rId7"/>
    <p:sldId id="264" r:id="rId8"/>
    <p:sldId id="265" r:id="rId9"/>
    <p:sldId id="266" r:id="rId10"/>
    <p:sldId id="268" r:id="rId11"/>
    <p:sldId id="2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09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03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63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8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95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83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5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28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10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12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92FC-7591-4BDF-97C5-E52E8AAD597C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4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E92FC-7591-4BDF-97C5-E52E8AAD597C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0DDC-887E-485B-BA0D-AF8F8A42D3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23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DF3424B-83E6-462F-8CE2-8A17A7F0A743}"/>
              </a:ext>
            </a:extLst>
          </p:cNvPr>
          <p:cNvSpPr txBox="1"/>
          <p:nvPr/>
        </p:nvSpPr>
        <p:spPr>
          <a:xfrm>
            <a:off x="596899" y="2474893"/>
            <a:ext cx="1099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Projeto I – C11/C111</a:t>
            </a:r>
          </a:p>
          <a:p>
            <a:pPr algn="ctr"/>
            <a:r>
              <a:rPr lang="pt-BR" sz="2800" b="1" dirty="0"/>
              <a:t>Apresentação dos Resultados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7FD68B-55B0-45E7-831B-48B6CCDD092C}"/>
              </a:ext>
            </a:extLst>
          </p:cNvPr>
          <p:cNvSpPr txBox="1"/>
          <p:nvPr/>
        </p:nvSpPr>
        <p:spPr>
          <a:xfrm>
            <a:off x="3869265" y="3595569"/>
            <a:ext cx="4453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Nome do </a:t>
            </a:r>
            <a:r>
              <a:rPr lang="pt-BR" b="1" i="1" dirty="0" err="1"/>
              <a:t>Dataset</a:t>
            </a:r>
            <a:r>
              <a:rPr lang="pt-BR" b="1" dirty="0"/>
              <a:t>:</a:t>
            </a:r>
          </a:p>
          <a:p>
            <a:pPr algn="ctr"/>
            <a:r>
              <a:rPr lang="pt-BR" b="1" dirty="0">
                <a:solidFill>
                  <a:schemeClr val="accent5"/>
                </a:solidFill>
                <a:effectLst/>
              </a:rPr>
              <a:t>Fatores socioeconômicos e Renda</a:t>
            </a:r>
            <a:endParaRPr lang="pt-BR" b="0" dirty="0">
              <a:solidFill>
                <a:schemeClr val="accent5"/>
              </a:solidFill>
              <a:effectLst/>
            </a:endParaRPr>
          </a:p>
          <a:p>
            <a:pPr algn="ctr"/>
            <a:endParaRPr lang="pt-BR" dirty="0">
              <a:solidFill>
                <a:srgbClr val="0070C0"/>
              </a:solidFill>
            </a:endParaRPr>
          </a:p>
          <a:p>
            <a:pPr algn="ctr"/>
            <a:endParaRPr lang="pt-BR" b="1" dirty="0"/>
          </a:p>
          <a:p>
            <a:pPr algn="ctr"/>
            <a:r>
              <a:rPr lang="pt-BR" b="1" dirty="0"/>
              <a:t>Equipe:</a:t>
            </a:r>
          </a:p>
          <a:p>
            <a:pPr algn="ctr"/>
            <a:r>
              <a:rPr lang="pt-BR" dirty="0">
                <a:solidFill>
                  <a:srgbClr val="0070C0"/>
                </a:solidFill>
              </a:rPr>
              <a:t>Gabriel Simões de Souza – GEC – 1867</a:t>
            </a:r>
          </a:p>
          <a:p>
            <a:pPr algn="ctr"/>
            <a:r>
              <a:rPr lang="pt-BR" dirty="0">
                <a:solidFill>
                  <a:srgbClr val="0070C0"/>
                </a:solidFill>
              </a:rPr>
              <a:t>Maria Eduarda de Oliveira – GEC – 1896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3103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8E7F8-B8CF-1697-BDB6-806C0D071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0BCADB2-9AC8-79E7-CDD0-32BA26D918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DAFCEC8-804F-7AD6-7407-8C068CC48A4D}"/>
              </a:ext>
            </a:extLst>
          </p:cNvPr>
          <p:cNvSpPr txBox="1"/>
          <p:nvPr/>
        </p:nvSpPr>
        <p:spPr>
          <a:xfrm>
            <a:off x="287867" y="227172"/>
            <a:ext cx="9838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ANÁLISE E DIVULGAÇÃO</a:t>
            </a:r>
          </a:p>
          <a:p>
            <a:endParaRPr lang="pt-BR" sz="28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8EA13B-43F2-23B3-1144-1275E4B0BFA6}"/>
              </a:ext>
            </a:extLst>
          </p:cNvPr>
          <p:cNvSpPr txBox="1"/>
          <p:nvPr/>
        </p:nvSpPr>
        <p:spPr>
          <a:xfrm>
            <a:off x="287867" y="916920"/>
            <a:ext cx="113792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b="1" dirty="0"/>
              <a:t>Existe uma comparação com o gênero?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chemeClr val="accent5"/>
                </a:solidFill>
              </a:rPr>
              <a:t>Distribuição de gênero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A4EAE0-97DD-8D14-46E4-445A08DFD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508" y="2103496"/>
            <a:ext cx="3696216" cy="39439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F70A6DB-75E0-13EA-E776-F58990E53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828" y="2195829"/>
            <a:ext cx="5799284" cy="348089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72B964F-09E0-7AD1-240C-D3B77C4786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538" y="0"/>
            <a:ext cx="1714588" cy="147962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369503E-8554-4170-F197-B4B5259BA8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26" y="46742"/>
            <a:ext cx="1447874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7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DF3424B-83E6-462F-8CE2-8A17A7F0A743}"/>
              </a:ext>
            </a:extLst>
          </p:cNvPr>
          <p:cNvSpPr txBox="1"/>
          <p:nvPr/>
        </p:nvSpPr>
        <p:spPr>
          <a:xfrm>
            <a:off x="596899" y="2474893"/>
            <a:ext cx="1099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Projeto I – C11/C111</a:t>
            </a:r>
          </a:p>
          <a:p>
            <a:pPr algn="ctr"/>
            <a:r>
              <a:rPr lang="pt-BR" sz="2800" b="1" dirty="0"/>
              <a:t>Apresentação dos Resultados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7FD68B-55B0-45E7-831B-48B6CCDD092C}"/>
              </a:ext>
            </a:extLst>
          </p:cNvPr>
          <p:cNvSpPr txBox="1"/>
          <p:nvPr/>
        </p:nvSpPr>
        <p:spPr>
          <a:xfrm>
            <a:off x="3869265" y="3616806"/>
            <a:ext cx="445346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OBRIGADO!</a:t>
            </a:r>
            <a:endParaRPr lang="pt-BR" sz="2800" dirty="0">
              <a:solidFill>
                <a:srgbClr val="0070C0"/>
              </a:solidFill>
            </a:endParaRPr>
          </a:p>
          <a:p>
            <a:pPr algn="ctr"/>
            <a:endParaRPr lang="pt-BR" b="1" dirty="0"/>
          </a:p>
          <a:p>
            <a:pPr algn="ctr"/>
            <a:r>
              <a:rPr lang="pt-BR" b="1" dirty="0"/>
              <a:t>Equipe:</a:t>
            </a:r>
          </a:p>
          <a:p>
            <a:pPr algn="ctr"/>
            <a:r>
              <a:rPr lang="pt-BR" dirty="0">
                <a:solidFill>
                  <a:srgbClr val="0070C0"/>
                </a:solidFill>
              </a:rPr>
              <a:t>Gabriel Simões de Souza – GEC – 1867</a:t>
            </a:r>
          </a:p>
          <a:p>
            <a:pPr algn="ctr"/>
            <a:r>
              <a:rPr lang="pt-BR" dirty="0">
                <a:solidFill>
                  <a:srgbClr val="0070C0"/>
                </a:solidFill>
              </a:rPr>
              <a:t>Maria Eduarda de Oliveira – GEC – 1896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845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587BB4B-DC80-4951-B9D1-913A071A1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30" y="0"/>
            <a:ext cx="1949550" cy="143517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0693D1D-019D-4A5C-B47D-52E52D3FCA10}"/>
              </a:ext>
            </a:extLst>
          </p:cNvPr>
          <p:cNvSpPr txBox="1"/>
          <p:nvPr/>
        </p:nvSpPr>
        <p:spPr>
          <a:xfrm>
            <a:off x="287867" y="262467"/>
            <a:ext cx="9838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CONSCIENTIZAÇÃO E COMPREENSÃO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7C3E26-95BC-443C-8EBF-886011F86F54}"/>
              </a:ext>
            </a:extLst>
          </p:cNvPr>
          <p:cNvSpPr txBox="1"/>
          <p:nvPr/>
        </p:nvSpPr>
        <p:spPr>
          <a:xfrm>
            <a:off x="287867" y="1007266"/>
            <a:ext cx="115580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Do que se trata o </a:t>
            </a:r>
            <a:r>
              <a:rPr lang="pt-BR" b="1" i="1" dirty="0" err="1"/>
              <a:t>Dataset</a:t>
            </a:r>
            <a:r>
              <a:rPr lang="pt-BR" b="1" dirty="0"/>
              <a:t>?</a:t>
            </a:r>
          </a:p>
          <a:p>
            <a:pPr rtl="0"/>
            <a:r>
              <a:rPr lang="pt-BR" dirty="0">
                <a:solidFill>
                  <a:schemeClr val="accent5"/>
                </a:solidFill>
                <a:effectLst/>
              </a:rPr>
              <a:t>Este </a:t>
            </a:r>
            <a:r>
              <a:rPr lang="pt-BR" dirty="0" err="1">
                <a:solidFill>
                  <a:schemeClr val="accent5"/>
                </a:solidFill>
                <a:effectLst/>
              </a:rPr>
              <a:t>dataset</a:t>
            </a:r>
            <a:r>
              <a:rPr lang="pt-BR" dirty="0">
                <a:solidFill>
                  <a:schemeClr val="accent5"/>
                </a:solidFill>
                <a:effectLst/>
              </a:rPr>
              <a:t> contém informações demográficas e socioeconômicas de indivíduos,</a:t>
            </a:r>
          </a:p>
          <a:p>
            <a:pPr rtl="0"/>
            <a:r>
              <a:rPr lang="pt-BR" dirty="0">
                <a:solidFill>
                  <a:schemeClr val="accent5"/>
                </a:solidFill>
                <a:effectLst/>
              </a:rPr>
              <a:t>incluindo idade, sexo, estado civil, nível de escolaridade, renda anual, ocupação e o tamanho da região onde vivem. </a:t>
            </a:r>
            <a:endParaRPr lang="pt-BR" dirty="0">
              <a:solidFill>
                <a:schemeClr val="accent5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b="1" dirty="0"/>
              <a:t>Onde esse </a:t>
            </a:r>
            <a:r>
              <a:rPr lang="pt-BR" b="1" dirty="0" err="1"/>
              <a:t>dataset</a:t>
            </a:r>
            <a:r>
              <a:rPr lang="pt-BR" b="1" dirty="0"/>
              <a:t> pode nos levar?</a:t>
            </a:r>
          </a:p>
          <a:p>
            <a:pPr rtl="0"/>
            <a:r>
              <a:rPr lang="pt-BR" dirty="0">
                <a:solidFill>
                  <a:schemeClr val="accent5"/>
                </a:solidFill>
                <a:effectLst/>
              </a:rPr>
              <a:t>Trata-se de uma base rica para estudos de segmentação de público, planejamento de políticas sociais ou desenvolvimento de estratégias de marketing direcionado.</a:t>
            </a:r>
            <a:endParaRPr lang="pt-BR" dirty="0">
              <a:solidFill>
                <a:schemeClr val="accent5"/>
              </a:solidFill>
            </a:endParaRPr>
          </a:p>
          <a:p>
            <a:endParaRPr lang="pt-BR" b="1" dirty="0">
              <a:solidFill>
                <a:srgbClr val="0070C0"/>
              </a:solidFill>
            </a:endParaRPr>
          </a:p>
          <a:p>
            <a:r>
              <a:rPr lang="pt-BR" b="1" dirty="0"/>
              <a:t>Colunas presentes neste </a:t>
            </a:r>
            <a:r>
              <a:rPr lang="pt-BR" b="1" dirty="0" err="1"/>
              <a:t>dataset</a:t>
            </a:r>
            <a:endParaRPr lang="pt-BR" b="1" dirty="0"/>
          </a:p>
          <a:p>
            <a:pPr rtl="0"/>
            <a:r>
              <a:rPr lang="en-US" dirty="0">
                <a:solidFill>
                  <a:schemeClr val="accent5"/>
                </a:solidFill>
                <a:effectLst/>
              </a:rPr>
              <a:t>ID', 'Sex', 'Marital status', 'Age', 'Education', 'Income',</a:t>
            </a:r>
            <a:endParaRPr lang="en-US" dirty="0">
              <a:solidFill>
                <a:schemeClr val="accent5"/>
              </a:solidFill>
            </a:endParaRPr>
          </a:p>
          <a:p>
            <a:pPr rtl="0"/>
            <a:r>
              <a:rPr lang="en-US" dirty="0">
                <a:solidFill>
                  <a:schemeClr val="accent5"/>
                </a:solidFill>
                <a:effectLst/>
              </a:rPr>
              <a:t>'Occupation', 'Settlement size'</a:t>
            </a:r>
            <a:endParaRPr lang="en-US" dirty="0">
              <a:solidFill>
                <a:schemeClr val="accent5"/>
              </a:solidFill>
            </a:endParaRPr>
          </a:p>
          <a:p>
            <a:endParaRPr lang="pt-BR" b="1" dirty="0">
              <a:solidFill>
                <a:srgbClr val="0070C0"/>
              </a:solidFill>
            </a:endParaRPr>
          </a:p>
          <a:p>
            <a:r>
              <a:rPr lang="pt-BR" b="1" dirty="0"/>
              <a:t>Link de acesso ao </a:t>
            </a:r>
            <a:r>
              <a:rPr lang="pt-BR" b="1" i="1" dirty="0" err="1"/>
              <a:t>Dataset</a:t>
            </a:r>
            <a:r>
              <a:rPr lang="pt-BR" b="1" dirty="0"/>
              <a:t>:</a:t>
            </a:r>
          </a:p>
          <a:p>
            <a:r>
              <a:rPr lang="pt-BR" b="1" u="sng" dirty="0">
                <a:solidFill>
                  <a:schemeClr val="accent5"/>
                </a:solidFill>
              </a:rPr>
              <a:t>https://www.kaggle.com/datasets/aldol07/socioeconomic-factors-and-income-dataset?resource=download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50A0CA-E559-4E50-9757-0AEF1D34E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542" y="0"/>
            <a:ext cx="1257365" cy="16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7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587BB4B-DC80-4951-B9D1-913A071A1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30" y="0"/>
            <a:ext cx="1949550" cy="143517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0693D1D-019D-4A5C-B47D-52E52D3FCA10}"/>
              </a:ext>
            </a:extLst>
          </p:cNvPr>
          <p:cNvSpPr txBox="1"/>
          <p:nvPr/>
        </p:nvSpPr>
        <p:spPr>
          <a:xfrm>
            <a:off x="287867" y="262467"/>
            <a:ext cx="9838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CONSCIENTIZAÇÃO E COMPREENSÃO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7C3E26-95BC-443C-8EBF-886011F86F54}"/>
              </a:ext>
            </a:extLst>
          </p:cNvPr>
          <p:cNvSpPr txBox="1"/>
          <p:nvPr/>
        </p:nvSpPr>
        <p:spPr>
          <a:xfrm>
            <a:off x="191708" y="1012838"/>
            <a:ext cx="1137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70C0"/>
                </a:solidFill>
              </a:rPr>
              <a:t>Qual a relação da idade com a ocupação ?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70C0"/>
                </a:solidFill>
              </a:rPr>
              <a:t>Existe uma relação entre o nível de escolaridade e renda?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70C0"/>
                </a:solidFill>
              </a:rPr>
              <a:t>E em comparação com as grandes cidades?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70C0"/>
                </a:solidFill>
              </a:rPr>
              <a:t>E a idade em relação a renda?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070C0"/>
                </a:solidFill>
              </a:rPr>
              <a:t>Existe uma comparação com o gênero?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 </a:t>
            </a:r>
          </a:p>
          <a:p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250A0CA-E559-4E50-9757-0AEF1D34E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542" y="0"/>
            <a:ext cx="1257365" cy="16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11233-5BA4-D728-C1E9-BE821D387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C2EE336-86A6-63B0-83AB-1565328BF4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8129D0A-D9F2-8AEF-E086-4812D6489565}"/>
              </a:ext>
            </a:extLst>
          </p:cNvPr>
          <p:cNvSpPr txBox="1"/>
          <p:nvPr/>
        </p:nvSpPr>
        <p:spPr>
          <a:xfrm>
            <a:off x="287867" y="262467"/>
            <a:ext cx="9838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DESCOBERTA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AF8919-598E-8DAC-76C7-C0D753E4DA23}"/>
              </a:ext>
            </a:extLst>
          </p:cNvPr>
          <p:cNvSpPr txBox="1"/>
          <p:nvPr/>
        </p:nvSpPr>
        <p:spPr>
          <a:xfrm>
            <a:off x="241135" y="1048154"/>
            <a:ext cx="11379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Qual a relação da idade com a ocupação ?</a:t>
            </a:r>
            <a:endParaRPr lang="pt-BR" sz="2000" dirty="0"/>
          </a:p>
          <a:p>
            <a:r>
              <a:rPr lang="pt-BR" sz="2000" dirty="0">
                <a:solidFill>
                  <a:srgbClr val="0070C0"/>
                </a:solidFill>
              </a:rPr>
              <a:t>A maioria dos trabalhadores manuais está entre 25 e 35 anos.</a:t>
            </a:r>
            <a:endParaRPr lang="pt-BR" sz="2000" b="1" dirty="0"/>
          </a:p>
          <a:p>
            <a:endParaRPr lang="pt-BR" sz="2000" b="1" dirty="0"/>
          </a:p>
          <a:p>
            <a:r>
              <a:rPr lang="pt-BR" sz="2000" b="1" dirty="0"/>
              <a:t>Existe uma relação entre o nível de escolaridade e renda?</a:t>
            </a:r>
            <a:endParaRPr lang="pt-BR" sz="2000" dirty="0"/>
          </a:p>
          <a:p>
            <a:r>
              <a:rPr lang="pt-BR" sz="2000" dirty="0">
                <a:solidFill>
                  <a:srgbClr val="0070C0"/>
                </a:solidFill>
              </a:rPr>
              <a:t>Quanto maior o nível de escolaridade, maior a média de renda</a:t>
            </a:r>
          </a:p>
          <a:p>
            <a:endParaRPr lang="pt-BR" sz="2000" b="1" dirty="0"/>
          </a:p>
          <a:p>
            <a:r>
              <a:rPr lang="pt-BR" sz="2000" b="1" dirty="0"/>
              <a:t>E em comparação com as grandes cidades?</a:t>
            </a:r>
          </a:p>
          <a:p>
            <a:r>
              <a:rPr lang="pt-BR" sz="2000" dirty="0">
                <a:solidFill>
                  <a:srgbClr val="0070C0"/>
                </a:solidFill>
              </a:rPr>
              <a:t>Quem vive em áreas de tamanho maior tende a ter renda mais alta</a:t>
            </a:r>
          </a:p>
          <a:p>
            <a:endParaRPr lang="pt-BR" sz="2000" b="1" dirty="0"/>
          </a:p>
          <a:p>
            <a:r>
              <a:rPr lang="pt-BR" sz="2000" b="1" dirty="0"/>
              <a:t>E a idade em relação a renda?</a:t>
            </a:r>
          </a:p>
          <a:p>
            <a:r>
              <a:rPr lang="pt-BR" sz="2000" dirty="0">
                <a:solidFill>
                  <a:srgbClr val="0070C0"/>
                </a:solidFill>
              </a:rPr>
              <a:t>Pessoas mais velhas consequentemente ganham mais</a:t>
            </a:r>
          </a:p>
          <a:p>
            <a:endParaRPr lang="pt-BR" sz="2000" dirty="0"/>
          </a:p>
          <a:p>
            <a:r>
              <a:rPr lang="pt-BR" sz="2000" b="1" dirty="0"/>
              <a:t>Existe uma comparação com o gênero?</a:t>
            </a:r>
          </a:p>
          <a:p>
            <a:r>
              <a:rPr lang="pt-BR" sz="2000" dirty="0">
                <a:solidFill>
                  <a:schemeClr val="accent5"/>
                </a:solidFill>
              </a:rPr>
              <a:t>Mulheres representam uma maioria no </a:t>
            </a:r>
            <a:r>
              <a:rPr lang="pt-BR" sz="2000" dirty="0" err="1">
                <a:solidFill>
                  <a:schemeClr val="accent5"/>
                </a:solidFill>
              </a:rPr>
              <a:t>dataset</a:t>
            </a:r>
            <a:r>
              <a:rPr lang="pt-BR" sz="2000" dirty="0">
                <a:solidFill>
                  <a:schemeClr val="accent5"/>
                </a:solidFill>
              </a:rPr>
              <a:t> mas não necessariamente tem renda maior </a:t>
            </a:r>
          </a:p>
          <a:p>
            <a:endParaRPr lang="pt-BR" dirty="0"/>
          </a:p>
          <a:p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6C378C-1E36-417F-F4F2-AEC3D4B47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778" y="29998"/>
            <a:ext cx="1835244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7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978" y="-29999"/>
            <a:ext cx="12192000" cy="68580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0693D1D-019D-4A5C-B47D-52E52D3FCA10}"/>
              </a:ext>
            </a:extLst>
          </p:cNvPr>
          <p:cNvSpPr txBox="1"/>
          <p:nvPr/>
        </p:nvSpPr>
        <p:spPr>
          <a:xfrm>
            <a:off x="287867" y="262467"/>
            <a:ext cx="9838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DESCOBERTA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7C3E26-95BC-443C-8EBF-886011F86F54}"/>
              </a:ext>
            </a:extLst>
          </p:cNvPr>
          <p:cNvSpPr txBox="1"/>
          <p:nvPr/>
        </p:nvSpPr>
        <p:spPr>
          <a:xfrm>
            <a:off x="287867" y="1176867"/>
            <a:ext cx="11379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Desafios encontrados:</a:t>
            </a:r>
          </a:p>
          <a:p>
            <a:endParaRPr lang="pt-BR" b="1" dirty="0"/>
          </a:p>
          <a:p>
            <a:r>
              <a:rPr lang="pt-BR" b="1" dirty="0">
                <a:solidFill>
                  <a:schemeClr val="accent5"/>
                </a:solidFill>
              </a:rPr>
              <a:t>Há poucas mulheres, mas com rendas muito altas (o que puxa a média para cima).</a:t>
            </a:r>
          </a:p>
          <a:p>
            <a:endParaRPr lang="pt-BR" b="1" dirty="0">
              <a:solidFill>
                <a:schemeClr val="accent5"/>
              </a:solidFill>
            </a:endParaRPr>
          </a:p>
          <a:p>
            <a:r>
              <a:rPr lang="pt-BR" b="1" dirty="0">
                <a:solidFill>
                  <a:schemeClr val="accent5"/>
                </a:solidFill>
              </a:rPr>
              <a:t>A distribuição de ocupações entre homens e mulheres está desigual.</a:t>
            </a:r>
          </a:p>
          <a:p>
            <a:endParaRPr lang="pt-BR" b="1" dirty="0">
              <a:solidFill>
                <a:schemeClr val="accent5"/>
              </a:solidFill>
            </a:endParaRPr>
          </a:p>
          <a:p>
            <a:r>
              <a:rPr lang="pt-BR" b="1" dirty="0">
                <a:solidFill>
                  <a:schemeClr val="accent5"/>
                </a:solidFill>
              </a:rPr>
              <a:t>Pode haver outliers (valores extremos) entre as mulheres que aumentam a média.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16DA0EF-006F-41A1-A616-C830982CC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778" y="29998"/>
            <a:ext cx="1835244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5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5ABBA-B1D7-5017-5502-490337E1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C0B2497-62E0-C94E-CF82-52E48D111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075DFEB-E934-DDB1-35B1-D2D826FC013E}"/>
              </a:ext>
            </a:extLst>
          </p:cNvPr>
          <p:cNvSpPr txBox="1"/>
          <p:nvPr/>
        </p:nvSpPr>
        <p:spPr>
          <a:xfrm>
            <a:off x="287867" y="262467"/>
            <a:ext cx="9838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ANÁLISE E DIVULGAÇÃO</a:t>
            </a:r>
          </a:p>
          <a:p>
            <a:endParaRPr lang="pt-BR" sz="28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90815D-47BB-708D-90F5-B1151C4BFED2}"/>
              </a:ext>
            </a:extLst>
          </p:cNvPr>
          <p:cNvSpPr txBox="1"/>
          <p:nvPr/>
        </p:nvSpPr>
        <p:spPr>
          <a:xfrm>
            <a:off x="406400" y="1045029"/>
            <a:ext cx="1137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Qual a relação da idade com a ocupação ?</a:t>
            </a:r>
          </a:p>
          <a:p>
            <a:endParaRPr lang="pt-BR" dirty="0"/>
          </a:p>
          <a:p>
            <a:r>
              <a:rPr lang="pt-BR" dirty="0">
                <a:solidFill>
                  <a:srgbClr val="0070C0"/>
                </a:solidFill>
              </a:rPr>
              <a:t>A maioria dos trabalhadores manuais está entre 25 e 35 anos.</a:t>
            </a:r>
            <a:endParaRPr lang="pt-BR" sz="1800" b="1" dirty="0"/>
          </a:p>
          <a:p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A3DA8AA-F975-0303-55C6-1F3DE1417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538" y="0"/>
            <a:ext cx="1714588" cy="147962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B061880-B604-D619-208A-DE650BE1D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26" y="46742"/>
            <a:ext cx="1447874" cy="14669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BA29EDB-75A0-14C2-34ED-6008934A7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456" y="2444878"/>
            <a:ext cx="6032690" cy="336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7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86BB0-5A1A-554A-119B-C9F89CE29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3D9E735-C5F2-85CE-C839-B124F3886A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0679D6F-24FB-D7B1-931F-877AEFC96FA7}"/>
              </a:ext>
            </a:extLst>
          </p:cNvPr>
          <p:cNvSpPr txBox="1"/>
          <p:nvPr/>
        </p:nvSpPr>
        <p:spPr>
          <a:xfrm>
            <a:off x="287867" y="262467"/>
            <a:ext cx="9838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ANÁLISE E DIVULGAÇÃO</a:t>
            </a:r>
          </a:p>
          <a:p>
            <a:endParaRPr lang="pt-BR" sz="28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FF1254A-2E4F-737E-9829-7D8A29784BE2}"/>
              </a:ext>
            </a:extLst>
          </p:cNvPr>
          <p:cNvSpPr txBox="1"/>
          <p:nvPr/>
        </p:nvSpPr>
        <p:spPr>
          <a:xfrm>
            <a:off x="241135" y="1048154"/>
            <a:ext cx="1137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Existe uma relação entre o nível de escolaridade e renda?</a:t>
            </a:r>
          </a:p>
          <a:p>
            <a:endParaRPr lang="pt-BR" dirty="0"/>
          </a:p>
          <a:p>
            <a:r>
              <a:rPr lang="pt-BR" dirty="0">
                <a:solidFill>
                  <a:srgbClr val="0070C0"/>
                </a:solidFill>
              </a:rPr>
              <a:t>Quanto maior o nível de escolaridade, maior a média de renda</a:t>
            </a:r>
          </a:p>
          <a:p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3B722BD-3051-8989-C555-2EE5E31CC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891" y="2243946"/>
            <a:ext cx="6164801" cy="36748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4FDB48B-FA55-70A0-3CB9-329A59EE9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538" y="0"/>
            <a:ext cx="1714588" cy="147962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79CA1D8-FD46-41CE-C5A2-29593B491B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26" y="46742"/>
            <a:ext cx="1447874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2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533A9-F41A-B8E1-6C7C-6704A06DE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E2944EC-7AED-AB00-C869-3AF169E81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407F623-E412-4838-1DC9-D2AB2D351747}"/>
              </a:ext>
            </a:extLst>
          </p:cNvPr>
          <p:cNvSpPr txBox="1"/>
          <p:nvPr/>
        </p:nvSpPr>
        <p:spPr>
          <a:xfrm>
            <a:off x="287867" y="262467"/>
            <a:ext cx="9838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ANÁLISE E DIVULGAÇÃO</a:t>
            </a:r>
          </a:p>
          <a:p>
            <a:endParaRPr lang="pt-BR" sz="28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886449-FB13-6CEC-F72A-961BC8C8FAB2}"/>
              </a:ext>
            </a:extLst>
          </p:cNvPr>
          <p:cNvSpPr txBox="1"/>
          <p:nvPr/>
        </p:nvSpPr>
        <p:spPr>
          <a:xfrm>
            <a:off x="241135" y="1048154"/>
            <a:ext cx="1137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E em comparação com as grandes cidades?</a:t>
            </a:r>
          </a:p>
          <a:p>
            <a:endParaRPr lang="pt-BR" dirty="0"/>
          </a:p>
          <a:p>
            <a:r>
              <a:rPr lang="pt-BR" dirty="0">
                <a:solidFill>
                  <a:srgbClr val="0070C0"/>
                </a:solidFill>
              </a:rPr>
              <a:t>Quem vive em áreas de tamanho maior tende a ter renda mais alta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461946-DED0-86AE-30B8-A80F67844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215" y="2254255"/>
            <a:ext cx="5790623" cy="363320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670821B-3182-ABB8-9D1A-116452E21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538" y="0"/>
            <a:ext cx="1714588" cy="147962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F3DADAA-0DE1-CD8E-0DA4-A378C89121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26" y="46742"/>
            <a:ext cx="1447874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4F43D-F26C-8703-99BD-9150726CE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1F89FBB-0186-D3CB-C470-036ED37482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9B0E28F-8E69-354F-2ECD-91FFCB22F364}"/>
              </a:ext>
            </a:extLst>
          </p:cNvPr>
          <p:cNvSpPr txBox="1"/>
          <p:nvPr/>
        </p:nvSpPr>
        <p:spPr>
          <a:xfrm>
            <a:off x="287867" y="287180"/>
            <a:ext cx="98382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ANÁLISE E DIVULGAÇÃO</a:t>
            </a:r>
          </a:p>
          <a:p>
            <a:endParaRPr lang="pt-BR" sz="2800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3F55DA-718B-2B6B-1C3B-0EE9B89529A2}"/>
              </a:ext>
            </a:extLst>
          </p:cNvPr>
          <p:cNvSpPr txBox="1"/>
          <p:nvPr/>
        </p:nvSpPr>
        <p:spPr>
          <a:xfrm>
            <a:off x="287867" y="916920"/>
            <a:ext cx="113792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b="1" dirty="0"/>
              <a:t>E a idade em relação a renda?</a:t>
            </a:r>
          </a:p>
          <a:p>
            <a:endParaRPr lang="pt-BR" dirty="0"/>
          </a:p>
          <a:p>
            <a:r>
              <a:rPr lang="pt-BR" dirty="0">
                <a:solidFill>
                  <a:srgbClr val="0070C0"/>
                </a:solidFill>
              </a:rPr>
              <a:t>Idade x Renda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CFDF192-8B27-4E27-8391-63FB98DB4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319" y="2140761"/>
            <a:ext cx="6076370" cy="380906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08F0DA5-2549-A4B5-45F2-DB5441E38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538" y="0"/>
            <a:ext cx="1714588" cy="147962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B448592-2D10-4BC8-C278-95C25E9BD5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126" y="46742"/>
            <a:ext cx="1447874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4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479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Lais Aparecida Dias</dc:creator>
  <cp:lastModifiedBy>GABRIEL SIMÕES DE SOUZA</cp:lastModifiedBy>
  <cp:revision>4</cp:revision>
  <dcterms:created xsi:type="dcterms:W3CDTF">2016-10-18T13:17:06Z</dcterms:created>
  <dcterms:modified xsi:type="dcterms:W3CDTF">2025-05-05T22:58:20Z</dcterms:modified>
</cp:coreProperties>
</file>