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211D-992F-29DA-36E8-0E7DFFC68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593E2-34A7-D556-AB90-50FD22C29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64817-F010-D6C6-30B4-937DEDA53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E212-A496-4201-8A34-6A6428B66F9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42BAD-B079-A97A-4A07-F9AFFC84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F45AC-51E7-D13A-0D3B-01485153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094D-87A3-4983-9348-CED48D688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1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9C41E-357C-0A22-0089-AE53411D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1B598-A903-BC1F-974D-E83BD2D79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74F69-3CB5-D258-703C-02149F4A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E212-A496-4201-8A34-6A6428B66F9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7446C-C200-DD97-02FD-75DC453F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D455D-91C6-EA2B-7E64-10E65A32F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094D-87A3-4983-9348-CED48D688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7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C14D8D-BBC8-576E-3B68-38FB46CEC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885BC-DAD7-BBBE-6673-52DE3BCBC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37CD1-7D27-AE43-DF64-69F5C08E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E212-A496-4201-8A34-6A6428B66F9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C556E-FE1C-8113-2C4C-8610E341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2BCFE-7033-4D4E-05CB-BA1DD5F89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094D-87A3-4983-9348-CED48D688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3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79DC-77B9-1EF9-B119-17EC416F6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1BE66-A28D-8849-9A35-78DDF6051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AD3F2-580B-EFF6-AF45-13C8296E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E212-A496-4201-8A34-6A6428B66F9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B8C1D-5462-79F6-17C4-7FC061F62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1AED8-4397-D834-3D24-179679A40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094D-87A3-4983-9348-CED48D688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0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882F-6AA8-A1F7-4655-67F5E821E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91C52-1370-DADF-1D7E-C0EB1C625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8944A-6408-CC58-6BC0-15F239CA8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E212-A496-4201-8A34-6A6428B66F9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68946-B791-56C6-C4F5-596EC470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0F4FA-D7D3-E5D3-3D8E-D5583AAA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094D-87A3-4983-9348-CED48D688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6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4418-43D5-F20E-A5C7-224CD909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FAB09-CA18-F4F7-1C51-EFC379141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4E9B4-42CD-D3C3-C2FE-6A3CA3D2C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DC591-2B30-48CF-5398-46900538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E212-A496-4201-8A34-6A6428B66F9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29118-0BD9-CA3B-AB61-0757E767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1FF92-A423-A423-5134-95C080C5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094D-87A3-4983-9348-CED48D688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7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DBD89-A924-385C-620C-33CE93C40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10AAC-0BA9-804B-A6EB-765E9CAF8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88D4D-2FB6-6B72-F149-CBA272CA2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7BD61-5A34-DB16-8379-A4E726C7E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089F1-69E0-9212-2396-B6FD31BBC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F45EBB-6EEB-2A56-E0FC-9E0B71C8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E212-A496-4201-8A34-6A6428B66F9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D94AE8-F348-27AE-8BA0-C5B290F68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8AD72A-4966-7AF2-7343-0508FCC21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094D-87A3-4983-9348-CED48D688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8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0D46-9CEE-7029-17BE-31530776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219397-8CFD-2569-45FE-6F135600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E212-A496-4201-8A34-6A6428B66F9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04954-CDA6-4588-FDB7-2781E648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480BC-4F53-99FA-F563-FC8C2B3D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094D-87A3-4983-9348-CED48D688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8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C05D0-0586-B77E-F5BB-9A04E7A29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E212-A496-4201-8A34-6A6428B66F9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B17FE-79AA-AB64-28A8-846E2C1D2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7F5E4-85C3-8D4B-84D9-DF363A0B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094D-87A3-4983-9348-CED48D688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7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F7F1-8DFE-0F41-4815-E307C186F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EAF4A-3D53-EB7F-4876-4D04F33D6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4CBB5-7DA7-3FB6-AB7A-2DD9E1AA3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BA6BC-ED46-3CC3-E963-AEB75473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E212-A496-4201-8A34-6A6428B66F9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0FFBB-463E-49A1-D777-59F0E434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94866-F0EA-A4ED-5D8D-16562488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094D-87A3-4983-9348-CED48D688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3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EE9AA-D9C8-FA66-1C79-A58A607E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E1A493-B60A-8042-0259-0EE5A8398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DA905-5F9D-B715-5179-297809C3C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00B58-45D6-549A-2EF7-FAEFF7FF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E212-A496-4201-8A34-6A6428B66F9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76A94-1F57-7B58-19D6-8AB13D70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75E44-1520-583D-F856-D4DFE5DC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094D-87A3-4983-9348-CED48D688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4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699B33-D2B8-C97C-BCA5-17BF8E71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9DF5A-C636-31E9-B540-F4A88D643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83C4-FC8D-E20C-33EB-2E177B520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E212-A496-4201-8A34-6A6428B66F9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CA421-3AD5-598A-651B-E2C87CCF6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9087C-5A83-B465-7CA1-440AE627D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4094D-87A3-4983-9348-CED48D688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3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7E974-ECEB-D871-8573-C4A0A8A0C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s-MX" sz="7200"/>
              <a:t>Business Case Laureate</a:t>
            </a:r>
            <a:endParaRPr lang="en-US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39819-73F2-D955-850D-723E2E4A5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s-MX" sz="2800"/>
              <a:t>Gabriel Sainz Vázquez</a:t>
            </a:r>
            <a:endParaRPr lang="en-US" sz="2800"/>
          </a:p>
        </p:txBody>
      </p:sp>
      <p:sp>
        <p:nvSpPr>
          <p:cNvPr id="32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EB8E4-A047-CEFC-A3B9-1762EEA7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s-MX" sz="4000" dirty="0"/>
              <a:t>Agenda</a:t>
            </a:r>
            <a:endParaRPr 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F6E62-B091-68FA-4695-4C14F4000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39043"/>
            <a:ext cx="10168128" cy="4461782"/>
          </a:xfrm>
        </p:spPr>
        <p:txBody>
          <a:bodyPr>
            <a:normAutofit/>
          </a:bodyPr>
          <a:lstStyle/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Descriptive Analysis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Variable Analysis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Categorical Variables Analysis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Continuous Variables Analysis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Pipeline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Missing Treatment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Categorical Features Treatment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 Test Split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 Reduction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Modeling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 Model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Balanced Method with Logistic Regression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(Machine Learning Model)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Metrics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 Model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Strategies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47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CFF67DBB-28FE-2FC6-A0B9-5448F9C93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791" y="643466"/>
            <a:ext cx="454041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0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B40D1-DA7E-21E0-71A4-EA3C58358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 err="1"/>
              <a:t>Descritive</a:t>
            </a:r>
            <a:r>
              <a:rPr lang="en-US" sz="4200" dirty="0"/>
              <a:t>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A86BB13-3465-6053-7B50-3BD841A6DC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77"/>
          <a:stretch/>
        </p:blipFill>
        <p:spPr bwMode="auto">
          <a:xfrm>
            <a:off x="5398062" y="897797"/>
            <a:ext cx="6714599" cy="1779696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72B57D-A8A6-105B-A63D-D835EEFCA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0859" y="3369211"/>
            <a:ext cx="3411483" cy="2274322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AC4F02-CA57-8B4B-E1AF-7DDC16F088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8062" y="3077758"/>
            <a:ext cx="6668717" cy="32509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321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12B21-AEB3-7C33-5E4D-72FBF6E6A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01150" cy="1325563"/>
          </a:xfrm>
        </p:spPr>
        <p:txBody>
          <a:bodyPr/>
          <a:lstStyle/>
          <a:p>
            <a:r>
              <a:rPr lang="es-MX" dirty="0"/>
              <a:t>Pipeline (Data </a:t>
            </a:r>
            <a:r>
              <a:rPr lang="es-MX" dirty="0" err="1"/>
              <a:t>Transformation</a:t>
            </a:r>
            <a:r>
              <a:rPr lang="es-MX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CBE4-3F1F-39AE-F917-9CBDC5DD5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98675"/>
          </a:xfrm>
        </p:spPr>
        <p:txBody>
          <a:bodyPr/>
          <a:lstStyle/>
          <a:p>
            <a:r>
              <a:rPr lang="es-MX" dirty="0" err="1"/>
              <a:t>Missing</a:t>
            </a:r>
            <a:r>
              <a:rPr lang="es-MX" dirty="0"/>
              <a:t> </a:t>
            </a:r>
            <a:r>
              <a:rPr lang="en-US" dirty="0"/>
              <a:t>Treatment</a:t>
            </a:r>
          </a:p>
          <a:p>
            <a:r>
              <a:rPr lang="en-US" dirty="0"/>
              <a:t>Categorical Features Treatment</a:t>
            </a:r>
          </a:p>
          <a:p>
            <a:r>
              <a:rPr lang="en-US" dirty="0"/>
              <a:t>Train Test Split (80/20)</a:t>
            </a:r>
          </a:p>
          <a:p>
            <a:r>
              <a:rPr lang="en-US" dirty="0"/>
              <a:t>Variable Reduction (Information Value)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50F213-378C-AC38-3AB8-C3C856B5E826}"/>
                  </a:ext>
                </a:extLst>
              </p:cNvPr>
              <p:cNvSpPr txBox="1"/>
              <p:nvPr/>
            </p:nvSpPr>
            <p:spPr>
              <a:xfrm>
                <a:off x="2309091" y="4163196"/>
                <a:ext cx="6096000" cy="1745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𝐼𝑉</m:t>
                      </m:r>
                      <m:r>
                        <a:rPr lang="es-MX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𝑊𝑂𝐸</m:t>
                          </m:r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∗(%</m:t>
                          </m:r>
                        </m:e>
                      </m:nary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𝑜𝑓</m:t>
                      </m:r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𝑛𝑜𝑛</m:t>
                      </m:r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𝑒𝑣𝑒𝑛𝑔𝑠</m:t>
                      </m:r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−% </m:t>
                      </m:r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𝑜𝑓</m:t>
                      </m:r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𝑒𝑣𝑒𝑛𝑡𝑠</m:t>
                      </m:r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𝑊𝑂𝐸</m:t>
                      </m:r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MX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ln</m:t>
                      </m:r>
                      <m:r>
                        <a:rPr lang="es-MX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⁡</m:t>
                      </m:r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%</m:t>
                          </m:r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𝑜𝑓</m:t>
                          </m:r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𝑛𝑜𝑛</m:t>
                          </m:r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𝑒𝑣𝑒𝑛𝑡𝑠</m:t>
                          </m:r>
                        </m:num>
                        <m:den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%</m:t>
                          </m:r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𝑜𝑓</m:t>
                          </m:r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s-MX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𝑒𝑣𝑒𝑛𝑡𝑠</m:t>
                          </m:r>
                        </m:den>
                      </m:f>
                      <m:r>
                        <a:rPr lang="es-MX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 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50F213-378C-AC38-3AB8-C3C856B5E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091" y="4163196"/>
                <a:ext cx="6096000" cy="17458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6398DCBB-F511-D134-1ED1-98AC0ECC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2909" y="51446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478F3905-97BC-AA51-8B40-6D8B4AFFA2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36394"/>
              </p:ext>
            </p:extLst>
          </p:nvPr>
        </p:nvGraphicFramePr>
        <p:xfrm>
          <a:off x="9555162" y="4723389"/>
          <a:ext cx="9683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3" imgW="965436" imgH="625535" progId="Excel.Sheet.12">
                  <p:embed/>
                </p:oleObj>
              </mc:Choice>
              <mc:Fallback>
                <p:oleObj name="Worksheet" showAsIcon="1" r:id="rId3" imgW="965436" imgH="625535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5162" y="4723389"/>
                        <a:ext cx="968375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264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F1F7C-2B5B-39ED-815A-D4B9BCE9B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MX" sz="5400"/>
              <a:t>Modeling</a:t>
            </a:r>
            <a:endParaRPr lang="en-US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683DD-446C-A0DB-CFB0-2577DA9CD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s-MX" sz="1400"/>
              <a:t>Regresión Logística </a:t>
            </a:r>
          </a:p>
          <a:p>
            <a:r>
              <a:rPr lang="es-MX" sz="1400"/>
              <a:t>Regresión Logística con Método de Balanceo </a:t>
            </a:r>
          </a:p>
          <a:p>
            <a:r>
              <a:rPr lang="es-MX" sz="1400"/>
              <a:t>XGBoost</a:t>
            </a:r>
          </a:p>
          <a:p>
            <a:pPr marL="0" indent="0">
              <a:buNone/>
            </a:pPr>
            <a:r>
              <a:rPr lang="es-MX" sz="1400" b="1"/>
              <a:t>Mejor model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'colsample_bytree': 0.8</a:t>
            </a:r>
            <a:endParaRPr lang="en-US" sz="14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'learning_rate': 0.35</a:t>
            </a:r>
            <a:endParaRPr lang="en-US" sz="14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'max_depth': 3</a:t>
            </a:r>
            <a:endParaRPr lang="en-US" sz="14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'min_child_weight': 4</a:t>
            </a:r>
            <a:endParaRPr lang="en-US" sz="14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'n_estimators': 25</a:t>
            </a:r>
            <a:endParaRPr lang="en-US" sz="14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'subsample': 0.8</a:t>
            </a:r>
            <a:endParaRPr lang="en-US" sz="14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9A55035-C66C-0CB9-16B2-08FCAC5DF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014" y="469803"/>
            <a:ext cx="5124344" cy="3189276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5C0D2D1E-FCA3-6E13-7CF4-152DCF085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938" y="4128881"/>
            <a:ext cx="7510159" cy="205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99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B766-3259-DC4F-D563-8C23FF07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Strategies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4342D-06E7-7527-A997-21C41FD1B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Crear incentivos para empleados nuevos y empleados con antigüedad, ya sea con bonos, horarios flexibles, promociones y un ambiente laboral que los haga sentir motivados día con día.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Existe una gran cantidad de empleados jóvenes que buscan otras oportunidades, por lo tanto, crear un plan de carrera, considero que es fundamental en las primeras etapas de los trabajadores.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Crear una sinergia que les de valor a los empleados.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Brindar cursos para tener un aprendizaje continuo.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Por otro lado, para medir la eficiencia de la estrategia, se puede realizar un análisis mensual de la satisfacción del empleado. Crear cuestionarios simples y rápidos que nos ayude a determinar si el empleado está satisfecho.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87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259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Courier New</vt:lpstr>
      <vt:lpstr>Office Theme</vt:lpstr>
      <vt:lpstr>Hoja de cálculo de Microsoft Excel</vt:lpstr>
      <vt:lpstr>Business Case Laureate</vt:lpstr>
      <vt:lpstr>Agenda</vt:lpstr>
      <vt:lpstr>PowerPoint Presentation</vt:lpstr>
      <vt:lpstr>Descritive Analysis</vt:lpstr>
      <vt:lpstr>Pipeline (Data Transformation)</vt:lpstr>
      <vt:lpstr>Modeling</vt:lpstr>
      <vt:lpstr>Strategies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Sainz Vázquez</dc:creator>
  <cp:lastModifiedBy>Gabriel Sainz Vázquez</cp:lastModifiedBy>
  <cp:revision>2</cp:revision>
  <dcterms:created xsi:type="dcterms:W3CDTF">2022-11-13T22:26:05Z</dcterms:created>
  <dcterms:modified xsi:type="dcterms:W3CDTF">2022-11-14T04:54:07Z</dcterms:modified>
</cp:coreProperties>
</file>