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31" r:id="rId4"/>
    <p:sldId id="365" r:id="rId5"/>
    <p:sldId id="364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96323" autoAdjust="0"/>
  </p:normalViewPr>
  <p:slideViewPr>
    <p:cSldViewPr snapToGrid="0">
      <p:cViewPr>
        <p:scale>
          <a:sx n="100" d="100"/>
          <a:sy n="100" d="100"/>
        </p:scale>
        <p:origin x="-168" y="85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5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9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326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74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51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19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89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98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44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9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40" y="0"/>
            <a:ext cx="5220024" cy="2037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06" y="371448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730135" y="1966015"/>
            <a:ext cx="10604270" cy="1150566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4F87C7"/>
                </a:solidFill>
              </a:rPr>
              <a:t>PROJETO DA DISCIPLINA</a:t>
            </a:r>
            <a:br>
              <a:rPr lang="pt-BR" sz="4800" b="1" dirty="0">
                <a:solidFill>
                  <a:srgbClr val="4F87C7"/>
                </a:solidFill>
              </a:rPr>
            </a:br>
            <a:r>
              <a:rPr lang="pt-BR" sz="4000" b="1" dirty="0">
                <a:solidFill>
                  <a:srgbClr val="4F87C7"/>
                </a:solidFill>
              </a:rPr>
              <a:t>PROGRAMAÇÃO ORIENTADA A </a:t>
            </a:r>
            <a:br>
              <a:rPr lang="pt-BR" sz="4000" b="1" dirty="0">
                <a:solidFill>
                  <a:srgbClr val="4F87C7"/>
                </a:solidFill>
              </a:rPr>
            </a:br>
            <a:r>
              <a:rPr lang="pt-BR" sz="4000" b="1" dirty="0">
                <a:solidFill>
                  <a:srgbClr val="4F87C7"/>
                </a:solidFill>
              </a:rPr>
              <a:t>OBJETOS EM JAVA</a:t>
            </a:r>
            <a:endParaRPr lang="pt-BR" sz="4800" b="1" dirty="0">
              <a:solidFill>
                <a:srgbClr val="4F87C7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10AAE-7E9D-4CBD-8EC8-D7C08C52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17501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Requisitos e Regra de Negócios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695325" y="1129825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F487A81-ED1A-4DCB-B65C-77C7D4BB3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01039"/>
              </p:ext>
            </p:extLst>
          </p:nvPr>
        </p:nvGraphicFramePr>
        <p:xfrm>
          <a:off x="695325" y="1639246"/>
          <a:ext cx="7667625" cy="272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685">
                  <a:extLst>
                    <a:ext uri="{9D8B030D-6E8A-4147-A177-3AD203B41FA5}">
                      <a16:colId xmlns:a16="http://schemas.microsoft.com/office/drawing/2014/main" val="3515978825"/>
                    </a:ext>
                  </a:extLst>
                </a:gridCol>
                <a:gridCol w="5920940">
                  <a:extLst>
                    <a:ext uri="{9D8B030D-6E8A-4147-A177-3AD203B41FA5}">
                      <a16:colId xmlns:a16="http://schemas.microsoft.com/office/drawing/2014/main" val="2048892960"/>
                    </a:ext>
                  </a:extLst>
                </a:gridCol>
              </a:tblGrid>
              <a:tr h="436827">
                <a:tc>
                  <a:txBody>
                    <a:bodyPr/>
                    <a:lstStyle/>
                    <a:p>
                      <a:pPr marL="574040" indent="-419100" algn="l">
                        <a:spcBef>
                          <a:spcPts val="600"/>
                        </a:spcBef>
                      </a:pPr>
                      <a:r>
                        <a:rPr lang="pt-PT" sz="1000" dirty="0">
                          <a:effectLst/>
                        </a:rPr>
                        <a:t>Número do Requisito não Funcional (RNF)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Comportamento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846283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 dirty="0">
                          <a:effectLst/>
                        </a:rPr>
                        <a:t>A aplicação deverá ser segura, utilizando tokens JWT para autenticação e hasheamento de senhas.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398715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 dirty="0">
                          <a:effectLst/>
                        </a:rPr>
                        <a:t>A aplicação deverá ser responsiva, adaptando sua interface para funcionar adequadamente em diferentes tamanhos de tela (desktop e dispositivos móveis).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401649"/>
                  </a:ext>
                </a:extLst>
              </a:tr>
              <a:tr h="145609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>
                          <a:effectLst/>
                        </a:rPr>
                        <a:t>A comunicação entre o front-end e o back-end deverá ser feita via API RESTful.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321066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 tempo de resposta para operações de CRUD em compromissos e amizades deverá ser otimizado, visando uma experiência fluida para o usuário (exemplo: inferior a 2 segundos).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854412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 sistema deverá persistir os dados de usuários, compromissos e amizades em um banco de dados relacional (PostgreSQL).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236832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 aplicação deverá lidar com erros de forma controlada, exibindo mensagens informativas ao usuário em caso de falha na comunicação ou validação.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076541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 autenticação do usuário deverá ser persistente, permitindo que o usuário permaneça logado mesmo após fechar e reabrir o navegador.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335039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 aplicação deverá ter uma base de código modular e extensível, utilizando padrões como injeção de dependência (Spring) e gerenciamento de estado (Pinia).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63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638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Requisitos e Regra de Negócios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695325" y="1129825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F487A81-ED1A-4DCB-B65C-77C7D4BB3C78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1639246"/>
          <a:ext cx="7667625" cy="272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6685">
                  <a:extLst>
                    <a:ext uri="{9D8B030D-6E8A-4147-A177-3AD203B41FA5}">
                      <a16:colId xmlns:a16="http://schemas.microsoft.com/office/drawing/2014/main" val="3515978825"/>
                    </a:ext>
                  </a:extLst>
                </a:gridCol>
                <a:gridCol w="5920940">
                  <a:extLst>
                    <a:ext uri="{9D8B030D-6E8A-4147-A177-3AD203B41FA5}">
                      <a16:colId xmlns:a16="http://schemas.microsoft.com/office/drawing/2014/main" val="2048892960"/>
                    </a:ext>
                  </a:extLst>
                </a:gridCol>
              </a:tblGrid>
              <a:tr h="436827">
                <a:tc>
                  <a:txBody>
                    <a:bodyPr/>
                    <a:lstStyle/>
                    <a:p>
                      <a:pPr marL="574040" indent="-419100" algn="l">
                        <a:spcBef>
                          <a:spcPts val="600"/>
                        </a:spcBef>
                      </a:pPr>
                      <a:r>
                        <a:rPr lang="pt-PT" sz="1000" dirty="0">
                          <a:effectLst/>
                        </a:rPr>
                        <a:t>Número do Requisito não Funcional (RNF)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Comportamento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846283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 dirty="0">
                          <a:effectLst/>
                        </a:rPr>
                        <a:t>A aplicação deverá ser segura, utilizando tokens JWT para autenticação e hasheamento de senhas.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398715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 dirty="0">
                          <a:effectLst/>
                        </a:rPr>
                        <a:t>A aplicação deverá ser responsiva, adaptando sua interface para funcionar adequadamente em diferentes tamanhos de tela (desktop e dispositivos móveis).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401649"/>
                  </a:ext>
                </a:extLst>
              </a:tr>
              <a:tr h="145609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3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algn="just"/>
                      <a:r>
                        <a:rPr lang="pt-PT" sz="1000">
                          <a:effectLst/>
                        </a:rPr>
                        <a:t>A comunicação entre o front-end e o back-end deverá ser feita via API RESTful.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321066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4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 tempo de resposta para operações de CRUD em compromissos e amizades deverá ser otimizado, visando uma experiência fluida para o usuário (exemplo: inferior a 2 segundos).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854412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5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O sistema deverá persistir os dados de usuários, compromissos e amizades em um banco de dados relacional (PostgreSQL).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236832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6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 aplicação deverá lidar com erros de forma controlada, exibindo mensagens informativas ao usuário em caso de falha na comunicação ou validação.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6076541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7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 autenticação do usuário deverá ser persistente, permitindo que o usuário permaneça logado mesmo após fechar e reabrir o navegador.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335039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574040" indent="-419100" algn="ctr">
                        <a:spcBef>
                          <a:spcPts val="600"/>
                        </a:spcBef>
                      </a:pPr>
                      <a:r>
                        <a:rPr lang="pt-PT" sz="1000">
                          <a:effectLst/>
                        </a:rPr>
                        <a:t>8</a:t>
                      </a:r>
                      <a:endParaRPr lang="pt-B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93980" marR="22225" indent="-41910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A aplicação deverá ter uma base de código modular e extensível, utilizando padrões como injeção de dependência (Spring) e gerenciamento de estado (Pinia).</a:t>
                      </a:r>
                      <a:endParaRPr lang="pt-B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063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1397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Requisitos e Regra de Negócios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695325" y="1129825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de Negócio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75CA507F-8E99-4B96-9314-F11D60715361}"/>
              </a:ext>
            </a:extLst>
          </p:cNvPr>
          <p:cNvSpPr txBox="1"/>
          <p:nvPr/>
        </p:nvSpPr>
        <p:spPr>
          <a:xfrm>
            <a:off x="695325" y="1844159"/>
            <a:ext cx="7219597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Autenticação de Usuário: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Regras básicas da tela de login e registro; Usuaro unico, senhas criptografadas, dialogos de erro, uso do token JWT.</a:t>
            </a:r>
            <a:endParaRPr lang="pt-PT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Gerenciamento de Compromissos: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Obrigatóriedade em haver titulo, data-hora-inicio, data-hora-fim, data e hora de fim não pode ser configurado com hora e data anterior ao inicio, somente o proprietario pode editar o compromisso.</a:t>
            </a:r>
            <a:endParaRPr lang="pt-PT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 algn="just"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PT" b="1" dirty="0">
                <a:latin typeface="Times New Roman" panose="02020603050405020304" pitchFamily="18" charset="0"/>
                <a:ea typeface="Calibri" panose="020F0502020204030204" pitchFamily="34" charset="0"/>
              </a:rPr>
              <a:t>Segurança e Acesso: 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Apenas usuários autenticados podem acessar funcionalidades, requisições de endpoints protegidos sem um token JWT válido (expirado/inválido) deve resultar em status 401;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41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0728" y="2372710"/>
            <a:ext cx="8229600" cy="857251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rgbClr val="0070C0"/>
                </a:solidFill>
              </a:rPr>
              <a:t>FIM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3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40" y="0"/>
            <a:ext cx="5220024" cy="2037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06" y="371448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730135" y="2148895"/>
            <a:ext cx="10604270" cy="115056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4F87C7"/>
                </a:solidFill>
              </a:rPr>
              <a:t>PROJETO</a:t>
            </a:r>
            <a:br>
              <a:rPr lang="pt-BR" sz="3600" b="1" dirty="0">
                <a:solidFill>
                  <a:srgbClr val="4F87C7"/>
                </a:solidFill>
              </a:rPr>
            </a:br>
            <a:r>
              <a:rPr lang="pt-BR" sz="5400" b="1" dirty="0">
                <a:solidFill>
                  <a:srgbClr val="4F87C7"/>
                </a:solidFill>
              </a:rPr>
              <a:t>Agenda de Compromissos</a:t>
            </a:r>
            <a:endParaRPr lang="pt-BR" sz="6600" b="1" dirty="0">
              <a:solidFill>
                <a:srgbClr val="4F87C7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10AAE-7E9D-4CBD-8EC8-D7C08C52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17501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076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Grupo de </a:t>
            </a:r>
            <a:r>
              <a:rPr lang="en-US" b="1" dirty="0" err="1">
                <a:solidFill>
                  <a:srgbClr val="0070C0"/>
                </a:solidFill>
              </a:rPr>
              <a:t>Trabalho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785940" y="1833067"/>
            <a:ext cx="8550721" cy="1864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Sinézio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 da Silva Ramos Junior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202302375081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Paulo Henrique Ribeiro Chaves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202303677308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Bruno Santos Oliveira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202302375138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Gabriel Salazar </a:t>
            </a:r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Araujo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 Alcântara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- 202302375022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73817"/>
            <a:ext cx="3416300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Contexto e Relevância.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tângulo: Cantos Diagonais Recortados 1">
            <a:extLst>
              <a:ext uri="{FF2B5EF4-FFF2-40B4-BE49-F238E27FC236}">
                <a16:creationId xmlns:a16="http://schemas.microsoft.com/office/drawing/2014/main" id="{408826DF-D14D-4BA3-8E49-FF6528CF7FA5}"/>
              </a:ext>
            </a:extLst>
          </p:cNvPr>
          <p:cNvSpPr/>
          <p:nvPr/>
        </p:nvSpPr>
        <p:spPr>
          <a:xfrm>
            <a:off x="4260088" y="1543718"/>
            <a:ext cx="4749800" cy="2657095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2D83EE-3CB2-4FE9-A41A-244B4386BCDA}"/>
              </a:ext>
            </a:extLst>
          </p:cNvPr>
          <p:cNvSpPr txBox="1">
            <a:spLocks/>
          </p:cNvSpPr>
          <p:nvPr/>
        </p:nvSpPr>
        <p:spPr>
          <a:xfrm>
            <a:off x="457200" y="2277028"/>
            <a:ext cx="3505200" cy="16042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eaLnBrk="0" hangingPunct="0">
              <a:buFont typeface="Arial" panose="020B0604020202020204"/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dinâmico cenário da vida moderna, onde a gestão do tempo e a organização de tarefas são cruciais, ferramentas como esta aplicação se tornam indispensáveis.</a:t>
            </a:r>
          </a:p>
          <a:p>
            <a:pPr marL="0" indent="0" algn="just" eaLnBrk="0" hangingPunct="0">
              <a:buFont typeface="Arial" panose="020B0604020202020204"/>
              <a:buNone/>
            </a:pPr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465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Funcionalidades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2234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Principais: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94A381-C93A-4730-B5B9-B6676BA3B7FC}"/>
              </a:ext>
            </a:extLst>
          </p:cNvPr>
          <p:cNvSpPr txBox="1">
            <a:spLocks/>
          </p:cNvSpPr>
          <p:nvPr/>
        </p:nvSpPr>
        <p:spPr>
          <a:xfrm>
            <a:off x="457200" y="2148482"/>
            <a:ext cx="7721600" cy="260131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Autenticação de Usuários.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Compromissos (CRUD)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Interatividade com o Calendário.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Amigos e Colaboração.</a:t>
            </a:r>
          </a:p>
          <a:p>
            <a:pPr marL="0" indent="0" algn="just" eaLnBrk="0" hangingPunct="0">
              <a:buFont typeface="Arial" panose="020B0604020202020204"/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07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Arquitetura e Tecnologias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2234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(Spring Boot)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94A381-C93A-4730-B5B9-B6676BA3B7FC}"/>
              </a:ext>
            </a:extLst>
          </p:cNvPr>
          <p:cNvSpPr txBox="1">
            <a:spLocks/>
          </p:cNvSpPr>
          <p:nvPr/>
        </p:nvSpPr>
        <p:spPr>
          <a:xfrm>
            <a:off x="457200" y="2148482"/>
            <a:ext cx="7721600" cy="260131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Entidades JPA.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com token JWT.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804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Arquitetura e Tecnologias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2234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(Spring Boot)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C94A381-C93A-4730-B5B9-B6676BA3B7FC}"/>
              </a:ext>
            </a:extLst>
          </p:cNvPr>
          <p:cNvSpPr txBox="1">
            <a:spLocks/>
          </p:cNvSpPr>
          <p:nvPr/>
        </p:nvSpPr>
        <p:spPr>
          <a:xfrm>
            <a:off x="457200" y="1825202"/>
            <a:ext cx="7721600" cy="107039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Entidades JPA (Usuário, Compromisso, Amizade, </a:t>
            </a: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StatusAmizade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com token JWT.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7BE7D4F-3055-47D0-AF02-B3219BA19FE6}"/>
              </a:ext>
            </a:extLst>
          </p:cNvPr>
          <p:cNvSpPr txBox="1">
            <a:spLocks/>
          </p:cNvSpPr>
          <p:nvPr/>
        </p:nvSpPr>
        <p:spPr>
          <a:xfrm>
            <a:off x="457200" y="2870868"/>
            <a:ext cx="4915606" cy="56296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eaLnBrk="0" hangingPunct="0">
              <a:buFont typeface="Arial" panose="020B0604020202020204"/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1155463-B01F-4135-86AA-865CA54121FE}"/>
              </a:ext>
            </a:extLst>
          </p:cNvPr>
          <p:cNvSpPr txBox="1">
            <a:spLocks/>
          </p:cNvSpPr>
          <p:nvPr/>
        </p:nvSpPr>
        <p:spPr>
          <a:xfrm>
            <a:off x="457200" y="3409104"/>
            <a:ext cx="7721600" cy="107039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para navegação.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gerenciamento de estado.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853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Arquitetura e Tecnologias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2234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com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PostgreeSQL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93A8BC-3A62-4BAE-B877-380EF23437DC}"/>
              </a:ext>
            </a:extLst>
          </p:cNvPr>
          <p:cNvSpPr txBox="1"/>
          <p:nvPr/>
        </p:nvSpPr>
        <p:spPr>
          <a:xfrm>
            <a:off x="5798820" y="2049838"/>
            <a:ext cx="334518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1087755" algn="l"/>
              </a:tabLst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usuário pode criar vários compromissos.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1087755" algn="l"/>
              </a:tabLs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1087755" algn="l"/>
              </a:tabLst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compromisso pode ter vários participantes, e um usuário pode participar de vários compromissos.</a:t>
            </a:r>
          </a:p>
          <a:p>
            <a:pPr lvl="0">
              <a:buSzPts val="1000"/>
              <a:tabLst>
                <a:tab pos="1087755" algn="l"/>
              </a:tabLst>
            </a:pP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1087755" algn="l"/>
              </a:tabLst>
            </a:pPr>
            <a:r>
              <a:rPr lang="pt-BR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 usuário pode se relacionar com outros por meio de amizades, podendo ser tanto o solicitante quanto o solicitado.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1F95F9-240B-43F9-95A9-A19D6F27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8" y="1759386"/>
            <a:ext cx="5428712" cy="31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328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</a:rPr>
              <a:t>Requisitos e Regra de Negócios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695325" y="1129825"/>
            <a:ext cx="4915606" cy="562968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3F65E2C-0125-4A51-8075-5671EE77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0562"/>
              </p:ext>
            </p:extLst>
          </p:nvPr>
        </p:nvGraphicFramePr>
        <p:xfrm>
          <a:off x="695325" y="1571625"/>
          <a:ext cx="6677025" cy="3006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772">
                  <a:extLst>
                    <a:ext uri="{9D8B030D-6E8A-4147-A177-3AD203B41FA5}">
                      <a16:colId xmlns:a16="http://schemas.microsoft.com/office/drawing/2014/main" val="314150925"/>
                    </a:ext>
                  </a:extLst>
                </a:gridCol>
                <a:gridCol w="5320253">
                  <a:extLst>
                    <a:ext uri="{9D8B030D-6E8A-4147-A177-3AD203B41FA5}">
                      <a16:colId xmlns:a16="http://schemas.microsoft.com/office/drawing/2014/main" val="2923066439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Número do Requisito Funcional (RF)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Permissão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516660668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Registro de novos usuários, solicitando um nome de usuário e senha.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611900161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Autenticação de usuários existentes através de nome de usuário e senha.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551082104"/>
                  </a:ext>
                </a:extLst>
              </a:tr>
              <a:tr h="204449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Criação de novos compromissos, incluindo título, descrição, data/hora de início, data/hora de fim e local.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3407888142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Visualização de todos os compromissos do usuário logado em um formato de calendário.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2624809307"/>
                  </a:ext>
                </a:extLst>
              </a:tr>
              <a:tr h="204449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Atualização de compromissos existentes, alterando suas informações (título, descrição, datas, local).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2133416407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Exclusão de compromissos existentes.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1874289267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O criador de um compromisso adicione ou remova participantes (amigos) a este compromisso. 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1033266241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Busca por outros usuários pelo nome de usuário.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4155914737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Envio de solicitações de amizade para outros usuários.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2839853593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Aceitação de solicitações de amizade recebidas.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974592009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>
                          <a:effectLst/>
                        </a:rPr>
                        <a:t>Rejeição de solicitações de amizade recebidas.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1610892427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Visualização da lista de amigos do usuário logado.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2983955698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Desfazer uma amizade existente.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1578855005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Visualização de solicitações de amizade enviadas pelo usuário logado. 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3754877808"/>
                  </a:ext>
                </a:extLst>
              </a:tr>
              <a:tr h="176067">
                <a:tc>
                  <a:txBody>
                    <a:bodyPr/>
                    <a:lstStyle/>
                    <a:p>
                      <a:pPr algn="ctr"/>
                      <a:r>
                        <a:rPr lang="pt-PT" sz="800">
                          <a:effectLst/>
                        </a:rPr>
                        <a:t>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tc>
                  <a:txBody>
                    <a:bodyPr/>
                    <a:lstStyle/>
                    <a:p>
                      <a:pPr marL="228600" algn="l"/>
                      <a:r>
                        <a:rPr lang="pt-PT" sz="800" dirty="0">
                          <a:effectLst/>
                        </a:rPr>
                        <a:t>Apenas o criador de um compromisso possa editá-lo ou excluí-lo.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54" marR="49954" marT="0" marB="0" anchor="ctr"/>
                </a:tc>
                <a:extLst>
                  <a:ext uri="{0D108BD9-81ED-4DB2-BD59-A6C34878D82A}">
                    <a16:rowId xmlns:a16="http://schemas.microsoft.com/office/drawing/2014/main" val="371608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435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922</Words>
  <Application>Microsoft Office PowerPoint</Application>
  <PresentationFormat>Apresentação na tela (16:9)</PresentationFormat>
  <Paragraphs>163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Bahnschrift Light SemiCondensed</vt:lpstr>
      <vt:lpstr>Calibri</vt:lpstr>
      <vt:lpstr>Symbol</vt:lpstr>
      <vt:lpstr>Times New Roman</vt:lpstr>
      <vt:lpstr>Office Theme</vt:lpstr>
      <vt:lpstr>PROJETO DA DISCIPLINA PROGRAMAÇÃO ORIENTADA A  OBJETOS EM JAVA</vt:lpstr>
      <vt:lpstr>PROJETO Agenda de Compromissos</vt:lpstr>
      <vt:lpstr>Grupo de Trabalho</vt:lpstr>
      <vt:lpstr>Introdução</vt:lpstr>
      <vt:lpstr>Funcionalidades</vt:lpstr>
      <vt:lpstr>Arquitetura e Tecnologias</vt:lpstr>
      <vt:lpstr>Arquitetura e Tecnologias</vt:lpstr>
      <vt:lpstr>Arquitetura e Tecnologias</vt:lpstr>
      <vt:lpstr>Requisitos e Regra de Negócios</vt:lpstr>
      <vt:lpstr>Requisitos e Regra de Negócios</vt:lpstr>
      <vt:lpstr>Requisitos e Regra de Negócios</vt:lpstr>
      <vt:lpstr>Requisitos e Regra de Negócios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SINEZIO DA SILVA RAMOS JUNIOR</cp:lastModifiedBy>
  <cp:revision>621</cp:revision>
  <dcterms:created xsi:type="dcterms:W3CDTF">2020-03-17T20:12:34Z</dcterms:created>
  <dcterms:modified xsi:type="dcterms:W3CDTF">2025-06-11T01:33:18Z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