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7"/>
  </p:notesMasterIdLst>
  <p:sldIdLst>
    <p:sldId id="256" r:id="rId2"/>
    <p:sldId id="257" r:id="rId3"/>
    <p:sldId id="259" r:id="rId4"/>
    <p:sldId id="260" r:id="rId5"/>
    <p:sldId id="275" r:id="rId6"/>
    <p:sldId id="264" r:id="rId7"/>
    <p:sldId id="276" r:id="rId8"/>
    <p:sldId id="279" r:id="rId9"/>
    <p:sldId id="280" r:id="rId10"/>
    <p:sldId id="293" r:id="rId11"/>
    <p:sldId id="282" r:id="rId12"/>
    <p:sldId id="285" r:id="rId13"/>
    <p:sldId id="286" r:id="rId14"/>
    <p:sldId id="287" r:id="rId15"/>
    <p:sldId id="288" r:id="rId16"/>
    <p:sldId id="289" r:id="rId17"/>
    <p:sldId id="294" r:id="rId18"/>
    <p:sldId id="295" r:id="rId19"/>
    <p:sldId id="290" r:id="rId20"/>
    <p:sldId id="312" r:id="rId21"/>
    <p:sldId id="311" r:id="rId22"/>
    <p:sldId id="310" r:id="rId23"/>
    <p:sldId id="309" r:id="rId24"/>
    <p:sldId id="308" r:id="rId25"/>
    <p:sldId id="307" r:id="rId26"/>
    <p:sldId id="306" r:id="rId27"/>
    <p:sldId id="304" r:id="rId28"/>
    <p:sldId id="303" r:id="rId29"/>
    <p:sldId id="305" r:id="rId30"/>
    <p:sldId id="302" r:id="rId31"/>
    <p:sldId id="301" r:id="rId32"/>
    <p:sldId id="298" r:id="rId33"/>
    <p:sldId id="297" r:id="rId34"/>
    <p:sldId id="296"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076"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486C3-0564-408A-8013-486337B63156}"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B8C43-EA7A-4D45-BC69-CEC6FC963715}" type="slidenum">
              <a:rPr lang="en-US" smtClean="0"/>
              <a:t>‹#›</a:t>
            </a:fld>
            <a:endParaRPr lang="en-US"/>
          </a:p>
        </p:txBody>
      </p:sp>
    </p:spTree>
    <p:extLst>
      <p:ext uri="{BB962C8B-B14F-4D97-AF65-F5344CB8AC3E}">
        <p14:creationId xmlns:p14="http://schemas.microsoft.com/office/powerpoint/2010/main" val="141889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1</a:t>
            </a:fld>
            <a:endParaRPr lang="en-US"/>
          </a:p>
        </p:txBody>
      </p:sp>
    </p:spTree>
    <p:extLst>
      <p:ext uri="{BB962C8B-B14F-4D97-AF65-F5344CB8AC3E}">
        <p14:creationId xmlns:p14="http://schemas.microsoft.com/office/powerpoint/2010/main" val="107152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source-serif-pro"/>
            </a:endParaRPr>
          </a:p>
        </p:txBody>
      </p:sp>
      <p:sp>
        <p:nvSpPr>
          <p:cNvPr id="4" name="Slide Number Placeholder 3"/>
          <p:cNvSpPr>
            <a:spLocks noGrp="1"/>
          </p:cNvSpPr>
          <p:nvPr>
            <p:ph type="sldNum" sz="quarter" idx="5"/>
          </p:nvPr>
        </p:nvSpPr>
        <p:spPr/>
        <p:txBody>
          <a:bodyPr/>
          <a:lstStyle/>
          <a:p>
            <a:fld id="{96964E12-25BB-0846-A243-F1A23DD04A77}" type="slidenum">
              <a:rPr lang="en-US" smtClean="0"/>
              <a:t>10</a:t>
            </a:fld>
            <a:endParaRPr lang="en-US"/>
          </a:p>
        </p:txBody>
      </p:sp>
    </p:spTree>
    <p:extLst>
      <p:ext uri="{BB962C8B-B14F-4D97-AF65-F5344CB8AC3E}">
        <p14:creationId xmlns:p14="http://schemas.microsoft.com/office/powerpoint/2010/main" val="2250554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11</a:t>
            </a:fld>
            <a:endParaRPr lang="en-US"/>
          </a:p>
        </p:txBody>
      </p:sp>
    </p:spTree>
    <p:extLst>
      <p:ext uri="{BB962C8B-B14F-4D97-AF65-F5344CB8AC3E}">
        <p14:creationId xmlns:p14="http://schemas.microsoft.com/office/powerpoint/2010/main" val="661938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12</a:t>
            </a:fld>
            <a:endParaRPr lang="en-US"/>
          </a:p>
        </p:txBody>
      </p:sp>
    </p:spTree>
    <p:extLst>
      <p:ext uri="{BB962C8B-B14F-4D97-AF65-F5344CB8AC3E}">
        <p14:creationId xmlns:p14="http://schemas.microsoft.com/office/powerpoint/2010/main" val="312753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13</a:t>
            </a:fld>
            <a:endParaRPr lang="en-US"/>
          </a:p>
        </p:txBody>
      </p:sp>
    </p:spTree>
    <p:extLst>
      <p:ext uri="{BB962C8B-B14F-4D97-AF65-F5344CB8AC3E}">
        <p14:creationId xmlns:p14="http://schemas.microsoft.com/office/powerpoint/2010/main" val="377703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14</a:t>
            </a:fld>
            <a:endParaRPr lang="en-US"/>
          </a:p>
        </p:txBody>
      </p:sp>
    </p:spTree>
    <p:extLst>
      <p:ext uri="{BB962C8B-B14F-4D97-AF65-F5344CB8AC3E}">
        <p14:creationId xmlns:p14="http://schemas.microsoft.com/office/powerpoint/2010/main" val="4249960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15</a:t>
            </a:fld>
            <a:endParaRPr lang="en-US"/>
          </a:p>
        </p:txBody>
      </p:sp>
    </p:spTree>
    <p:extLst>
      <p:ext uri="{BB962C8B-B14F-4D97-AF65-F5344CB8AC3E}">
        <p14:creationId xmlns:p14="http://schemas.microsoft.com/office/powerpoint/2010/main" val="183636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16</a:t>
            </a:fld>
            <a:endParaRPr lang="en-US"/>
          </a:p>
        </p:txBody>
      </p:sp>
    </p:spTree>
    <p:extLst>
      <p:ext uri="{BB962C8B-B14F-4D97-AF65-F5344CB8AC3E}">
        <p14:creationId xmlns:p14="http://schemas.microsoft.com/office/powerpoint/2010/main" val="316035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17</a:t>
            </a:fld>
            <a:endParaRPr lang="en-US"/>
          </a:p>
        </p:txBody>
      </p:sp>
    </p:spTree>
    <p:extLst>
      <p:ext uri="{BB962C8B-B14F-4D97-AF65-F5344CB8AC3E}">
        <p14:creationId xmlns:p14="http://schemas.microsoft.com/office/powerpoint/2010/main" val="267285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18</a:t>
            </a:fld>
            <a:endParaRPr lang="en-US"/>
          </a:p>
        </p:txBody>
      </p:sp>
    </p:spTree>
    <p:extLst>
      <p:ext uri="{BB962C8B-B14F-4D97-AF65-F5344CB8AC3E}">
        <p14:creationId xmlns:p14="http://schemas.microsoft.com/office/powerpoint/2010/main" val="130883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19</a:t>
            </a:fld>
            <a:endParaRPr lang="en-US"/>
          </a:p>
        </p:txBody>
      </p:sp>
    </p:spTree>
    <p:extLst>
      <p:ext uri="{BB962C8B-B14F-4D97-AF65-F5344CB8AC3E}">
        <p14:creationId xmlns:p14="http://schemas.microsoft.com/office/powerpoint/2010/main" val="119963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charset="2"/>
              <a:buNone/>
            </a:pPr>
            <a:r>
              <a:rPr lang="en-US" dirty="0"/>
              <a:t>The</a:t>
            </a:r>
          </a:p>
        </p:txBody>
      </p:sp>
      <p:sp>
        <p:nvSpPr>
          <p:cNvPr id="4" name="Slide Number Placeholder 3"/>
          <p:cNvSpPr>
            <a:spLocks noGrp="1"/>
          </p:cNvSpPr>
          <p:nvPr>
            <p:ph type="sldNum" sz="quarter" idx="5"/>
          </p:nvPr>
        </p:nvSpPr>
        <p:spPr/>
        <p:txBody>
          <a:bodyPr/>
          <a:lstStyle/>
          <a:p>
            <a:fld id="{BA2B8C43-EA7A-4D45-BC69-CEC6FC963715}" type="slidenum">
              <a:rPr lang="en-US" smtClean="0"/>
              <a:t>2</a:t>
            </a:fld>
            <a:endParaRPr lang="en-US"/>
          </a:p>
        </p:txBody>
      </p:sp>
    </p:spTree>
    <p:extLst>
      <p:ext uri="{BB962C8B-B14F-4D97-AF65-F5344CB8AC3E}">
        <p14:creationId xmlns:p14="http://schemas.microsoft.com/office/powerpoint/2010/main" val="234471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20</a:t>
            </a:fld>
            <a:endParaRPr lang="en-US"/>
          </a:p>
        </p:txBody>
      </p:sp>
    </p:spTree>
    <p:extLst>
      <p:ext uri="{BB962C8B-B14F-4D97-AF65-F5344CB8AC3E}">
        <p14:creationId xmlns:p14="http://schemas.microsoft.com/office/powerpoint/2010/main" val="3636772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21</a:t>
            </a:fld>
            <a:endParaRPr lang="en-US"/>
          </a:p>
        </p:txBody>
      </p:sp>
    </p:spTree>
    <p:extLst>
      <p:ext uri="{BB962C8B-B14F-4D97-AF65-F5344CB8AC3E}">
        <p14:creationId xmlns:p14="http://schemas.microsoft.com/office/powerpoint/2010/main" val="2260948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22</a:t>
            </a:fld>
            <a:endParaRPr lang="en-US"/>
          </a:p>
        </p:txBody>
      </p:sp>
    </p:spTree>
    <p:extLst>
      <p:ext uri="{BB962C8B-B14F-4D97-AF65-F5344CB8AC3E}">
        <p14:creationId xmlns:p14="http://schemas.microsoft.com/office/powerpoint/2010/main" val="4026729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23</a:t>
            </a:fld>
            <a:endParaRPr lang="en-US"/>
          </a:p>
        </p:txBody>
      </p:sp>
    </p:spTree>
    <p:extLst>
      <p:ext uri="{BB962C8B-B14F-4D97-AF65-F5344CB8AC3E}">
        <p14:creationId xmlns:p14="http://schemas.microsoft.com/office/powerpoint/2010/main" val="920990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24</a:t>
            </a:fld>
            <a:endParaRPr lang="en-US"/>
          </a:p>
        </p:txBody>
      </p:sp>
    </p:spTree>
    <p:extLst>
      <p:ext uri="{BB962C8B-B14F-4D97-AF65-F5344CB8AC3E}">
        <p14:creationId xmlns:p14="http://schemas.microsoft.com/office/powerpoint/2010/main" val="3198402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25</a:t>
            </a:fld>
            <a:endParaRPr lang="en-US"/>
          </a:p>
        </p:txBody>
      </p:sp>
    </p:spTree>
    <p:extLst>
      <p:ext uri="{BB962C8B-B14F-4D97-AF65-F5344CB8AC3E}">
        <p14:creationId xmlns:p14="http://schemas.microsoft.com/office/powerpoint/2010/main" val="2746892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26</a:t>
            </a:fld>
            <a:endParaRPr lang="en-US"/>
          </a:p>
        </p:txBody>
      </p:sp>
    </p:spTree>
    <p:extLst>
      <p:ext uri="{BB962C8B-B14F-4D97-AF65-F5344CB8AC3E}">
        <p14:creationId xmlns:p14="http://schemas.microsoft.com/office/powerpoint/2010/main" val="4112428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27</a:t>
            </a:fld>
            <a:endParaRPr lang="en-US"/>
          </a:p>
        </p:txBody>
      </p:sp>
    </p:spTree>
    <p:extLst>
      <p:ext uri="{BB962C8B-B14F-4D97-AF65-F5344CB8AC3E}">
        <p14:creationId xmlns:p14="http://schemas.microsoft.com/office/powerpoint/2010/main" val="1406792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28</a:t>
            </a:fld>
            <a:endParaRPr lang="en-US"/>
          </a:p>
        </p:txBody>
      </p:sp>
    </p:spTree>
    <p:extLst>
      <p:ext uri="{BB962C8B-B14F-4D97-AF65-F5344CB8AC3E}">
        <p14:creationId xmlns:p14="http://schemas.microsoft.com/office/powerpoint/2010/main" val="4211099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29</a:t>
            </a:fld>
            <a:endParaRPr lang="en-US"/>
          </a:p>
        </p:txBody>
      </p:sp>
    </p:spTree>
    <p:extLst>
      <p:ext uri="{BB962C8B-B14F-4D97-AF65-F5344CB8AC3E}">
        <p14:creationId xmlns:p14="http://schemas.microsoft.com/office/powerpoint/2010/main" val="293809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3</a:t>
            </a:fld>
            <a:endParaRPr lang="en-US"/>
          </a:p>
        </p:txBody>
      </p:sp>
    </p:spTree>
    <p:extLst>
      <p:ext uri="{BB962C8B-B14F-4D97-AF65-F5344CB8AC3E}">
        <p14:creationId xmlns:p14="http://schemas.microsoft.com/office/powerpoint/2010/main" val="812680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30</a:t>
            </a:fld>
            <a:endParaRPr lang="en-US"/>
          </a:p>
        </p:txBody>
      </p:sp>
    </p:spTree>
    <p:extLst>
      <p:ext uri="{BB962C8B-B14F-4D97-AF65-F5344CB8AC3E}">
        <p14:creationId xmlns:p14="http://schemas.microsoft.com/office/powerpoint/2010/main" val="3021960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31</a:t>
            </a:fld>
            <a:endParaRPr lang="en-US"/>
          </a:p>
        </p:txBody>
      </p:sp>
    </p:spTree>
    <p:extLst>
      <p:ext uri="{BB962C8B-B14F-4D97-AF65-F5344CB8AC3E}">
        <p14:creationId xmlns:p14="http://schemas.microsoft.com/office/powerpoint/2010/main" val="4011085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32</a:t>
            </a:fld>
            <a:endParaRPr lang="en-US"/>
          </a:p>
        </p:txBody>
      </p:sp>
    </p:spTree>
    <p:extLst>
      <p:ext uri="{BB962C8B-B14F-4D97-AF65-F5344CB8AC3E}">
        <p14:creationId xmlns:p14="http://schemas.microsoft.com/office/powerpoint/2010/main" val="3221596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33</a:t>
            </a:fld>
            <a:endParaRPr lang="en-US"/>
          </a:p>
        </p:txBody>
      </p:sp>
    </p:spTree>
    <p:extLst>
      <p:ext uri="{BB962C8B-B14F-4D97-AF65-F5344CB8AC3E}">
        <p14:creationId xmlns:p14="http://schemas.microsoft.com/office/powerpoint/2010/main" val="823251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34</a:t>
            </a:fld>
            <a:endParaRPr lang="en-US"/>
          </a:p>
        </p:txBody>
      </p:sp>
    </p:spTree>
    <p:extLst>
      <p:ext uri="{BB962C8B-B14F-4D97-AF65-F5344CB8AC3E}">
        <p14:creationId xmlns:p14="http://schemas.microsoft.com/office/powerpoint/2010/main" val="361081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a:p>
            <a:endParaRPr lang="en-US" b="0" i="0" baseline="30000" dirty="0">
              <a:solidFill>
                <a:srgbClr val="4D5156"/>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A2B8C43-EA7A-4D45-BC69-CEC6FC963715}" type="slidenum">
              <a:rPr lang="en-US" smtClean="0"/>
              <a:t>4</a:t>
            </a:fld>
            <a:endParaRPr lang="en-US"/>
          </a:p>
        </p:txBody>
      </p:sp>
    </p:spTree>
    <p:extLst>
      <p:ext uri="{BB962C8B-B14F-4D97-AF65-F5344CB8AC3E}">
        <p14:creationId xmlns:p14="http://schemas.microsoft.com/office/powerpoint/2010/main" val="278322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5</a:t>
            </a:fld>
            <a:endParaRPr lang="en-US"/>
          </a:p>
        </p:txBody>
      </p:sp>
    </p:spTree>
    <p:extLst>
      <p:ext uri="{BB962C8B-B14F-4D97-AF65-F5344CB8AC3E}">
        <p14:creationId xmlns:p14="http://schemas.microsoft.com/office/powerpoint/2010/main" val="1315616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6</a:t>
            </a:fld>
            <a:endParaRPr lang="en-US"/>
          </a:p>
        </p:txBody>
      </p:sp>
    </p:spTree>
    <p:extLst>
      <p:ext uri="{BB962C8B-B14F-4D97-AF65-F5344CB8AC3E}">
        <p14:creationId xmlns:p14="http://schemas.microsoft.com/office/powerpoint/2010/main" val="7607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2B8C43-EA7A-4D45-BC69-CEC6FC963715}" type="slidenum">
              <a:rPr lang="en-US" smtClean="0"/>
              <a:t>7</a:t>
            </a:fld>
            <a:endParaRPr lang="en-US"/>
          </a:p>
        </p:txBody>
      </p:sp>
    </p:spTree>
    <p:extLst>
      <p:ext uri="{BB962C8B-B14F-4D97-AF65-F5344CB8AC3E}">
        <p14:creationId xmlns:p14="http://schemas.microsoft.com/office/powerpoint/2010/main" val="250509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64E12-25BB-0846-A243-F1A23DD04A77}" type="slidenum">
              <a:rPr lang="en-US" smtClean="0"/>
              <a:t>8</a:t>
            </a:fld>
            <a:endParaRPr lang="en-US"/>
          </a:p>
        </p:txBody>
      </p:sp>
    </p:spTree>
    <p:extLst>
      <p:ext uri="{BB962C8B-B14F-4D97-AF65-F5344CB8AC3E}">
        <p14:creationId xmlns:p14="http://schemas.microsoft.com/office/powerpoint/2010/main" val="354455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292929"/>
              </a:solidFill>
              <a:effectLst/>
              <a:latin typeface="source-serif-pro"/>
            </a:endParaRPr>
          </a:p>
        </p:txBody>
      </p:sp>
      <p:sp>
        <p:nvSpPr>
          <p:cNvPr id="4" name="Slide Number Placeholder 3"/>
          <p:cNvSpPr>
            <a:spLocks noGrp="1"/>
          </p:cNvSpPr>
          <p:nvPr>
            <p:ph type="sldNum" sz="quarter" idx="5"/>
          </p:nvPr>
        </p:nvSpPr>
        <p:spPr/>
        <p:txBody>
          <a:bodyPr/>
          <a:lstStyle/>
          <a:p>
            <a:fld id="{96964E12-25BB-0846-A243-F1A23DD04A77}" type="slidenum">
              <a:rPr lang="en-US" smtClean="0"/>
              <a:t>9</a:t>
            </a:fld>
            <a:endParaRPr lang="en-US"/>
          </a:p>
        </p:txBody>
      </p:sp>
    </p:spTree>
    <p:extLst>
      <p:ext uri="{BB962C8B-B14F-4D97-AF65-F5344CB8AC3E}">
        <p14:creationId xmlns:p14="http://schemas.microsoft.com/office/powerpoint/2010/main" val="165439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64219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1226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606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6779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8224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57708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848695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58733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0563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17062B-F5B8-4518-BA34-75922AF76FD4}"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53673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17062B-F5B8-4518-BA34-75922AF76F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238763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17062B-F5B8-4518-BA34-75922AF76FD4}"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99691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17062B-F5B8-4518-BA34-75922AF76FD4}"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172718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7062B-F5B8-4518-BA34-75922AF76FD4}"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414040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17062B-F5B8-4518-BA34-75922AF76FD4}"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Tree>
    <p:extLst>
      <p:ext uri="{BB962C8B-B14F-4D97-AF65-F5344CB8AC3E}">
        <p14:creationId xmlns:p14="http://schemas.microsoft.com/office/powerpoint/2010/main" val="355082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93927-B70A-4F90-B757-7B9136DAF93F}" type="slidenum">
              <a:rPr lang="en-US" smtClean="0"/>
              <a:t>‹#›</a:t>
            </a:fld>
            <a:endParaRPr lang="en-US"/>
          </a:p>
        </p:txBody>
      </p:sp>
      <p:sp>
        <p:nvSpPr>
          <p:cNvPr id="5" name="Date Placeholder 4"/>
          <p:cNvSpPr>
            <a:spLocks noGrp="1"/>
          </p:cNvSpPr>
          <p:nvPr>
            <p:ph type="dt" sz="half" idx="10"/>
          </p:nvPr>
        </p:nvSpPr>
        <p:spPr/>
        <p:txBody>
          <a:bodyPr/>
          <a:lstStyle/>
          <a:p>
            <a:fld id="{3B17062B-F5B8-4518-BA34-75922AF76FD4}" type="datetimeFigureOut">
              <a:rPr lang="en-US" smtClean="0"/>
              <a:t>5/1/2023</a:t>
            </a:fld>
            <a:endParaRPr lang="en-US"/>
          </a:p>
        </p:txBody>
      </p:sp>
    </p:spTree>
    <p:extLst>
      <p:ext uri="{BB962C8B-B14F-4D97-AF65-F5344CB8AC3E}">
        <p14:creationId xmlns:p14="http://schemas.microsoft.com/office/powerpoint/2010/main" val="93992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17062B-F5B8-4518-BA34-75922AF76FD4}" type="datetimeFigureOut">
              <a:rPr lang="en-US" smtClean="0"/>
              <a:t>5/1/2023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D93927-B70A-4F90-B757-7B9136DAF93F}" type="slidenum">
              <a:rPr lang="en-US" smtClean="0"/>
              <a:t>‹#›</a:t>
            </a:fld>
            <a:endParaRPr lang="en-US"/>
          </a:p>
        </p:txBody>
      </p:sp>
    </p:spTree>
    <p:extLst>
      <p:ext uri="{BB962C8B-B14F-4D97-AF65-F5344CB8AC3E}">
        <p14:creationId xmlns:p14="http://schemas.microsoft.com/office/powerpoint/2010/main" val="394140482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ichaelbryantds/crimedata?select=crimedata.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BCC76-5E66-2D18-BBF3-EEE6F194B215}"/>
              </a:ext>
            </a:extLst>
          </p:cNvPr>
          <p:cNvSpPr>
            <a:spLocks noGrp="1"/>
          </p:cNvSpPr>
          <p:nvPr>
            <p:ph type="ctrTitle"/>
          </p:nvPr>
        </p:nvSpPr>
        <p:spPr/>
        <p:txBody>
          <a:bodyPr/>
          <a:lstStyle/>
          <a:p>
            <a:r>
              <a:rPr lang="en-US" dirty="0"/>
              <a:t>Crimes in US Communities Analysis</a:t>
            </a:r>
            <a:r>
              <a:rPr lang="es-CO" dirty="0"/>
              <a:t> </a:t>
            </a:r>
            <a:endParaRPr lang="en-US" dirty="0"/>
          </a:p>
        </p:txBody>
      </p:sp>
      <p:sp>
        <p:nvSpPr>
          <p:cNvPr id="3" name="Subtítulo 2">
            <a:extLst>
              <a:ext uri="{FF2B5EF4-FFF2-40B4-BE49-F238E27FC236}">
                <a16:creationId xmlns:a16="http://schemas.microsoft.com/office/drawing/2014/main" id="{DE69E060-0CE7-5D25-796F-D7A64B39614B}"/>
              </a:ext>
            </a:extLst>
          </p:cNvPr>
          <p:cNvSpPr>
            <a:spLocks noGrp="1"/>
          </p:cNvSpPr>
          <p:nvPr>
            <p:ph type="subTitle" idx="1"/>
          </p:nvPr>
        </p:nvSpPr>
        <p:spPr>
          <a:xfrm>
            <a:off x="1507067" y="4050833"/>
            <a:ext cx="7766936" cy="1646302"/>
          </a:xfrm>
        </p:spPr>
        <p:txBody>
          <a:bodyPr>
            <a:normAutofit/>
          </a:bodyPr>
          <a:lstStyle/>
          <a:p>
            <a:r>
              <a:rPr lang="es-CO" dirty="0"/>
              <a:t>Data 621 – Final Project</a:t>
            </a:r>
          </a:p>
          <a:p>
            <a:r>
              <a:rPr lang="es-CO" dirty="0"/>
              <a:t>Gabriel Santos, Josh </a:t>
            </a:r>
            <a:r>
              <a:rPr lang="es-CO" dirty="0" err="1"/>
              <a:t>Iden</a:t>
            </a:r>
            <a:r>
              <a:rPr lang="es-CO" dirty="0"/>
              <a:t>, Avery </a:t>
            </a:r>
            <a:r>
              <a:rPr lang="es-CO" dirty="0" err="1"/>
              <a:t>Davidowitz</a:t>
            </a:r>
            <a:r>
              <a:rPr lang="es-CO" dirty="0"/>
              <a:t>, </a:t>
            </a:r>
          </a:p>
          <a:p>
            <a:r>
              <a:rPr lang="es-CO" dirty="0"/>
              <a:t>Mathew Katz, Tyler Brown, John Ledesma</a:t>
            </a:r>
          </a:p>
          <a:p>
            <a:r>
              <a:rPr lang="es-CO" dirty="0"/>
              <a:t>May 07 - 2023 </a:t>
            </a:r>
            <a:endParaRPr lang="en-US" dirty="0"/>
          </a:p>
        </p:txBody>
      </p:sp>
    </p:spTree>
    <p:extLst>
      <p:ext uri="{BB962C8B-B14F-4D97-AF65-F5344CB8AC3E}">
        <p14:creationId xmlns:p14="http://schemas.microsoft.com/office/powerpoint/2010/main" val="28091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819955"/>
          </a:xfrm>
        </p:spPr>
        <p:txBody>
          <a:bodyPr/>
          <a:lstStyle/>
          <a:p>
            <a:r>
              <a:rPr lang="en-US" dirty="0"/>
              <a:t>Missing data we have for each attribute</a:t>
            </a:r>
          </a:p>
        </p:txBody>
      </p:sp>
      <p:pic>
        <p:nvPicPr>
          <p:cNvPr id="4" name="Picture 3">
            <a:extLst>
              <a:ext uri="{FF2B5EF4-FFF2-40B4-BE49-F238E27FC236}">
                <a16:creationId xmlns:a16="http://schemas.microsoft.com/office/drawing/2014/main" id="{699A6958-21FD-617B-7C4C-40D48579CDC8}"/>
              </a:ext>
            </a:extLst>
          </p:cNvPr>
          <p:cNvPicPr>
            <a:picLocks noChangeAspect="1"/>
          </p:cNvPicPr>
          <p:nvPr/>
        </p:nvPicPr>
        <p:blipFill>
          <a:blip r:embed="rId3"/>
          <a:stretch>
            <a:fillRect/>
          </a:stretch>
        </p:blipFill>
        <p:spPr>
          <a:xfrm>
            <a:off x="4544201" y="1429555"/>
            <a:ext cx="6235415" cy="5229045"/>
          </a:xfrm>
          <a:prstGeom prst="rect">
            <a:avLst/>
          </a:prstGeom>
        </p:spPr>
      </p:pic>
      <p:sp>
        <p:nvSpPr>
          <p:cNvPr id="5" name="Marcador de contenido 2">
            <a:extLst>
              <a:ext uri="{FF2B5EF4-FFF2-40B4-BE49-F238E27FC236}">
                <a16:creationId xmlns:a16="http://schemas.microsoft.com/office/drawing/2014/main" id="{03B4F96B-5850-4857-9EDE-358306CA9D9E}"/>
              </a:ext>
            </a:extLst>
          </p:cNvPr>
          <p:cNvSpPr>
            <a:spLocks noGrp="1"/>
          </p:cNvSpPr>
          <p:nvPr>
            <p:ph idx="1"/>
          </p:nvPr>
        </p:nvSpPr>
        <p:spPr>
          <a:xfrm>
            <a:off x="677335" y="2257052"/>
            <a:ext cx="3224964" cy="3791725"/>
          </a:xfrm>
        </p:spPr>
        <p:txBody>
          <a:bodyPr>
            <a:normAutofit/>
          </a:bodyPr>
          <a:lstStyle/>
          <a:p>
            <a:pPr marL="0" indent="0">
              <a:buNone/>
            </a:pPr>
            <a:endParaRPr lang="en-US" dirty="0">
              <a:solidFill>
                <a:schemeClr val="accent2">
                  <a:lumMod val="75000"/>
                </a:schemeClr>
              </a:solidFill>
              <a:latin typeface="inherit"/>
            </a:endParaRPr>
          </a:p>
          <a:p>
            <a:pPr marL="0" indent="0">
              <a:buNone/>
            </a:pPr>
            <a:r>
              <a:rPr lang="en-US" dirty="0">
                <a:latin typeface="inherit"/>
              </a:rPr>
              <a:t>Reviewing the variables that have missing data, we find that 2 variables have approximately 58.8% of missing data and 22 variables have 84% of missing data.</a:t>
            </a:r>
          </a:p>
          <a:p>
            <a:pPr>
              <a:buFont typeface="Wingdings" panose="05000000000000000000" pitchFamily="2" charset="2"/>
              <a:buChar char="§"/>
            </a:pPr>
            <a:endParaRPr lang="en-US" dirty="0">
              <a:latin typeface="inherit"/>
            </a:endParaRPr>
          </a:p>
        </p:txBody>
      </p:sp>
    </p:spTree>
    <p:extLst>
      <p:ext uri="{BB962C8B-B14F-4D97-AF65-F5344CB8AC3E}">
        <p14:creationId xmlns:p14="http://schemas.microsoft.com/office/powerpoint/2010/main" val="360480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948744"/>
          </a:xfrm>
        </p:spPr>
        <p:txBody>
          <a:bodyPr/>
          <a:lstStyle/>
          <a:p>
            <a:r>
              <a:rPr lang="es-CO" dirty="0" err="1"/>
              <a:t>Exploratory</a:t>
            </a:r>
            <a:r>
              <a:rPr lang="es-CO" dirty="0"/>
              <a:t> Data </a:t>
            </a:r>
            <a:r>
              <a:rPr lang="es-CO" dirty="0" err="1"/>
              <a:t>Analysis</a:t>
            </a:r>
            <a:endParaRPr lang="en-US" dirty="0"/>
          </a:p>
        </p:txBody>
      </p:sp>
      <p:sp>
        <p:nvSpPr>
          <p:cNvPr id="7" name="Marcador de contenido 2">
            <a:extLst>
              <a:ext uri="{FF2B5EF4-FFF2-40B4-BE49-F238E27FC236}">
                <a16:creationId xmlns:a16="http://schemas.microsoft.com/office/drawing/2014/main" id="{78082501-B7C3-42DD-0271-EBE81D860EB5}"/>
              </a:ext>
            </a:extLst>
          </p:cNvPr>
          <p:cNvSpPr txBox="1">
            <a:spLocks/>
          </p:cNvSpPr>
          <p:nvPr/>
        </p:nvSpPr>
        <p:spPr>
          <a:xfrm>
            <a:off x="677334" y="1533137"/>
            <a:ext cx="8596668" cy="3791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solidFill>
                  <a:schemeClr val="accent2">
                    <a:lumMod val="75000"/>
                  </a:schemeClr>
                </a:solidFill>
                <a:latin typeface="inherit"/>
              </a:rPr>
              <a:t>Violent Crime Rate Analysis:</a:t>
            </a:r>
          </a:p>
          <a:p>
            <a:pPr>
              <a:buFont typeface="Wingdings" panose="05000000000000000000" pitchFamily="2" charset="2"/>
              <a:buChar char="§"/>
            </a:pPr>
            <a:r>
              <a:rPr lang="en-US" dirty="0">
                <a:latin typeface="inherit"/>
              </a:rPr>
              <a:t>we can see the 10 states with the highest rate of violent crimes:</a:t>
            </a:r>
          </a:p>
          <a:p>
            <a:pPr>
              <a:buFont typeface="Wingdings" panose="05000000000000000000" pitchFamily="2" charset="2"/>
              <a:buChar char="§"/>
            </a:pPr>
            <a:endParaRPr lang="en-US" dirty="0">
              <a:latin typeface="inherit"/>
            </a:endParaRPr>
          </a:p>
        </p:txBody>
      </p:sp>
      <p:pic>
        <p:nvPicPr>
          <p:cNvPr id="9" name="Picture 8">
            <a:extLst>
              <a:ext uri="{FF2B5EF4-FFF2-40B4-BE49-F238E27FC236}">
                <a16:creationId xmlns:a16="http://schemas.microsoft.com/office/drawing/2014/main" id="{4FA70CAB-1A10-28F0-683E-C0EE3F025754}"/>
              </a:ext>
            </a:extLst>
          </p:cNvPr>
          <p:cNvPicPr>
            <a:picLocks noChangeAspect="1"/>
          </p:cNvPicPr>
          <p:nvPr/>
        </p:nvPicPr>
        <p:blipFill>
          <a:blip r:embed="rId3"/>
          <a:stretch>
            <a:fillRect/>
          </a:stretch>
        </p:blipFill>
        <p:spPr>
          <a:xfrm>
            <a:off x="357120" y="2687350"/>
            <a:ext cx="11477759" cy="3561049"/>
          </a:xfrm>
          <a:prstGeom prst="rect">
            <a:avLst/>
          </a:prstGeom>
        </p:spPr>
      </p:pic>
    </p:spTree>
    <p:extLst>
      <p:ext uri="{BB962C8B-B14F-4D97-AF65-F5344CB8AC3E}">
        <p14:creationId xmlns:p14="http://schemas.microsoft.com/office/powerpoint/2010/main" val="340897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539479" y="150188"/>
            <a:ext cx="8372701" cy="1320800"/>
          </a:xfrm>
        </p:spPr>
        <p:txBody>
          <a:bodyPr/>
          <a:lstStyle/>
          <a:p>
            <a:r>
              <a:rPr lang="en-US" dirty="0"/>
              <a:t>Violent Crime Rates by States per 100K population</a:t>
            </a:r>
          </a:p>
        </p:txBody>
      </p:sp>
      <p:pic>
        <p:nvPicPr>
          <p:cNvPr id="7" name="Picture 6">
            <a:extLst>
              <a:ext uri="{FF2B5EF4-FFF2-40B4-BE49-F238E27FC236}">
                <a16:creationId xmlns:a16="http://schemas.microsoft.com/office/drawing/2014/main" id="{15328EDF-A72E-0563-0B52-5145BA7CD623}"/>
              </a:ext>
            </a:extLst>
          </p:cNvPr>
          <p:cNvPicPr>
            <a:picLocks noChangeAspect="1"/>
          </p:cNvPicPr>
          <p:nvPr/>
        </p:nvPicPr>
        <p:blipFill>
          <a:blip r:embed="rId3"/>
          <a:stretch>
            <a:fillRect/>
          </a:stretch>
        </p:blipFill>
        <p:spPr>
          <a:xfrm>
            <a:off x="1125235" y="1470988"/>
            <a:ext cx="9409683" cy="5259973"/>
          </a:xfrm>
          <a:prstGeom prst="rect">
            <a:avLst/>
          </a:prstGeom>
        </p:spPr>
      </p:pic>
    </p:spTree>
    <p:extLst>
      <p:ext uri="{BB962C8B-B14F-4D97-AF65-F5344CB8AC3E}">
        <p14:creationId xmlns:p14="http://schemas.microsoft.com/office/powerpoint/2010/main" val="146322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755678"/>
          </a:xfrm>
        </p:spPr>
        <p:txBody>
          <a:bodyPr/>
          <a:lstStyle/>
          <a:p>
            <a:r>
              <a:rPr lang="es-CO" dirty="0" err="1"/>
              <a:t>African</a:t>
            </a:r>
            <a:r>
              <a:rPr lang="es-CO" dirty="0"/>
              <a:t>-American </a:t>
            </a:r>
            <a:r>
              <a:rPr lang="es-CO" dirty="0" err="1"/>
              <a:t>population</a:t>
            </a:r>
            <a:r>
              <a:rPr lang="es-CO" dirty="0"/>
              <a:t> </a:t>
            </a:r>
            <a:r>
              <a:rPr lang="es-CO" dirty="0" err="1"/>
              <a:t>Analysis</a:t>
            </a:r>
            <a:endParaRPr lang="en-US" dirty="0"/>
          </a:p>
        </p:txBody>
      </p:sp>
      <p:pic>
        <p:nvPicPr>
          <p:cNvPr id="7" name="Picture 6">
            <a:extLst>
              <a:ext uri="{FF2B5EF4-FFF2-40B4-BE49-F238E27FC236}">
                <a16:creationId xmlns:a16="http://schemas.microsoft.com/office/drawing/2014/main" id="{D69B01B7-3C1B-55F0-0F7D-F9B35703FDD3}"/>
              </a:ext>
            </a:extLst>
          </p:cNvPr>
          <p:cNvPicPr>
            <a:picLocks noChangeAspect="1"/>
          </p:cNvPicPr>
          <p:nvPr/>
        </p:nvPicPr>
        <p:blipFill>
          <a:blip r:embed="rId3"/>
          <a:stretch>
            <a:fillRect/>
          </a:stretch>
        </p:blipFill>
        <p:spPr>
          <a:xfrm>
            <a:off x="1245375" y="1769279"/>
            <a:ext cx="8596667" cy="4878210"/>
          </a:xfrm>
          <a:prstGeom prst="rect">
            <a:avLst/>
          </a:prstGeom>
        </p:spPr>
      </p:pic>
    </p:spTree>
    <p:extLst>
      <p:ext uri="{BB962C8B-B14F-4D97-AF65-F5344CB8AC3E}">
        <p14:creationId xmlns:p14="http://schemas.microsoft.com/office/powerpoint/2010/main" val="233093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533311" y="2093920"/>
            <a:ext cx="8704410" cy="3880773"/>
          </a:xfrm>
        </p:spPr>
        <p:txBody>
          <a:bodyPr>
            <a:normAutofit/>
          </a:bodyPr>
          <a:lstStyle/>
          <a:p>
            <a:pPr>
              <a:buFont typeface="Wingdings" panose="05000000000000000000" pitchFamily="2" charset="2"/>
              <a:buChar char="§"/>
            </a:pPr>
            <a:r>
              <a:rPr lang="en-US" sz="1800" b="1" dirty="0">
                <a:effectLst/>
                <a:latin typeface="inherit"/>
              </a:rPr>
              <a:t>District of Columbia </a:t>
            </a:r>
            <a:r>
              <a:rPr lang="en-US" sz="1800" dirty="0">
                <a:effectLst/>
                <a:latin typeface="inherit"/>
              </a:rPr>
              <a:t>- </a:t>
            </a:r>
            <a:r>
              <a:rPr lang="en-US" b="0" i="0" dirty="0">
                <a:solidFill>
                  <a:srgbClr val="444444"/>
                </a:solidFill>
                <a:effectLst/>
                <a:latin typeface="inherit"/>
              </a:rPr>
              <a:t>We can see that the District of Columbia ranks first in both crime rate and the percentage of African-American people. We might think that there is a relationship between these two aspects.</a:t>
            </a:r>
            <a:endParaRPr lang="en-US" b="1" i="0" dirty="0">
              <a:solidFill>
                <a:srgbClr val="444444"/>
              </a:solidFill>
              <a:effectLst/>
              <a:latin typeface="inherit"/>
            </a:endParaRPr>
          </a:p>
          <a:p>
            <a:endParaRPr lang="en-US" b="1" i="0" dirty="0">
              <a:solidFill>
                <a:srgbClr val="444444"/>
              </a:solidFill>
              <a:effectLst/>
              <a:latin typeface="inherit"/>
            </a:endParaRPr>
          </a:p>
          <a:p>
            <a:pPr>
              <a:buFont typeface="Wingdings" panose="05000000000000000000" pitchFamily="2" charset="2"/>
              <a:buChar char="§"/>
            </a:pPr>
            <a:r>
              <a:rPr lang="en-US" b="1" i="0" dirty="0">
                <a:solidFill>
                  <a:srgbClr val="444444"/>
                </a:solidFill>
                <a:effectLst/>
                <a:latin typeface="inherit"/>
              </a:rPr>
              <a:t>The crime rate </a:t>
            </a:r>
            <a:r>
              <a:rPr lang="en-US" dirty="0">
                <a:solidFill>
                  <a:srgbClr val="444444"/>
                </a:solidFill>
                <a:latin typeface="inherit"/>
              </a:rPr>
              <a:t>in a state is not necessarily related to the perception of race based on the percentage of the population of a particular race. While the crime rate may be higher in some urban areas than others, there is no evidence to suggest that the crime rate is related to the race of the population.</a:t>
            </a:r>
          </a:p>
        </p:txBody>
      </p:sp>
      <p:sp>
        <p:nvSpPr>
          <p:cNvPr id="4" name="Título 1">
            <a:extLst>
              <a:ext uri="{FF2B5EF4-FFF2-40B4-BE49-F238E27FC236}">
                <a16:creationId xmlns:a16="http://schemas.microsoft.com/office/drawing/2014/main" id="{8152DF00-4005-F321-A980-D8B526F98CB9}"/>
              </a:ext>
            </a:extLst>
          </p:cNvPr>
          <p:cNvSpPr txBox="1">
            <a:spLocks/>
          </p:cNvSpPr>
          <p:nvPr/>
        </p:nvSpPr>
        <p:spPr>
          <a:xfrm>
            <a:off x="844759" y="608826"/>
            <a:ext cx="8596668" cy="7556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err="1"/>
              <a:t>African</a:t>
            </a:r>
            <a:r>
              <a:rPr lang="es-CO" dirty="0"/>
              <a:t>-American </a:t>
            </a:r>
            <a:r>
              <a:rPr lang="es-CO" dirty="0" err="1"/>
              <a:t>population</a:t>
            </a:r>
            <a:r>
              <a:rPr lang="es-CO" dirty="0"/>
              <a:t> </a:t>
            </a:r>
            <a:r>
              <a:rPr lang="es-CO" dirty="0" err="1"/>
              <a:t>Analysis</a:t>
            </a:r>
            <a:endParaRPr lang="en-US" dirty="0"/>
          </a:p>
        </p:txBody>
      </p:sp>
    </p:spTree>
    <p:extLst>
      <p:ext uri="{BB962C8B-B14F-4D97-AF65-F5344CB8AC3E}">
        <p14:creationId xmlns:p14="http://schemas.microsoft.com/office/powerpoint/2010/main" val="411989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err="1"/>
              <a:t>Most</a:t>
            </a:r>
            <a:r>
              <a:rPr lang="es-CO" dirty="0"/>
              <a:t> </a:t>
            </a:r>
            <a:r>
              <a:rPr lang="es-CO" dirty="0" err="1"/>
              <a:t>dangerous</a:t>
            </a:r>
            <a:r>
              <a:rPr lang="es-CO" dirty="0"/>
              <a:t> </a:t>
            </a:r>
            <a:r>
              <a:rPr lang="es-CO" dirty="0" err="1"/>
              <a:t>communities</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677334" y="1930400"/>
            <a:ext cx="4751935" cy="2422659"/>
          </a:xfrm>
        </p:spPr>
        <p:txBody>
          <a:bodyPr>
            <a:normAutofit/>
          </a:bodyPr>
          <a:lstStyle/>
          <a:p>
            <a:pPr marL="0" indent="0">
              <a:buNone/>
            </a:pPr>
            <a:r>
              <a:rPr lang="en-US" b="0" i="0" dirty="0">
                <a:solidFill>
                  <a:srgbClr val="161616"/>
                </a:solidFill>
                <a:effectLst/>
                <a:latin typeface="inherit"/>
              </a:rPr>
              <a:t>The city of Camden in the state of New Jersey is the one that occupies the first place with the highest rate of violent crimes. In the top 10 communities with the most violent rates, we have three communities located in the state of Alabama.</a:t>
            </a:r>
          </a:p>
          <a:p>
            <a:endParaRPr lang="en-US" dirty="0">
              <a:latin typeface="inherit"/>
            </a:endParaRPr>
          </a:p>
        </p:txBody>
      </p:sp>
      <p:pic>
        <p:nvPicPr>
          <p:cNvPr id="5" name="Picture 4">
            <a:extLst>
              <a:ext uri="{FF2B5EF4-FFF2-40B4-BE49-F238E27FC236}">
                <a16:creationId xmlns:a16="http://schemas.microsoft.com/office/drawing/2014/main" id="{0CCF0070-C43D-BE89-2D29-53B5EEA4377B}"/>
              </a:ext>
            </a:extLst>
          </p:cNvPr>
          <p:cNvPicPr>
            <a:picLocks noChangeAspect="1"/>
          </p:cNvPicPr>
          <p:nvPr/>
        </p:nvPicPr>
        <p:blipFill>
          <a:blip r:embed="rId3"/>
          <a:stretch>
            <a:fillRect/>
          </a:stretch>
        </p:blipFill>
        <p:spPr>
          <a:xfrm>
            <a:off x="5429269" y="1270000"/>
            <a:ext cx="5506218" cy="5058481"/>
          </a:xfrm>
          <a:prstGeom prst="rect">
            <a:avLst/>
          </a:prstGeom>
        </p:spPr>
      </p:pic>
    </p:spTree>
    <p:extLst>
      <p:ext uri="{BB962C8B-B14F-4D97-AF65-F5344CB8AC3E}">
        <p14:creationId xmlns:p14="http://schemas.microsoft.com/office/powerpoint/2010/main" val="9076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819955"/>
          </a:xfrm>
        </p:spPr>
        <p:txBody>
          <a:bodyPr/>
          <a:lstStyle/>
          <a:p>
            <a:r>
              <a:rPr lang="es-CO" dirty="0" err="1"/>
              <a:t>Correlation</a:t>
            </a:r>
            <a:endParaRPr lang="en-US" dirty="0"/>
          </a:p>
        </p:txBody>
      </p:sp>
      <p:pic>
        <p:nvPicPr>
          <p:cNvPr id="7" name="Picture 6">
            <a:extLst>
              <a:ext uri="{FF2B5EF4-FFF2-40B4-BE49-F238E27FC236}">
                <a16:creationId xmlns:a16="http://schemas.microsoft.com/office/drawing/2014/main" id="{3632FCCB-A0B9-1A47-14A6-CC72195BDB7F}"/>
              </a:ext>
            </a:extLst>
          </p:cNvPr>
          <p:cNvPicPr>
            <a:picLocks noChangeAspect="1"/>
          </p:cNvPicPr>
          <p:nvPr/>
        </p:nvPicPr>
        <p:blipFill>
          <a:blip r:embed="rId3"/>
          <a:stretch>
            <a:fillRect/>
          </a:stretch>
        </p:blipFill>
        <p:spPr>
          <a:xfrm>
            <a:off x="2917998" y="1078323"/>
            <a:ext cx="6356004" cy="5625129"/>
          </a:xfrm>
          <a:prstGeom prst="rect">
            <a:avLst/>
          </a:prstGeom>
        </p:spPr>
      </p:pic>
    </p:spTree>
    <p:extLst>
      <p:ext uri="{BB962C8B-B14F-4D97-AF65-F5344CB8AC3E}">
        <p14:creationId xmlns:p14="http://schemas.microsoft.com/office/powerpoint/2010/main" val="2440702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819955"/>
          </a:xfrm>
        </p:spPr>
        <p:txBody>
          <a:bodyPr/>
          <a:lstStyle/>
          <a:p>
            <a:r>
              <a:rPr lang="es-CO" dirty="0" err="1"/>
              <a:t>Correlation</a:t>
            </a:r>
            <a:endParaRPr lang="en-US" dirty="0"/>
          </a:p>
        </p:txBody>
      </p:sp>
      <p:pic>
        <p:nvPicPr>
          <p:cNvPr id="4" name="Picture 3">
            <a:extLst>
              <a:ext uri="{FF2B5EF4-FFF2-40B4-BE49-F238E27FC236}">
                <a16:creationId xmlns:a16="http://schemas.microsoft.com/office/drawing/2014/main" id="{E977768B-719A-60CE-D4B8-E49C7D66FB2E}"/>
              </a:ext>
            </a:extLst>
          </p:cNvPr>
          <p:cNvPicPr>
            <a:picLocks noChangeAspect="1"/>
          </p:cNvPicPr>
          <p:nvPr/>
        </p:nvPicPr>
        <p:blipFill>
          <a:blip r:embed="rId3"/>
          <a:stretch>
            <a:fillRect/>
          </a:stretch>
        </p:blipFill>
        <p:spPr>
          <a:xfrm>
            <a:off x="2976439" y="1097990"/>
            <a:ext cx="6412259" cy="5566828"/>
          </a:xfrm>
          <a:prstGeom prst="rect">
            <a:avLst/>
          </a:prstGeom>
        </p:spPr>
      </p:pic>
    </p:spTree>
    <p:extLst>
      <p:ext uri="{BB962C8B-B14F-4D97-AF65-F5344CB8AC3E}">
        <p14:creationId xmlns:p14="http://schemas.microsoft.com/office/powerpoint/2010/main" val="38269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819955"/>
          </a:xfrm>
        </p:spPr>
        <p:txBody>
          <a:bodyPr/>
          <a:lstStyle/>
          <a:p>
            <a:r>
              <a:rPr lang="es-CO" dirty="0" err="1"/>
              <a:t>Correlation</a:t>
            </a:r>
            <a:endParaRPr lang="en-US" dirty="0"/>
          </a:p>
        </p:txBody>
      </p:sp>
      <p:sp>
        <p:nvSpPr>
          <p:cNvPr id="3" name="Marcador de contenido 2">
            <a:extLst>
              <a:ext uri="{FF2B5EF4-FFF2-40B4-BE49-F238E27FC236}">
                <a16:creationId xmlns:a16="http://schemas.microsoft.com/office/drawing/2014/main" id="{95283760-0014-39A1-F3DF-1B3C4CE3C5B5}"/>
              </a:ext>
            </a:extLst>
          </p:cNvPr>
          <p:cNvSpPr>
            <a:spLocks noGrp="1"/>
          </p:cNvSpPr>
          <p:nvPr>
            <p:ph idx="1"/>
          </p:nvPr>
        </p:nvSpPr>
        <p:spPr>
          <a:xfrm>
            <a:off x="568470" y="1429555"/>
            <a:ext cx="9567204" cy="5061397"/>
          </a:xfrm>
        </p:spPr>
        <p:txBody>
          <a:bodyPr>
            <a:noAutofit/>
          </a:bodyPr>
          <a:lstStyle/>
          <a:p>
            <a:pPr marL="0" indent="0">
              <a:buNone/>
            </a:pPr>
            <a:r>
              <a:rPr lang="en-US" b="0" i="0" dirty="0">
                <a:solidFill>
                  <a:srgbClr val="161616"/>
                </a:solidFill>
                <a:effectLst/>
                <a:latin typeface="inherit"/>
              </a:rPr>
              <a:t>We can observe that some variables influence the rates of violent crimes are:</a:t>
            </a:r>
          </a:p>
          <a:p>
            <a:pPr>
              <a:buFont typeface="Wingdings" panose="05000000000000000000" pitchFamily="2" charset="2"/>
              <a:buChar char="§"/>
            </a:pPr>
            <a:r>
              <a:rPr lang="en-US" b="0" i="0" dirty="0" err="1">
                <a:solidFill>
                  <a:srgbClr val="161616"/>
                </a:solidFill>
                <a:effectLst/>
                <a:latin typeface="inherit"/>
              </a:rPr>
              <a:t>racepctblack</a:t>
            </a:r>
            <a:r>
              <a:rPr lang="en-US" b="0" i="0" dirty="0">
                <a:solidFill>
                  <a:srgbClr val="161616"/>
                </a:solidFill>
                <a:effectLst/>
                <a:latin typeface="inherit"/>
              </a:rPr>
              <a:t>:   percentage of population that is </a:t>
            </a:r>
            <a:r>
              <a:rPr lang="en-US" b="0" i="0" dirty="0" err="1">
                <a:solidFill>
                  <a:srgbClr val="161616"/>
                </a:solidFill>
                <a:effectLst/>
                <a:latin typeface="inherit"/>
              </a:rPr>
              <a:t>african</a:t>
            </a:r>
            <a:r>
              <a:rPr lang="en-US" b="0" i="0" dirty="0">
                <a:solidFill>
                  <a:srgbClr val="161616"/>
                </a:solidFill>
                <a:effectLst/>
                <a:latin typeface="inherit"/>
              </a:rPr>
              <a:t> </a:t>
            </a:r>
            <a:r>
              <a:rPr lang="en-US" b="0" i="0" dirty="0" err="1">
                <a:solidFill>
                  <a:srgbClr val="161616"/>
                </a:solidFill>
                <a:effectLst/>
                <a:latin typeface="inherit"/>
              </a:rPr>
              <a:t>american</a:t>
            </a:r>
            <a:endParaRPr lang="en-US" b="0" i="0" dirty="0">
              <a:solidFill>
                <a:srgbClr val="161616"/>
              </a:solidFill>
              <a:effectLst/>
              <a:latin typeface="inherit"/>
            </a:endParaRPr>
          </a:p>
          <a:p>
            <a:pPr>
              <a:buFont typeface="Wingdings" panose="05000000000000000000" pitchFamily="2" charset="2"/>
              <a:buChar char="§"/>
            </a:pPr>
            <a:r>
              <a:rPr lang="en-US" b="0" i="0" dirty="0" err="1">
                <a:solidFill>
                  <a:srgbClr val="161616"/>
                </a:solidFill>
                <a:effectLst/>
                <a:latin typeface="inherit"/>
              </a:rPr>
              <a:t>MalePctDivorce</a:t>
            </a:r>
            <a:r>
              <a:rPr lang="en-US" b="0" i="0" dirty="0">
                <a:solidFill>
                  <a:srgbClr val="161616"/>
                </a:solidFill>
                <a:effectLst/>
                <a:latin typeface="inherit"/>
              </a:rPr>
              <a:t>: percentage of males who are divorced</a:t>
            </a:r>
          </a:p>
          <a:p>
            <a:pPr>
              <a:buFont typeface="Wingdings" panose="05000000000000000000" pitchFamily="2" charset="2"/>
              <a:buChar char="§"/>
            </a:pPr>
            <a:r>
              <a:rPr lang="en-US" b="0" i="0" dirty="0" err="1">
                <a:solidFill>
                  <a:srgbClr val="161616"/>
                </a:solidFill>
                <a:effectLst/>
                <a:latin typeface="inherit"/>
              </a:rPr>
              <a:t>PctPopUnderPov</a:t>
            </a:r>
            <a:r>
              <a:rPr lang="en-US" b="0" i="0" dirty="0">
                <a:solidFill>
                  <a:srgbClr val="161616"/>
                </a:solidFill>
                <a:effectLst/>
                <a:latin typeface="inherit"/>
              </a:rPr>
              <a:t>: percentage of people under the poverty level</a:t>
            </a:r>
          </a:p>
          <a:p>
            <a:pPr>
              <a:buFont typeface="Wingdings" panose="05000000000000000000" pitchFamily="2" charset="2"/>
              <a:buChar char="§"/>
            </a:pPr>
            <a:r>
              <a:rPr lang="en-US" b="0" i="0" dirty="0" err="1">
                <a:solidFill>
                  <a:srgbClr val="161616"/>
                </a:solidFill>
                <a:effectLst/>
                <a:latin typeface="inherit"/>
              </a:rPr>
              <a:t>pctWPubAsst</a:t>
            </a:r>
            <a:r>
              <a:rPr lang="en-US" b="0" i="0" dirty="0">
                <a:solidFill>
                  <a:srgbClr val="161616"/>
                </a:solidFill>
                <a:effectLst/>
                <a:latin typeface="inherit"/>
              </a:rPr>
              <a:t>:    percentage of households with public assistance income in 1989</a:t>
            </a:r>
          </a:p>
          <a:p>
            <a:pPr>
              <a:buFont typeface="Wingdings" panose="05000000000000000000" pitchFamily="2" charset="2"/>
              <a:buChar char="§"/>
            </a:pPr>
            <a:r>
              <a:rPr lang="en-US" b="0" i="0" dirty="0" err="1">
                <a:solidFill>
                  <a:srgbClr val="161616"/>
                </a:solidFill>
                <a:effectLst/>
                <a:latin typeface="inherit"/>
              </a:rPr>
              <a:t>PctUnemployed</a:t>
            </a:r>
            <a:r>
              <a:rPr lang="en-US" b="0" i="0" dirty="0">
                <a:solidFill>
                  <a:srgbClr val="161616"/>
                </a:solidFill>
                <a:effectLst/>
                <a:latin typeface="inherit"/>
              </a:rPr>
              <a:t>:  percentage of people 16 and over, in the labor force, and unemployed</a:t>
            </a:r>
          </a:p>
          <a:p>
            <a:pPr>
              <a:buFont typeface="Wingdings" panose="05000000000000000000" pitchFamily="2" charset="2"/>
              <a:buChar char="§"/>
            </a:pPr>
            <a:r>
              <a:rPr lang="en-US" b="0" i="0" dirty="0">
                <a:solidFill>
                  <a:srgbClr val="161616"/>
                </a:solidFill>
                <a:effectLst/>
                <a:latin typeface="inherit"/>
              </a:rPr>
              <a:t>PctLess9thGrade:percentage of people 25 and over with less than a 9th grade education</a:t>
            </a:r>
          </a:p>
          <a:p>
            <a:pPr>
              <a:buFont typeface="Wingdings" panose="05000000000000000000" pitchFamily="2" charset="2"/>
              <a:buChar char="§"/>
            </a:pPr>
            <a:r>
              <a:rPr lang="en-US" b="0" i="0" dirty="0" err="1">
                <a:solidFill>
                  <a:srgbClr val="161616"/>
                </a:solidFill>
                <a:effectLst/>
                <a:latin typeface="inherit"/>
              </a:rPr>
              <a:t>PctOccupManu</a:t>
            </a:r>
            <a:r>
              <a:rPr lang="en-US" b="0" i="0" dirty="0">
                <a:solidFill>
                  <a:srgbClr val="161616"/>
                </a:solidFill>
                <a:effectLst/>
                <a:latin typeface="inherit"/>
              </a:rPr>
              <a:t>:   percentage of people 16 and over who are employed in manufacturing</a:t>
            </a:r>
          </a:p>
          <a:p>
            <a:pPr>
              <a:buFont typeface="Wingdings" panose="05000000000000000000" pitchFamily="2" charset="2"/>
              <a:buChar char="§"/>
            </a:pPr>
            <a:r>
              <a:rPr lang="en-US" b="0" i="0" dirty="0" err="1">
                <a:solidFill>
                  <a:srgbClr val="161616"/>
                </a:solidFill>
                <a:effectLst/>
                <a:latin typeface="inherit"/>
              </a:rPr>
              <a:t>PctHousNoPhone</a:t>
            </a:r>
            <a:r>
              <a:rPr lang="en-US" b="0" i="0" dirty="0">
                <a:solidFill>
                  <a:srgbClr val="161616"/>
                </a:solidFill>
                <a:effectLst/>
                <a:latin typeface="inherit"/>
              </a:rPr>
              <a:t>: percent of occupied housing units without phone (in 1990, this was rare!)</a:t>
            </a:r>
          </a:p>
          <a:p>
            <a:pPr>
              <a:buFont typeface="Wingdings" panose="05000000000000000000" pitchFamily="2" charset="2"/>
              <a:buChar char="§"/>
            </a:pPr>
            <a:r>
              <a:rPr lang="en-US" b="0" i="0" dirty="0">
                <a:solidFill>
                  <a:srgbClr val="161616"/>
                </a:solidFill>
                <a:effectLst/>
                <a:latin typeface="inherit"/>
              </a:rPr>
              <a:t>PctHousLess3BR: percent of housing units with less than 3 bedrooms</a:t>
            </a:r>
          </a:p>
          <a:p>
            <a:pPr>
              <a:buFont typeface="Wingdings" panose="05000000000000000000" pitchFamily="2" charset="2"/>
              <a:buChar char="§"/>
            </a:pPr>
            <a:endParaRPr lang="en-US" dirty="0">
              <a:latin typeface="inherit"/>
            </a:endParaRPr>
          </a:p>
        </p:txBody>
      </p:sp>
    </p:spTree>
    <p:extLst>
      <p:ext uri="{BB962C8B-B14F-4D97-AF65-F5344CB8AC3E}">
        <p14:creationId xmlns:p14="http://schemas.microsoft.com/office/powerpoint/2010/main" val="150825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err="1"/>
              <a:t>Modeling</a:t>
            </a:r>
            <a:br>
              <a:rPr lang="es-CO" dirty="0"/>
            </a:b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5513094" y="2071353"/>
            <a:ext cx="4725610" cy="4163122"/>
          </a:xfrm>
        </p:spPr>
        <p:txBody>
          <a:bodyPr>
            <a:normAutofit/>
          </a:bodyPr>
          <a:lstStyle/>
          <a:p>
            <a:pPr fontAlgn="base">
              <a:buFont typeface="Wingdings" panose="05000000000000000000" pitchFamily="2" charset="2"/>
              <a:buChar char="§"/>
            </a:pPr>
            <a:r>
              <a:rPr lang="en-US" b="1" dirty="0">
                <a:effectLst/>
                <a:latin typeface="inherit"/>
              </a:rPr>
              <a:t>Ridge Regression</a:t>
            </a:r>
            <a:r>
              <a:rPr lang="en-US" dirty="0">
                <a:effectLst/>
                <a:latin typeface="inherit"/>
              </a:rPr>
              <a:t>: </a:t>
            </a:r>
          </a:p>
          <a:p>
            <a:pPr marL="0" indent="0" fontAlgn="base">
              <a:buNone/>
            </a:pPr>
            <a:r>
              <a:rPr lang="en-US" dirty="0">
                <a:latin typeface="inherit"/>
              </a:rPr>
              <a:t>	</a:t>
            </a:r>
            <a:r>
              <a:rPr lang="fr-FR" dirty="0">
                <a:effectLst/>
                <a:latin typeface="inherit"/>
              </a:rPr>
              <a:t>Train coefficient:  0.8163905</a:t>
            </a:r>
          </a:p>
          <a:p>
            <a:pPr marL="0" indent="0" fontAlgn="base">
              <a:buNone/>
            </a:pPr>
            <a:r>
              <a:rPr lang="fr-FR" dirty="0">
                <a:effectLst/>
                <a:latin typeface="inherit"/>
              </a:rPr>
              <a:t>	Test coefficient:  0.7438792</a:t>
            </a:r>
          </a:p>
          <a:p>
            <a:pPr fontAlgn="base">
              <a:buFont typeface="Wingdings" panose="05000000000000000000" pitchFamily="2" charset="2"/>
              <a:buChar char="§"/>
            </a:pPr>
            <a:r>
              <a:rPr lang="en-US" b="1" dirty="0">
                <a:effectLst/>
                <a:latin typeface="inherit"/>
              </a:rPr>
              <a:t>LASSO Regression</a:t>
            </a:r>
            <a:r>
              <a:rPr lang="en-US" dirty="0">
                <a:effectLst/>
                <a:latin typeface="inherit"/>
              </a:rPr>
              <a:t>: </a:t>
            </a:r>
          </a:p>
          <a:p>
            <a:pPr marL="0" indent="0" fontAlgn="base">
              <a:buNone/>
            </a:pPr>
            <a:r>
              <a:rPr lang="en-US" dirty="0">
                <a:latin typeface="inherit"/>
              </a:rPr>
              <a:t>	</a:t>
            </a:r>
            <a:r>
              <a:rPr lang="fr-FR" dirty="0">
                <a:effectLst/>
                <a:latin typeface="inherit"/>
              </a:rPr>
              <a:t>Train coefficient:  0.8172372</a:t>
            </a:r>
          </a:p>
          <a:p>
            <a:pPr marL="0" indent="0" fontAlgn="base">
              <a:buNone/>
            </a:pPr>
            <a:r>
              <a:rPr lang="fr-FR" dirty="0">
                <a:effectLst/>
                <a:latin typeface="inherit"/>
              </a:rPr>
              <a:t>	Test coefficient:  0.7475433</a:t>
            </a:r>
          </a:p>
          <a:p>
            <a:pPr fontAlgn="base">
              <a:buFont typeface="Wingdings" panose="05000000000000000000" pitchFamily="2" charset="2"/>
              <a:buChar char="§"/>
            </a:pPr>
            <a:r>
              <a:rPr lang="en-US" b="1" dirty="0">
                <a:effectLst/>
                <a:latin typeface="inherit"/>
              </a:rPr>
              <a:t>Elastic Net Regression</a:t>
            </a:r>
            <a:r>
              <a:rPr lang="en-US" dirty="0">
                <a:effectLst/>
                <a:latin typeface="inherit"/>
              </a:rPr>
              <a:t>: </a:t>
            </a:r>
          </a:p>
          <a:p>
            <a:pPr marL="0" indent="0" fontAlgn="base">
              <a:buNone/>
            </a:pPr>
            <a:r>
              <a:rPr lang="en-US" dirty="0">
                <a:latin typeface="inherit"/>
              </a:rPr>
              <a:t>	</a:t>
            </a:r>
            <a:r>
              <a:rPr lang="fr-FR" dirty="0">
                <a:effectLst/>
                <a:latin typeface="inherit"/>
              </a:rPr>
              <a:t>Train coefficient:  0.8171584</a:t>
            </a:r>
          </a:p>
          <a:p>
            <a:pPr marL="0" indent="0" fontAlgn="base">
              <a:buNone/>
            </a:pPr>
            <a:r>
              <a:rPr lang="fr-FR" dirty="0">
                <a:effectLst/>
                <a:latin typeface="inherit"/>
              </a:rPr>
              <a:t>	Test coefficient:  0.7475421</a:t>
            </a:r>
            <a:endParaRPr lang="en-US" dirty="0">
              <a:effectLst/>
              <a:latin typeface="inherit"/>
            </a:endParaRPr>
          </a:p>
        </p:txBody>
      </p:sp>
      <p:sp>
        <p:nvSpPr>
          <p:cNvPr id="11" name="Marcador de contenido 2">
            <a:extLst>
              <a:ext uri="{FF2B5EF4-FFF2-40B4-BE49-F238E27FC236}">
                <a16:creationId xmlns:a16="http://schemas.microsoft.com/office/drawing/2014/main" id="{B1FEE1EF-7DA3-4905-AF68-2CF118E18284}"/>
              </a:ext>
            </a:extLst>
          </p:cNvPr>
          <p:cNvSpPr txBox="1">
            <a:spLocks/>
          </p:cNvSpPr>
          <p:nvPr/>
        </p:nvSpPr>
        <p:spPr>
          <a:xfrm>
            <a:off x="986428" y="2071353"/>
            <a:ext cx="3443904" cy="3791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solidFill>
                  <a:schemeClr val="accent2">
                    <a:lumMod val="75000"/>
                  </a:schemeClr>
                </a:solidFill>
                <a:latin typeface="inherit"/>
              </a:rPr>
              <a:t>Training and Test Partition of data:</a:t>
            </a:r>
          </a:p>
          <a:p>
            <a:pPr marL="0" indent="0">
              <a:buFont typeface="Wingdings 3" charset="2"/>
              <a:buNone/>
            </a:pPr>
            <a:endParaRPr lang="en-US" dirty="0">
              <a:solidFill>
                <a:schemeClr val="accent2">
                  <a:lumMod val="75000"/>
                </a:schemeClr>
              </a:solidFill>
              <a:latin typeface="inherit"/>
            </a:endParaRPr>
          </a:p>
          <a:p>
            <a:pPr marL="0" indent="0">
              <a:buNone/>
            </a:pPr>
            <a:r>
              <a:rPr lang="en-US" dirty="0">
                <a:latin typeface="inherit"/>
              </a:rPr>
              <a:t>Let's partition the training dataset. We will use 75% of the data for training and 25% for validation. </a:t>
            </a:r>
          </a:p>
          <a:p>
            <a:pPr>
              <a:buFont typeface="Wingdings" panose="05000000000000000000" pitchFamily="2" charset="2"/>
              <a:buChar char="§"/>
            </a:pPr>
            <a:endParaRPr lang="en-US" dirty="0">
              <a:latin typeface="inherit"/>
            </a:endParaRPr>
          </a:p>
          <a:p>
            <a:pPr>
              <a:buFont typeface="Wingdings" panose="05000000000000000000" pitchFamily="2" charset="2"/>
              <a:buChar char="§"/>
            </a:pPr>
            <a:endParaRPr lang="en-US" dirty="0">
              <a:latin typeface="inherit"/>
            </a:endParaRPr>
          </a:p>
        </p:txBody>
      </p:sp>
    </p:spTree>
    <p:extLst>
      <p:ext uri="{BB962C8B-B14F-4D97-AF65-F5344CB8AC3E}">
        <p14:creationId xmlns:p14="http://schemas.microsoft.com/office/powerpoint/2010/main" val="336543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2C39D-EDC0-2348-AA1E-9B24E5E53ECD}"/>
              </a:ext>
            </a:extLst>
          </p:cNvPr>
          <p:cNvSpPr>
            <a:spLocks noGrp="1"/>
          </p:cNvSpPr>
          <p:nvPr>
            <p:ph type="title"/>
          </p:nvPr>
        </p:nvSpPr>
        <p:spPr/>
        <p:txBody>
          <a:bodyPr/>
          <a:lstStyle/>
          <a:p>
            <a:r>
              <a:rPr lang="es-CO" dirty="0" err="1"/>
              <a:t>Abstract</a:t>
            </a:r>
            <a:endParaRPr lang="en-US" dirty="0"/>
          </a:p>
        </p:txBody>
      </p:sp>
      <p:sp>
        <p:nvSpPr>
          <p:cNvPr id="3" name="Marcador de contenido 2">
            <a:extLst>
              <a:ext uri="{FF2B5EF4-FFF2-40B4-BE49-F238E27FC236}">
                <a16:creationId xmlns:a16="http://schemas.microsoft.com/office/drawing/2014/main" id="{903628F9-A98F-7EC0-66CC-85CB57A72969}"/>
              </a:ext>
            </a:extLst>
          </p:cNvPr>
          <p:cNvSpPr txBox="1">
            <a:spLocks/>
          </p:cNvSpPr>
          <p:nvPr/>
        </p:nvSpPr>
        <p:spPr>
          <a:xfrm>
            <a:off x="795001" y="2128703"/>
            <a:ext cx="8596668" cy="388077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latin typeface="inherit"/>
              </a:rPr>
              <a:t>This is a dataset of 2018 US communities, demographics of each community, and their crime rates. The dataset has 146 variables where the first four columns are community/location, the middle features are demographic information about each community such as population, age, race, income, and the final columns are types of crimes and overall crime rates.</a:t>
            </a:r>
          </a:p>
          <a:p>
            <a:pPr>
              <a:buFont typeface="Wingdings" panose="05000000000000000000" pitchFamily="2" charset="2"/>
              <a:buChar char="§"/>
            </a:pPr>
            <a:endParaRPr lang="en-US" dirty="0">
              <a:latin typeface="inherit"/>
            </a:endParaRPr>
          </a:p>
          <a:p>
            <a:pPr>
              <a:buFont typeface="Wingdings" panose="05000000000000000000" pitchFamily="2" charset="2"/>
              <a:buChar char="§"/>
            </a:pPr>
            <a:r>
              <a:rPr lang="en-US" dirty="0">
                <a:latin typeface="inherit"/>
              </a:rPr>
              <a:t>The goal of the project is to understand where violent crime occurs in terms of the socioeconomic and demographic characteristics of the regions. The features can help predict ahead of time where violent crime is likely to occur through predictive models that can quantify the risk associated with a region.</a:t>
            </a:r>
          </a:p>
        </p:txBody>
      </p:sp>
    </p:spTree>
    <p:extLst>
      <p:ext uri="{BB962C8B-B14F-4D97-AF65-F5344CB8AC3E}">
        <p14:creationId xmlns:p14="http://schemas.microsoft.com/office/powerpoint/2010/main" val="1082193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293337" y="217247"/>
            <a:ext cx="9284701" cy="1320800"/>
          </a:xfrm>
        </p:spPr>
        <p:txBody>
          <a:bodyPr>
            <a:normAutofit/>
          </a:bodyPr>
          <a:lstStyle/>
          <a:p>
            <a:pPr algn="ctr"/>
            <a:r>
              <a:rPr lang="es-CO" dirty="0"/>
              <a:t>MSE: Lasso </a:t>
            </a:r>
            <a:r>
              <a:rPr lang="es-CO" dirty="0" err="1"/>
              <a:t>Regression</a:t>
            </a:r>
            <a:r>
              <a:rPr lang="es-CO" dirty="0"/>
              <a:t> vs Ridge </a:t>
            </a:r>
            <a:r>
              <a:rPr lang="es-CO" dirty="0" err="1"/>
              <a:t>Regression</a:t>
            </a:r>
            <a:r>
              <a:rPr lang="es-CO" dirty="0"/>
              <a:t> vs </a:t>
            </a:r>
            <a:r>
              <a:rPr lang="es-CO" dirty="0" err="1"/>
              <a:t>Elastic</a:t>
            </a:r>
            <a:r>
              <a:rPr lang="es-CO" dirty="0"/>
              <a:t> Net </a:t>
            </a:r>
            <a:r>
              <a:rPr lang="es-CO" dirty="0" err="1"/>
              <a:t>Regression</a:t>
            </a:r>
            <a:endParaRPr lang="en-US" dirty="0"/>
          </a:p>
        </p:txBody>
      </p:sp>
      <p:pic>
        <p:nvPicPr>
          <p:cNvPr id="3" name="Picture 2">
            <a:extLst>
              <a:ext uri="{FF2B5EF4-FFF2-40B4-BE49-F238E27FC236}">
                <a16:creationId xmlns:a16="http://schemas.microsoft.com/office/drawing/2014/main" id="{8A69CCDD-87F3-C33C-8462-885DC5B5B9E7}"/>
              </a:ext>
            </a:extLst>
          </p:cNvPr>
          <p:cNvPicPr>
            <a:picLocks noChangeAspect="1"/>
          </p:cNvPicPr>
          <p:nvPr/>
        </p:nvPicPr>
        <p:blipFill>
          <a:blip r:embed="rId3"/>
          <a:stretch>
            <a:fillRect/>
          </a:stretch>
        </p:blipFill>
        <p:spPr>
          <a:xfrm>
            <a:off x="1570425" y="1529166"/>
            <a:ext cx="8372065" cy="5111587"/>
          </a:xfrm>
          <a:prstGeom prst="rect">
            <a:avLst/>
          </a:prstGeom>
        </p:spPr>
      </p:pic>
    </p:spTree>
    <p:extLst>
      <p:ext uri="{BB962C8B-B14F-4D97-AF65-F5344CB8AC3E}">
        <p14:creationId xmlns:p14="http://schemas.microsoft.com/office/powerpoint/2010/main" val="152910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293337" y="217247"/>
            <a:ext cx="9284701" cy="1320800"/>
          </a:xfrm>
        </p:spPr>
        <p:txBody>
          <a:bodyPr>
            <a:normAutofit/>
          </a:bodyPr>
          <a:lstStyle/>
          <a:p>
            <a:r>
              <a:rPr lang="es-CO" dirty="0"/>
              <a:t>Neural Network </a:t>
            </a:r>
            <a:r>
              <a:rPr lang="es-CO" dirty="0" err="1"/>
              <a:t>model</a:t>
            </a:r>
            <a:r>
              <a:rPr lang="es-CO" dirty="0"/>
              <a:t>: Variable </a:t>
            </a:r>
            <a:r>
              <a:rPr lang="es-CO" dirty="0" err="1"/>
              <a:t>Importance</a:t>
            </a:r>
            <a:endParaRPr lang="en-US" dirty="0"/>
          </a:p>
        </p:txBody>
      </p:sp>
      <p:pic>
        <p:nvPicPr>
          <p:cNvPr id="5" name="Picture 4">
            <a:extLst>
              <a:ext uri="{FF2B5EF4-FFF2-40B4-BE49-F238E27FC236}">
                <a16:creationId xmlns:a16="http://schemas.microsoft.com/office/drawing/2014/main" id="{3E3140A5-E920-00CB-B7E7-464577E50BE9}"/>
              </a:ext>
            </a:extLst>
          </p:cNvPr>
          <p:cNvPicPr>
            <a:picLocks noChangeAspect="1"/>
          </p:cNvPicPr>
          <p:nvPr/>
        </p:nvPicPr>
        <p:blipFill>
          <a:blip r:embed="rId3"/>
          <a:stretch>
            <a:fillRect/>
          </a:stretch>
        </p:blipFill>
        <p:spPr>
          <a:xfrm>
            <a:off x="2279111" y="1058324"/>
            <a:ext cx="7401958" cy="5582429"/>
          </a:xfrm>
          <a:prstGeom prst="rect">
            <a:avLst/>
          </a:prstGeom>
        </p:spPr>
      </p:pic>
    </p:spTree>
    <p:extLst>
      <p:ext uri="{BB962C8B-B14F-4D97-AF65-F5344CB8AC3E}">
        <p14:creationId xmlns:p14="http://schemas.microsoft.com/office/powerpoint/2010/main" val="200990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a:t>KNN </a:t>
            </a:r>
            <a:r>
              <a:rPr lang="es-CO" dirty="0" err="1"/>
              <a:t>model</a:t>
            </a:r>
            <a:endParaRPr lang="en-US" dirty="0"/>
          </a:p>
        </p:txBody>
      </p:sp>
      <p:pic>
        <p:nvPicPr>
          <p:cNvPr id="4" name="Picture 3">
            <a:extLst>
              <a:ext uri="{FF2B5EF4-FFF2-40B4-BE49-F238E27FC236}">
                <a16:creationId xmlns:a16="http://schemas.microsoft.com/office/drawing/2014/main" id="{3FC20DA0-3393-0D2A-A542-DD06FFCC6FBC}"/>
              </a:ext>
            </a:extLst>
          </p:cNvPr>
          <p:cNvPicPr>
            <a:picLocks noChangeAspect="1"/>
          </p:cNvPicPr>
          <p:nvPr/>
        </p:nvPicPr>
        <p:blipFill>
          <a:blip r:embed="rId3"/>
          <a:stretch>
            <a:fillRect/>
          </a:stretch>
        </p:blipFill>
        <p:spPr>
          <a:xfrm>
            <a:off x="2408445" y="877647"/>
            <a:ext cx="7375109" cy="5506213"/>
          </a:xfrm>
          <a:prstGeom prst="rect">
            <a:avLst/>
          </a:prstGeom>
        </p:spPr>
      </p:pic>
    </p:spTree>
    <p:extLst>
      <p:ext uri="{BB962C8B-B14F-4D97-AF65-F5344CB8AC3E}">
        <p14:creationId xmlns:p14="http://schemas.microsoft.com/office/powerpoint/2010/main" val="1849503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a:t>KNN </a:t>
            </a:r>
            <a:r>
              <a:rPr lang="es-CO" dirty="0" err="1"/>
              <a:t>model</a:t>
            </a:r>
            <a:r>
              <a:rPr lang="es-CO" dirty="0"/>
              <a:t>: Variable </a:t>
            </a:r>
            <a:r>
              <a:rPr lang="es-CO" dirty="0" err="1"/>
              <a:t>Importance</a:t>
            </a:r>
            <a:br>
              <a:rPr lang="es-CO" dirty="0"/>
            </a:br>
            <a:endParaRPr lang="en-US" dirty="0"/>
          </a:p>
        </p:txBody>
      </p:sp>
      <p:pic>
        <p:nvPicPr>
          <p:cNvPr id="5" name="Picture 4">
            <a:extLst>
              <a:ext uri="{FF2B5EF4-FFF2-40B4-BE49-F238E27FC236}">
                <a16:creationId xmlns:a16="http://schemas.microsoft.com/office/drawing/2014/main" id="{C49997ED-3CB7-6D34-591D-5E80C646C89F}"/>
              </a:ext>
            </a:extLst>
          </p:cNvPr>
          <p:cNvPicPr>
            <a:picLocks noChangeAspect="1"/>
          </p:cNvPicPr>
          <p:nvPr/>
        </p:nvPicPr>
        <p:blipFill>
          <a:blip r:embed="rId3"/>
          <a:stretch>
            <a:fillRect/>
          </a:stretch>
        </p:blipFill>
        <p:spPr>
          <a:xfrm>
            <a:off x="2418837" y="1077377"/>
            <a:ext cx="7354326" cy="5563376"/>
          </a:xfrm>
          <a:prstGeom prst="rect">
            <a:avLst/>
          </a:prstGeom>
        </p:spPr>
      </p:pic>
    </p:spTree>
    <p:extLst>
      <p:ext uri="{BB962C8B-B14F-4D97-AF65-F5344CB8AC3E}">
        <p14:creationId xmlns:p14="http://schemas.microsoft.com/office/powerpoint/2010/main" val="3998632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a:t>SVM </a:t>
            </a:r>
            <a:r>
              <a:rPr lang="es-CO" dirty="0" err="1"/>
              <a:t>model</a:t>
            </a:r>
            <a:r>
              <a:rPr lang="es-CO" dirty="0"/>
              <a:t>: Variable </a:t>
            </a:r>
            <a:r>
              <a:rPr lang="es-CO" dirty="0" err="1"/>
              <a:t>Importance</a:t>
            </a:r>
            <a:br>
              <a:rPr lang="es-CO" dirty="0"/>
            </a:br>
            <a:endParaRPr lang="en-US" dirty="0"/>
          </a:p>
        </p:txBody>
      </p:sp>
      <p:pic>
        <p:nvPicPr>
          <p:cNvPr id="4" name="Picture 3">
            <a:extLst>
              <a:ext uri="{FF2B5EF4-FFF2-40B4-BE49-F238E27FC236}">
                <a16:creationId xmlns:a16="http://schemas.microsoft.com/office/drawing/2014/main" id="{39CF08BF-8487-86B8-C50F-4283E5D816CF}"/>
              </a:ext>
            </a:extLst>
          </p:cNvPr>
          <p:cNvPicPr>
            <a:picLocks noChangeAspect="1"/>
          </p:cNvPicPr>
          <p:nvPr/>
        </p:nvPicPr>
        <p:blipFill>
          <a:blip r:embed="rId3"/>
          <a:stretch>
            <a:fillRect/>
          </a:stretch>
        </p:blipFill>
        <p:spPr>
          <a:xfrm>
            <a:off x="2337863" y="1096429"/>
            <a:ext cx="7516274" cy="5544324"/>
          </a:xfrm>
          <a:prstGeom prst="rect">
            <a:avLst/>
          </a:prstGeom>
        </p:spPr>
      </p:pic>
    </p:spTree>
    <p:extLst>
      <p:ext uri="{BB962C8B-B14F-4D97-AF65-F5344CB8AC3E}">
        <p14:creationId xmlns:p14="http://schemas.microsoft.com/office/powerpoint/2010/main" val="132019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a:t>MARS </a:t>
            </a:r>
            <a:r>
              <a:rPr lang="es-CO" dirty="0" err="1"/>
              <a:t>model</a:t>
            </a:r>
            <a:br>
              <a:rPr lang="es-CO" dirty="0"/>
            </a:br>
            <a:endParaRPr lang="en-US" dirty="0"/>
          </a:p>
        </p:txBody>
      </p:sp>
      <p:pic>
        <p:nvPicPr>
          <p:cNvPr id="5" name="Picture 4">
            <a:extLst>
              <a:ext uri="{FF2B5EF4-FFF2-40B4-BE49-F238E27FC236}">
                <a16:creationId xmlns:a16="http://schemas.microsoft.com/office/drawing/2014/main" id="{89E5C4E2-D359-9719-95DE-2AE1726592D7}"/>
              </a:ext>
            </a:extLst>
          </p:cNvPr>
          <p:cNvPicPr>
            <a:picLocks noChangeAspect="1"/>
          </p:cNvPicPr>
          <p:nvPr/>
        </p:nvPicPr>
        <p:blipFill>
          <a:blip r:embed="rId3"/>
          <a:stretch>
            <a:fillRect/>
          </a:stretch>
        </p:blipFill>
        <p:spPr>
          <a:xfrm>
            <a:off x="3937646" y="466242"/>
            <a:ext cx="6738940" cy="6174511"/>
          </a:xfrm>
          <a:prstGeom prst="rect">
            <a:avLst/>
          </a:prstGeom>
        </p:spPr>
      </p:pic>
    </p:spTree>
    <p:extLst>
      <p:ext uri="{BB962C8B-B14F-4D97-AF65-F5344CB8AC3E}">
        <p14:creationId xmlns:p14="http://schemas.microsoft.com/office/powerpoint/2010/main" val="2444883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a:t>MARS </a:t>
            </a:r>
            <a:r>
              <a:rPr lang="es-CO" dirty="0" err="1"/>
              <a:t>model</a:t>
            </a:r>
            <a:r>
              <a:rPr lang="es-CO" dirty="0"/>
              <a:t>: Variable </a:t>
            </a:r>
            <a:r>
              <a:rPr lang="es-CO" dirty="0" err="1"/>
              <a:t>Importance</a:t>
            </a:r>
            <a:br>
              <a:rPr lang="es-CO" dirty="0"/>
            </a:br>
            <a:endParaRPr lang="en-US" dirty="0"/>
          </a:p>
        </p:txBody>
      </p:sp>
      <p:pic>
        <p:nvPicPr>
          <p:cNvPr id="4" name="Picture 3">
            <a:extLst>
              <a:ext uri="{FF2B5EF4-FFF2-40B4-BE49-F238E27FC236}">
                <a16:creationId xmlns:a16="http://schemas.microsoft.com/office/drawing/2014/main" id="{8359EF61-740A-2A3E-6D67-3E147F102021}"/>
              </a:ext>
            </a:extLst>
          </p:cNvPr>
          <p:cNvPicPr>
            <a:picLocks noChangeAspect="1"/>
          </p:cNvPicPr>
          <p:nvPr/>
        </p:nvPicPr>
        <p:blipFill>
          <a:blip r:embed="rId3"/>
          <a:stretch>
            <a:fillRect/>
          </a:stretch>
        </p:blipFill>
        <p:spPr>
          <a:xfrm>
            <a:off x="2314047" y="1058324"/>
            <a:ext cx="7563906" cy="5582429"/>
          </a:xfrm>
          <a:prstGeom prst="rect">
            <a:avLst/>
          </a:prstGeom>
        </p:spPr>
      </p:pic>
    </p:spTree>
    <p:extLst>
      <p:ext uri="{BB962C8B-B14F-4D97-AF65-F5344CB8AC3E}">
        <p14:creationId xmlns:p14="http://schemas.microsoft.com/office/powerpoint/2010/main" val="3749085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err="1"/>
              <a:t>Decision</a:t>
            </a:r>
            <a:r>
              <a:rPr lang="es-CO" dirty="0"/>
              <a:t> </a:t>
            </a:r>
            <a:r>
              <a:rPr lang="es-CO" dirty="0" err="1"/>
              <a:t>Tree</a:t>
            </a:r>
            <a:r>
              <a:rPr lang="es-CO" dirty="0"/>
              <a:t> </a:t>
            </a:r>
            <a:r>
              <a:rPr lang="es-CO" dirty="0" err="1"/>
              <a:t>model</a:t>
            </a:r>
            <a:br>
              <a:rPr lang="es-CO" dirty="0"/>
            </a:br>
            <a:endParaRPr lang="en-US" dirty="0"/>
          </a:p>
        </p:txBody>
      </p:sp>
      <p:pic>
        <p:nvPicPr>
          <p:cNvPr id="5" name="Picture 4">
            <a:extLst>
              <a:ext uri="{FF2B5EF4-FFF2-40B4-BE49-F238E27FC236}">
                <a16:creationId xmlns:a16="http://schemas.microsoft.com/office/drawing/2014/main" id="{3E533A57-764C-E216-CD02-48D7361B05C3}"/>
              </a:ext>
            </a:extLst>
          </p:cNvPr>
          <p:cNvPicPr>
            <a:picLocks noChangeAspect="1"/>
          </p:cNvPicPr>
          <p:nvPr/>
        </p:nvPicPr>
        <p:blipFill>
          <a:blip r:embed="rId3"/>
          <a:stretch>
            <a:fillRect/>
          </a:stretch>
        </p:blipFill>
        <p:spPr>
          <a:xfrm>
            <a:off x="1433283" y="1137716"/>
            <a:ext cx="8319229" cy="5142796"/>
          </a:xfrm>
          <a:prstGeom prst="rect">
            <a:avLst/>
          </a:prstGeom>
        </p:spPr>
      </p:pic>
    </p:spTree>
    <p:extLst>
      <p:ext uri="{BB962C8B-B14F-4D97-AF65-F5344CB8AC3E}">
        <p14:creationId xmlns:p14="http://schemas.microsoft.com/office/powerpoint/2010/main" val="12100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err="1"/>
              <a:t>Decision</a:t>
            </a:r>
            <a:r>
              <a:rPr lang="es-CO" dirty="0"/>
              <a:t> </a:t>
            </a:r>
            <a:r>
              <a:rPr lang="es-CO" dirty="0" err="1"/>
              <a:t>Tree</a:t>
            </a:r>
            <a:r>
              <a:rPr lang="es-CO" dirty="0"/>
              <a:t> </a:t>
            </a:r>
            <a:r>
              <a:rPr lang="es-CO" dirty="0" err="1"/>
              <a:t>model</a:t>
            </a:r>
            <a:endParaRPr lang="en-US" dirty="0"/>
          </a:p>
        </p:txBody>
      </p:sp>
      <p:pic>
        <p:nvPicPr>
          <p:cNvPr id="7" name="Picture 6">
            <a:extLst>
              <a:ext uri="{FF2B5EF4-FFF2-40B4-BE49-F238E27FC236}">
                <a16:creationId xmlns:a16="http://schemas.microsoft.com/office/drawing/2014/main" id="{22E75532-C5DC-CD54-5E0D-27CFBCF6D417}"/>
              </a:ext>
            </a:extLst>
          </p:cNvPr>
          <p:cNvPicPr>
            <a:picLocks noChangeAspect="1"/>
          </p:cNvPicPr>
          <p:nvPr/>
        </p:nvPicPr>
        <p:blipFill>
          <a:blip r:embed="rId3"/>
          <a:stretch>
            <a:fillRect/>
          </a:stretch>
        </p:blipFill>
        <p:spPr>
          <a:xfrm>
            <a:off x="903581" y="1083709"/>
            <a:ext cx="8916644" cy="5401429"/>
          </a:xfrm>
          <a:prstGeom prst="rect">
            <a:avLst/>
          </a:prstGeom>
        </p:spPr>
      </p:pic>
    </p:spTree>
    <p:extLst>
      <p:ext uri="{BB962C8B-B14F-4D97-AF65-F5344CB8AC3E}">
        <p14:creationId xmlns:p14="http://schemas.microsoft.com/office/powerpoint/2010/main" val="4277689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fontScale="90000"/>
          </a:bodyPr>
          <a:lstStyle/>
          <a:p>
            <a:r>
              <a:rPr lang="es-CO" dirty="0" err="1"/>
              <a:t>Decision</a:t>
            </a:r>
            <a:r>
              <a:rPr lang="es-CO" dirty="0"/>
              <a:t> </a:t>
            </a:r>
            <a:r>
              <a:rPr lang="es-CO" dirty="0" err="1"/>
              <a:t>Tree</a:t>
            </a:r>
            <a:r>
              <a:rPr lang="es-CO" dirty="0"/>
              <a:t> </a:t>
            </a:r>
            <a:r>
              <a:rPr lang="es-CO" dirty="0" err="1"/>
              <a:t>model</a:t>
            </a:r>
            <a:r>
              <a:rPr lang="es-CO" dirty="0"/>
              <a:t>: Variable </a:t>
            </a:r>
            <a:r>
              <a:rPr lang="es-CO" dirty="0" err="1"/>
              <a:t>Importance</a:t>
            </a:r>
            <a:br>
              <a:rPr lang="es-CO" dirty="0"/>
            </a:br>
            <a:endParaRPr lang="en-US" dirty="0"/>
          </a:p>
        </p:txBody>
      </p:sp>
      <p:sp>
        <p:nvSpPr>
          <p:cNvPr id="8" name="Marcador de contenido 2">
            <a:extLst>
              <a:ext uri="{FF2B5EF4-FFF2-40B4-BE49-F238E27FC236}">
                <a16:creationId xmlns:a16="http://schemas.microsoft.com/office/drawing/2014/main" id="{F5889896-6909-4685-44FC-DD8C825075A0}"/>
              </a:ext>
            </a:extLst>
          </p:cNvPr>
          <p:cNvSpPr>
            <a:spLocks noGrp="1"/>
          </p:cNvSpPr>
          <p:nvPr>
            <p:ph idx="1"/>
          </p:nvPr>
        </p:nvSpPr>
        <p:spPr>
          <a:xfrm>
            <a:off x="327353" y="2711433"/>
            <a:ext cx="3562067" cy="2266683"/>
          </a:xfrm>
        </p:spPr>
        <p:txBody>
          <a:bodyPr>
            <a:normAutofit/>
          </a:bodyPr>
          <a:lstStyle/>
          <a:p>
            <a:pPr fontAlgn="base">
              <a:buFont typeface="Wingdings" panose="05000000000000000000" pitchFamily="2" charset="2"/>
              <a:buChar char="§"/>
            </a:pPr>
            <a:r>
              <a:rPr lang="en-US" dirty="0">
                <a:effectLst/>
                <a:latin typeface="inherit"/>
              </a:rPr>
              <a:t>The most important variable is </a:t>
            </a:r>
            <a:r>
              <a:rPr lang="en-US" dirty="0" err="1">
                <a:effectLst/>
                <a:latin typeface="inherit"/>
              </a:rPr>
              <a:t>PctIlleg</a:t>
            </a:r>
            <a:r>
              <a:rPr lang="en-US" dirty="0">
                <a:effectLst/>
                <a:latin typeface="inherit"/>
              </a:rPr>
              <a:t>: percentage of kids born to never married.</a:t>
            </a:r>
          </a:p>
        </p:txBody>
      </p:sp>
      <p:pic>
        <p:nvPicPr>
          <p:cNvPr id="4" name="Picture 3">
            <a:extLst>
              <a:ext uri="{FF2B5EF4-FFF2-40B4-BE49-F238E27FC236}">
                <a16:creationId xmlns:a16="http://schemas.microsoft.com/office/drawing/2014/main" id="{40874148-94D6-6F20-62E7-07FE309E3BE7}"/>
              </a:ext>
            </a:extLst>
          </p:cNvPr>
          <p:cNvPicPr>
            <a:picLocks noChangeAspect="1"/>
          </p:cNvPicPr>
          <p:nvPr/>
        </p:nvPicPr>
        <p:blipFill>
          <a:blip r:embed="rId3"/>
          <a:stretch>
            <a:fillRect/>
          </a:stretch>
        </p:blipFill>
        <p:spPr>
          <a:xfrm>
            <a:off x="4123794" y="972587"/>
            <a:ext cx="7602011" cy="5668166"/>
          </a:xfrm>
          <a:prstGeom prst="rect">
            <a:avLst/>
          </a:prstGeom>
        </p:spPr>
      </p:pic>
    </p:spTree>
    <p:extLst>
      <p:ext uri="{BB962C8B-B14F-4D97-AF65-F5344CB8AC3E}">
        <p14:creationId xmlns:p14="http://schemas.microsoft.com/office/powerpoint/2010/main" val="272259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FAE82-94D5-802D-40C1-CE8DA72CFC07}"/>
              </a:ext>
            </a:extLst>
          </p:cNvPr>
          <p:cNvSpPr>
            <a:spLocks noGrp="1"/>
          </p:cNvSpPr>
          <p:nvPr>
            <p:ph type="title"/>
          </p:nvPr>
        </p:nvSpPr>
        <p:spPr/>
        <p:txBody>
          <a:bodyPr/>
          <a:lstStyle/>
          <a:p>
            <a:r>
              <a:rPr lang="es-CO" dirty="0" err="1"/>
              <a:t>Introduction</a:t>
            </a:r>
            <a:endParaRPr lang="en-US" dirty="0"/>
          </a:p>
        </p:txBody>
      </p:sp>
      <p:sp>
        <p:nvSpPr>
          <p:cNvPr id="3" name="Marcador de contenido 2">
            <a:extLst>
              <a:ext uri="{FF2B5EF4-FFF2-40B4-BE49-F238E27FC236}">
                <a16:creationId xmlns:a16="http://schemas.microsoft.com/office/drawing/2014/main" id="{2D5CC879-46A8-616C-BD8D-D363CF6EBA7B}"/>
              </a:ext>
            </a:extLst>
          </p:cNvPr>
          <p:cNvSpPr>
            <a:spLocks noGrp="1"/>
          </p:cNvSpPr>
          <p:nvPr>
            <p:ph idx="1"/>
          </p:nvPr>
        </p:nvSpPr>
        <p:spPr>
          <a:xfrm>
            <a:off x="372532" y="1455313"/>
            <a:ext cx="10213901" cy="5203064"/>
          </a:xfrm>
        </p:spPr>
        <p:txBody>
          <a:bodyPr>
            <a:normAutofit lnSpcReduction="10000"/>
          </a:bodyPr>
          <a:lstStyle/>
          <a:p>
            <a:pPr>
              <a:buFont typeface="Wingdings" panose="05000000000000000000" pitchFamily="2" charset="2"/>
              <a:buChar char="§"/>
            </a:pPr>
            <a:r>
              <a:rPr lang="en-US" dirty="0">
                <a:latin typeface="inherit"/>
              </a:rPr>
              <a:t>The approach to the problem of crime in the different states of the United States implies the investigation and analysis of the crime rates in each state, as well as the factors that may be contributing to said rates.</a:t>
            </a:r>
          </a:p>
          <a:p>
            <a:pPr>
              <a:buFont typeface="Wingdings" panose="05000000000000000000" pitchFamily="2" charset="2"/>
              <a:buChar char="§"/>
            </a:pPr>
            <a:endParaRPr lang="en-US" dirty="0">
              <a:latin typeface="inherit"/>
            </a:endParaRPr>
          </a:p>
          <a:p>
            <a:pPr>
              <a:buFont typeface="Wingdings" panose="05000000000000000000" pitchFamily="2" charset="2"/>
              <a:buChar char="§"/>
            </a:pPr>
            <a:r>
              <a:rPr lang="en-US" dirty="0">
                <a:latin typeface="inherit"/>
              </a:rPr>
              <a:t>One of the factors that has been studied in relation to crime is the socioeconomic level of a community.</a:t>
            </a:r>
          </a:p>
          <a:p>
            <a:pPr>
              <a:buFont typeface="Wingdings" panose="05000000000000000000" pitchFamily="2" charset="2"/>
              <a:buChar char="§"/>
            </a:pPr>
            <a:endParaRPr lang="en-US" dirty="0">
              <a:latin typeface="inherit"/>
            </a:endParaRPr>
          </a:p>
          <a:p>
            <a:pPr>
              <a:buFont typeface="Wingdings" panose="05000000000000000000" pitchFamily="2" charset="2"/>
              <a:buChar char="§"/>
            </a:pPr>
            <a:r>
              <a:rPr lang="en-US" dirty="0">
                <a:latin typeface="inherit"/>
              </a:rPr>
              <a:t>There is evidence to suggest that communities with low socioeconomic levels have a higher incidence of crime compared to more prosperous communities.</a:t>
            </a:r>
          </a:p>
          <a:p>
            <a:pPr>
              <a:buFont typeface="Wingdings" panose="05000000000000000000" pitchFamily="2" charset="2"/>
              <a:buChar char="§"/>
            </a:pPr>
            <a:endParaRPr lang="en-US" dirty="0">
              <a:latin typeface="inherit"/>
            </a:endParaRPr>
          </a:p>
          <a:p>
            <a:pPr>
              <a:buFont typeface="Wingdings" panose="05000000000000000000" pitchFamily="2" charset="2"/>
              <a:buChar char="§"/>
            </a:pPr>
            <a:r>
              <a:rPr lang="en-US" dirty="0">
                <a:latin typeface="inherit"/>
              </a:rPr>
              <a:t>Other socioeconomic factors, such as unemployment, poverty, lack of educational and job opportunities, have also been linked to increased risk of crime. These factors can negatively affect people's quality of life and increase their vulnerability to crime.</a:t>
            </a:r>
          </a:p>
          <a:p>
            <a:pPr>
              <a:buFont typeface="Wingdings" panose="05000000000000000000" pitchFamily="2" charset="2"/>
              <a:buChar char="§"/>
            </a:pPr>
            <a:endParaRPr lang="en-US" dirty="0">
              <a:latin typeface="inherit"/>
            </a:endParaRPr>
          </a:p>
          <a:p>
            <a:pPr>
              <a:buFont typeface="Wingdings" panose="05000000000000000000" pitchFamily="2" charset="2"/>
              <a:buChar char="§"/>
            </a:pPr>
            <a:r>
              <a:rPr lang="en-US" dirty="0">
                <a:latin typeface="inherit"/>
              </a:rPr>
              <a:t>The analysis that we are going to carry out in this work could be useful to build predictive models that better help in urban planning and crime reduction.</a:t>
            </a:r>
            <a:endParaRPr lang="es-ES" dirty="0">
              <a:latin typeface="inherit"/>
            </a:endParaRPr>
          </a:p>
        </p:txBody>
      </p:sp>
    </p:spTree>
    <p:extLst>
      <p:ext uri="{BB962C8B-B14F-4D97-AF65-F5344CB8AC3E}">
        <p14:creationId xmlns:p14="http://schemas.microsoft.com/office/powerpoint/2010/main" val="338855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a:bodyPr>
          <a:lstStyle/>
          <a:p>
            <a:r>
              <a:rPr lang="es-CO" dirty="0" err="1"/>
              <a:t>Random</a:t>
            </a:r>
            <a:r>
              <a:rPr lang="es-CO" dirty="0"/>
              <a:t> Forest </a:t>
            </a:r>
            <a:r>
              <a:rPr lang="es-CO" dirty="0" err="1"/>
              <a:t>model</a:t>
            </a:r>
            <a:endParaRPr lang="en-US" dirty="0"/>
          </a:p>
        </p:txBody>
      </p:sp>
      <p:sp>
        <p:nvSpPr>
          <p:cNvPr id="8" name="Marcador de contenido 2">
            <a:extLst>
              <a:ext uri="{FF2B5EF4-FFF2-40B4-BE49-F238E27FC236}">
                <a16:creationId xmlns:a16="http://schemas.microsoft.com/office/drawing/2014/main" id="{F5889896-6909-4685-44FC-DD8C825075A0}"/>
              </a:ext>
            </a:extLst>
          </p:cNvPr>
          <p:cNvSpPr>
            <a:spLocks noGrp="1"/>
          </p:cNvSpPr>
          <p:nvPr>
            <p:ph idx="1"/>
          </p:nvPr>
        </p:nvSpPr>
        <p:spPr>
          <a:xfrm>
            <a:off x="327353" y="2711433"/>
            <a:ext cx="3562067" cy="2266683"/>
          </a:xfrm>
        </p:spPr>
        <p:txBody>
          <a:bodyPr>
            <a:normAutofit/>
          </a:bodyPr>
          <a:lstStyle/>
          <a:p>
            <a:pPr fontAlgn="base">
              <a:buFont typeface="Wingdings" panose="05000000000000000000" pitchFamily="2" charset="2"/>
              <a:buChar char="§"/>
            </a:pPr>
            <a:r>
              <a:rPr lang="en-US" dirty="0">
                <a:effectLst/>
                <a:latin typeface="inherit"/>
              </a:rPr>
              <a:t>In this case the test error seems to be greater than the OOB. The out-of-box error and test errors should line up.</a:t>
            </a:r>
          </a:p>
        </p:txBody>
      </p:sp>
      <p:pic>
        <p:nvPicPr>
          <p:cNvPr id="4" name="Picture 3">
            <a:extLst>
              <a:ext uri="{FF2B5EF4-FFF2-40B4-BE49-F238E27FC236}">
                <a16:creationId xmlns:a16="http://schemas.microsoft.com/office/drawing/2014/main" id="{6936D70F-E7F6-13B5-37DE-0005758C71B3}"/>
              </a:ext>
            </a:extLst>
          </p:cNvPr>
          <p:cNvPicPr>
            <a:picLocks noChangeAspect="1"/>
          </p:cNvPicPr>
          <p:nvPr/>
        </p:nvPicPr>
        <p:blipFill>
          <a:blip r:embed="rId3"/>
          <a:stretch>
            <a:fillRect/>
          </a:stretch>
        </p:blipFill>
        <p:spPr>
          <a:xfrm>
            <a:off x="4299500" y="1538047"/>
            <a:ext cx="7173326" cy="4277322"/>
          </a:xfrm>
          <a:prstGeom prst="rect">
            <a:avLst/>
          </a:prstGeom>
        </p:spPr>
      </p:pic>
    </p:spTree>
    <p:extLst>
      <p:ext uri="{BB962C8B-B14F-4D97-AF65-F5344CB8AC3E}">
        <p14:creationId xmlns:p14="http://schemas.microsoft.com/office/powerpoint/2010/main" val="707332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normAutofit fontScale="90000"/>
          </a:bodyPr>
          <a:lstStyle/>
          <a:p>
            <a:r>
              <a:rPr lang="es-CO" dirty="0" err="1"/>
              <a:t>Random</a:t>
            </a:r>
            <a:r>
              <a:rPr lang="es-CO" dirty="0"/>
              <a:t> Forest </a:t>
            </a:r>
            <a:r>
              <a:rPr lang="es-CO" dirty="0" err="1"/>
              <a:t>model</a:t>
            </a:r>
            <a:r>
              <a:rPr lang="es-CO" dirty="0"/>
              <a:t>: Variable </a:t>
            </a:r>
            <a:r>
              <a:rPr lang="es-CO" dirty="0" err="1"/>
              <a:t>Importance</a:t>
            </a:r>
            <a:br>
              <a:rPr lang="es-CO" dirty="0"/>
            </a:br>
            <a:endParaRPr lang="en-US" dirty="0"/>
          </a:p>
        </p:txBody>
      </p:sp>
      <p:sp>
        <p:nvSpPr>
          <p:cNvPr id="8" name="Marcador de contenido 2">
            <a:extLst>
              <a:ext uri="{FF2B5EF4-FFF2-40B4-BE49-F238E27FC236}">
                <a16:creationId xmlns:a16="http://schemas.microsoft.com/office/drawing/2014/main" id="{F5889896-6909-4685-44FC-DD8C825075A0}"/>
              </a:ext>
            </a:extLst>
          </p:cNvPr>
          <p:cNvSpPr>
            <a:spLocks noGrp="1"/>
          </p:cNvSpPr>
          <p:nvPr>
            <p:ph idx="1"/>
          </p:nvPr>
        </p:nvSpPr>
        <p:spPr>
          <a:xfrm>
            <a:off x="327353" y="2711433"/>
            <a:ext cx="3562067" cy="2266683"/>
          </a:xfrm>
        </p:spPr>
        <p:txBody>
          <a:bodyPr>
            <a:normAutofit/>
          </a:bodyPr>
          <a:lstStyle/>
          <a:p>
            <a:pPr fontAlgn="base">
              <a:buFont typeface="Wingdings" panose="05000000000000000000" pitchFamily="2" charset="2"/>
              <a:buChar char="§"/>
            </a:pPr>
            <a:r>
              <a:rPr lang="en-US" dirty="0">
                <a:effectLst/>
                <a:latin typeface="inherit"/>
              </a:rPr>
              <a:t>The most important variable is </a:t>
            </a:r>
            <a:r>
              <a:rPr lang="en-US" dirty="0" err="1">
                <a:effectLst/>
                <a:latin typeface="inherit"/>
              </a:rPr>
              <a:t>PctIlleg</a:t>
            </a:r>
            <a:r>
              <a:rPr lang="en-US" dirty="0">
                <a:effectLst/>
                <a:latin typeface="inherit"/>
              </a:rPr>
              <a:t>: percentage of kids born to never married.</a:t>
            </a:r>
          </a:p>
        </p:txBody>
      </p:sp>
      <p:pic>
        <p:nvPicPr>
          <p:cNvPr id="5" name="Picture 4">
            <a:extLst>
              <a:ext uri="{FF2B5EF4-FFF2-40B4-BE49-F238E27FC236}">
                <a16:creationId xmlns:a16="http://schemas.microsoft.com/office/drawing/2014/main" id="{8A82D629-129B-F3BE-B3AA-F48AA37C3557}"/>
              </a:ext>
            </a:extLst>
          </p:cNvPr>
          <p:cNvPicPr>
            <a:picLocks noChangeAspect="1"/>
          </p:cNvPicPr>
          <p:nvPr/>
        </p:nvPicPr>
        <p:blipFill>
          <a:blip r:embed="rId3"/>
          <a:stretch>
            <a:fillRect/>
          </a:stretch>
        </p:blipFill>
        <p:spPr>
          <a:xfrm>
            <a:off x="4085643" y="1105956"/>
            <a:ext cx="7478169" cy="5534797"/>
          </a:xfrm>
          <a:prstGeom prst="rect">
            <a:avLst/>
          </a:prstGeom>
        </p:spPr>
      </p:pic>
    </p:spTree>
    <p:extLst>
      <p:ext uri="{BB962C8B-B14F-4D97-AF65-F5344CB8AC3E}">
        <p14:creationId xmlns:p14="http://schemas.microsoft.com/office/powerpoint/2010/main" val="1383513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lstStyle/>
          <a:p>
            <a:r>
              <a:rPr lang="es-CO" dirty="0" err="1"/>
              <a:t>XGBoost</a:t>
            </a:r>
            <a:r>
              <a:rPr lang="es-CO" dirty="0"/>
              <a:t> </a:t>
            </a:r>
            <a:r>
              <a:rPr lang="es-CO" dirty="0" err="1"/>
              <a:t>model</a:t>
            </a:r>
            <a:r>
              <a:rPr lang="es-CO" dirty="0"/>
              <a:t>: Variable </a:t>
            </a:r>
            <a:r>
              <a:rPr lang="es-CO" dirty="0" err="1"/>
              <a:t>Importance</a:t>
            </a:r>
            <a:br>
              <a:rPr lang="es-CO" dirty="0"/>
            </a:br>
            <a:endParaRPr lang="en-US" dirty="0"/>
          </a:p>
        </p:txBody>
      </p:sp>
      <p:sp>
        <p:nvSpPr>
          <p:cNvPr id="8" name="Marcador de contenido 2">
            <a:extLst>
              <a:ext uri="{FF2B5EF4-FFF2-40B4-BE49-F238E27FC236}">
                <a16:creationId xmlns:a16="http://schemas.microsoft.com/office/drawing/2014/main" id="{F5889896-6909-4685-44FC-DD8C825075A0}"/>
              </a:ext>
            </a:extLst>
          </p:cNvPr>
          <p:cNvSpPr>
            <a:spLocks noGrp="1"/>
          </p:cNvSpPr>
          <p:nvPr>
            <p:ph idx="1"/>
          </p:nvPr>
        </p:nvSpPr>
        <p:spPr>
          <a:xfrm>
            <a:off x="327353" y="2711433"/>
            <a:ext cx="3562067" cy="2266683"/>
          </a:xfrm>
        </p:spPr>
        <p:txBody>
          <a:bodyPr>
            <a:normAutofit/>
          </a:bodyPr>
          <a:lstStyle/>
          <a:p>
            <a:pPr fontAlgn="base">
              <a:buFont typeface="Wingdings" panose="05000000000000000000" pitchFamily="2" charset="2"/>
              <a:buChar char="§"/>
            </a:pPr>
            <a:r>
              <a:rPr lang="en-US" dirty="0">
                <a:effectLst/>
                <a:latin typeface="inherit"/>
              </a:rPr>
              <a:t>The most important variable is </a:t>
            </a:r>
            <a:r>
              <a:rPr lang="en-US" dirty="0" err="1">
                <a:effectLst/>
                <a:latin typeface="inherit"/>
              </a:rPr>
              <a:t>PctIlleg</a:t>
            </a:r>
            <a:r>
              <a:rPr lang="en-US" dirty="0">
                <a:effectLst/>
                <a:latin typeface="inherit"/>
              </a:rPr>
              <a:t>: percentage of kids born to never married.</a:t>
            </a:r>
          </a:p>
        </p:txBody>
      </p:sp>
      <p:pic>
        <p:nvPicPr>
          <p:cNvPr id="4" name="Picture 3">
            <a:extLst>
              <a:ext uri="{FF2B5EF4-FFF2-40B4-BE49-F238E27FC236}">
                <a16:creationId xmlns:a16="http://schemas.microsoft.com/office/drawing/2014/main" id="{C2530F85-899A-52F8-4636-2AA5A9728990}"/>
              </a:ext>
            </a:extLst>
          </p:cNvPr>
          <p:cNvPicPr>
            <a:picLocks noChangeAspect="1"/>
          </p:cNvPicPr>
          <p:nvPr/>
        </p:nvPicPr>
        <p:blipFill>
          <a:blip r:embed="rId3"/>
          <a:stretch>
            <a:fillRect/>
          </a:stretch>
        </p:blipFill>
        <p:spPr>
          <a:xfrm>
            <a:off x="4076117" y="1048798"/>
            <a:ext cx="7487695" cy="5591955"/>
          </a:xfrm>
          <a:prstGeom prst="rect">
            <a:avLst/>
          </a:prstGeom>
        </p:spPr>
      </p:pic>
    </p:spTree>
    <p:extLst>
      <p:ext uri="{BB962C8B-B14F-4D97-AF65-F5344CB8AC3E}">
        <p14:creationId xmlns:p14="http://schemas.microsoft.com/office/powerpoint/2010/main" val="1835247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28188" y="217247"/>
            <a:ext cx="8596668" cy="1320800"/>
          </a:xfrm>
        </p:spPr>
        <p:txBody>
          <a:bodyPr/>
          <a:lstStyle/>
          <a:p>
            <a:r>
              <a:rPr lang="es-CO" dirty="0" err="1"/>
              <a:t>Summary</a:t>
            </a:r>
            <a:r>
              <a:rPr lang="es-CO" dirty="0"/>
              <a:t> </a:t>
            </a:r>
            <a:r>
              <a:rPr lang="es-CO" dirty="0" err="1"/>
              <a:t>models</a:t>
            </a:r>
            <a:br>
              <a:rPr lang="es-CO" dirty="0"/>
            </a:br>
            <a:endParaRPr lang="en-US" dirty="0"/>
          </a:p>
        </p:txBody>
      </p:sp>
      <p:pic>
        <p:nvPicPr>
          <p:cNvPr id="7" name="Picture 6">
            <a:extLst>
              <a:ext uri="{FF2B5EF4-FFF2-40B4-BE49-F238E27FC236}">
                <a16:creationId xmlns:a16="http://schemas.microsoft.com/office/drawing/2014/main" id="{95D90BBC-3E3F-D34E-EBF7-FC907A94BF26}"/>
              </a:ext>
            </a:extLst>
          </p:cNvPr>
          <p:cNvPicPr>
            <a:picLocks noChangeAspect="1"/>
          </p:cNvPicPr>
          <p:nvPr/>
        </p:nvPicPr>
        <p:blipFill>
          <a:blip r:embed="rId3"/>
          <a:stretch>
            <a:fillRect/>
          </a:stretch>
        </p:blipFill>
        <p:spPr>
          <a:xfrm>
            <a:off x="449349" y="1239685"/>
            <a:ext cx="11293301" cy="3533369"/>
          </a:xfrm>
          <a:prstGeom prst="rect">
            <a:avLst/>
          </a:prstGeom>
        </p:spPr>
      </p:pic>
      <p:sp>
        <p:nvSpPr>
          <p:cNvPr id="8" name="Marcador de contenido 2">
            <a:extLst>
              <a:ext uri="{FF2B5EF4-FFF2-40B4-BE49-F238E27FC236}">
                <a16:creationId xmlns:a16="http://schemas.microsoft.com/office/drawing/2014/main" id="{F5889896-6909-4685-44FC-DD8C825075A0}"/>
              </a:ext>
            </a:extLst>
          </p:cNvPr>
          <p:cNvSpPr>
            <a:spLocks noGrp="1"/>
          </p:cNvSpPr>
          <p:nvPr>
            <p:ph idx="1"/>
          </p:nvPr>
        </p:nvSpPr>
        <p:spPr>
          <a:xfrm>
            <a:off x="449349" y="5112913"/>
            <a:ext cx="9596172" cy="1609322"/>
          </a:xfrm>
        </p:spPr>
        <p:txBody>
          <a:bodyPr>
            <a:normAutofit/>
          </a:bodyPr>
          <a:lstStyle/>
          <a:p>
            <a:pPr fontAlgn="base">
              <a:buFont typeface="Wingdings" panose="05000000000000000000" pitchFamily="2" charset="2"/>
              <a:buChar char="§"/>
            </a:pPr>
            <a:r>
              <a:rPr lang="en-US" dirty="0">
                <a:effectLst/>
                <a:latin typeface="inherit"/>
              </a:rPr>
              <a:t>All the models used are good with R2 greater than 60%, except for the simple decision tree model, which has an R2 of approximately 45.</a:t>
            </a:r>
          </a:p>
          <a:p>
            <a:pPr fontAlgn="base">
              <a:buFont typeface="Wingdings" panose="05000000000000000000" pitchFamily="2" charset="2"/>
              <a:buChar char="§"/>
            </a:pPr>
            <a:r>
              <a:rPr lang="en-US" dirty="0">
                <a:effectLst/>
                <a:latin typeface="inherit"/>
              </a:rPr>
              <a:t>We consider that the best model is the SVM model (Support Vector Machine) with RMSE 0.136 and R2 of 64.4%.</a:t>
            </a:r>
          </a:p>
        </p:txBody>
      </p:sp>
    </p:spTree>
    <p:extLst>
      <p:ext uri="{BB962C8B-B14F-4D97-AF65-F5344CB8AC3E}">
        <p14:creationId xmlns:p14="http://schemas.microsoft.com/office/powerpoint/2010/main" val="2506336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845713"/>
          </a:xfrm>
        </p:spPr>
        <p:txBody>
          <a:bodyPr/>
          <a:lstStyle/>
          <a:p>
            <a:r>
              <a:rPr lang="es-CO" dirty="0" err="1"/>
              <a:t>Conclusion</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a:xfrm>
            <a:off x="490332" y="1647395"/>
            <a:ext cx="9748372" cy="4701889"/>
          </a:xfrm>
        </p:spPr>
        <p:txBody>
          <a:bodyPr>
            <a:normAutofit/>
          </a:bodyPr>
          <a:lstStyle/>
          <a:p>
            <a:pPr fontAlgn="base">
              <a:buFont typeface="Wingdings" panose="05000000000000000000" pitchFamily="2" charset="2"/>
              <a:buChar char="§"/>
            </a:pPr>
            <a:r>
              <a:rPr lang="en-US" b="1" dirty="0">
                <a:latin typeface="inherit"/>
              </a:rPr>
              <a:t>T</a:t>
            </a:r>
            <a:r>
              <a:rPr lang="en-US" b="1" dirty="0">
                <a:effectLst/>
                <a:latin typeface="inherit"/>
              </a:rPr>
              <a:t>he different factors affect crime rates in our communities and states</a:t>
            </a:r>
            <a:r>
              <a:rPr lang="en-US" dirty="0">
                <a:effectLst/>
                <a:latin typeface="inherit"/>
              </a:rPr>
              <a:t>: Based on the data and data exploration conducted, we were able to analyze a large number of factors simultaneously to understand how the relationships between the different factors affect crime rates in our communities and states.</a:t>
            </a:r>
          </a:p>
          <a:p>
            <a:pPr fontAlgn="base">
              <a:buFont typeface="Wingdings" panose="05000000000000000000" pitchFamily="2" charset="2"/>
              <a:buChar char="§"/>
            </a:pPr>
            <a:r>
              <a:rPr lang="en-US" b="1" dirty="0">
                <a:effectLst/>
                <a:latin typeface="inherit"/>
              </a:rPr>
              <a:t>Percentage of children born whose parents were never married</a:t>
            </a:r>
            <a:r>
              <a:rPr lang="en-US" dirty="0">
                <a:effectLst/>
                <a:latin typeface="inherit"/>
              </a:rPr>
              <a:t>: We were able to observe that the percentage of children born whose parents were never married is a factor that considerably affects the percentage of violent crimes. While it is true that family structure can have some influence on children's behavior and development, delinquency is a complex problem that has multiple causes and cannot be attributed to a single factor.</a:t>
            </a:r>
          </a:p>
          <a:p>
            <a:pPr fontAlgn="base">
              <a:buFont typeface="Wingdings" panose="05000000000000000000" pitchFamily="2" charset="2"/>
              <a:buChar char="§"/>
            </a:pPr>
            <a:r>
              <a:rPr lang="en-US" b="1" dirty="0">
                <a:effectLst/>
                <a:latin typeface="inherit"/>
              </a:rPr>
              <a:t>Multiple causes</a:t>
            </a:r>
            <a:r>
              <a:rPr lang="en-US" dirty="0">
                <a:effectLst/>
                <a:latin typeface="inherit"/>
              </a:rPr>
              <a:t>: It is important to note that these are just a few of the possible causes of violent crime in communities across the United States, and that each case is unique and may have multiple contributing factors. Therefore, it is necessary to address these problems holistically and focus on finding specific solutions for each community. It is important to avoid stigmatizing certain groups in society and instead focus on understanding and addressing the underlying causes of crime so that effective and sustainable action can be taken to reduce it.</a:t>
            </a:r>
          </a:p>
        </p:txBody>
      </p:sp>
    </p:spTree>
    <p:extLst>
      <p:ext uri="{BB962C8B-B14F-4D97-AF65-F5344CB8AC3E}">
        <p14:creationId xmlns:p14="http://schemas.microsoft.com/office/powerpoint/2010/main" val="54249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p:txBody>
          <a:bodyPr/>
          <a:lstStyle/>
          <a:p>
            <a:r>
              <a:rPr lang="es-CO" dirty="0" err="1"/>
              <a:t>Resources</a:t>
            </a:r>
            <a:r>
              <a:rPr lang="es-CO" dirty="0"/>
              <a:t>:</a:t>
            </a:r>
            <a:endParaRPr lang="en-US" dirty="0"/>
          </a:p>
        </p:txBody>
      </p:sp>
      <p:sp>
        <p:nvSpPr>
          <p:cNvPr id="3" name="Marcador de contenido 2">
            <a:extLst>
              <a:ext uri="{FF2B5EF4-FFF2-40B4-BE49-F238E27FC236}">
                <a16:creationId xmlns:a16="http://schemas.microsoft.com/office/drawing/2014/main" id="{33EBF601-E032-CDB8-C274-6599103FC578}"/>
              </a:ext>
            </a:extLst>
          </p:cNvPr>
          <p:cNvSpPr>
            <a:spLocks noGrp="1"/>
          </p:cNvSpPr>
          <p:nvPr>
            <p:ph idx="1"/>
          </p:nvPr>
        </p:nvSpPr>
        <p:spPr/>
        <p:txBody>
          <a:bodyPr/>
          <a:lstStyle/>
          <a:p>
            <a:pPr>
              <a:buFont typeface="Wingdings" panose="05000000000000000000" pitchFamily="2" charset="2"/>
              <a:buChar char="§"/>
            </a:pPr>
            <a:r>
              <a:rPr lang="es-CO" dirty="0">
                <a:solidFill>
                  <a:schemeClr val="tx1"/>
                </a:solidFill>
              </a:rPr>
              <a:t>https://www.kaggle.com/datasets/michaelbryantds/crimedata?select=crimedata.csv</a:t>
            </a:r>
          </a:p>
        </p:txBody>
      </p:sp>
    </p:spTree>
    <p:extLst>
      <p:ext uri="{BB962C8B-B14F-4D97-AF65-F5344CB8AC3E}">
        <p14:creationId xmlns:p14="http://schemas.microsoft.com/office/powerpoint/2010/main" val="129190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740D5-F0E7-8CE1-A0B5-3B27B237311B}"/>
              </a:ext>
            </a:extLst>
          </p:cNvPr>
          <p:cNvSpPr>
            <a:spLocks noGrp="1"/>
          </p:cNvSpPr>
          <p:nvPr>
            <p:ph type="title"/>
          </p:nvPr>
        </p:nvSpPr>
        <p:spPr>
          <a:xfrm>
            <a:off x="677334" y="609600"/>
            <a:ext cx="9063566" cy="807076"/>
          </a:xfrm>
        </p:spPr>
        <p:txBody>
          <a:bodyPr/>
          <a:lstStyle/>
          <a:p>
            <a:r>
              <a:rPr lang="es-CO" dirty="0" err="1"/>
              <a:t>Dataset</a:t>
            </a:r>
            <a:r>
              <a:rPr lang="es-CO" dirty="0"/>
              <a:t> </a:t>
            </a:r>
            <a:r>
              <a:rPr lang="es-CO" dirty="0" err="1"/>
              <a:t>Overview</a:t>
            </a:r>
            <a:endParaRPr lang="en-US" dirty="0"/>
          </a:p>
        </p:txBody>
      </p:sp>
      <p:sp>
        <p:nvSpPr>
          <p:cNvPr id="3" name="Marcador de contenido 2">
            <a:extLst>
              <a:ext uri="{FF2B5EF4-FFF2-40B4-BE49-F238E27FC236}">
                <a16:creationId xmlns:a16="http://schemas.microsoft.com/office/drawing/2014/main" id="{9371A1CB-06D1-EEE7-EC5C-06130802FAB5}"/>
              </a:ext>
            </a:extLst>
          </p:cNvPr>
          <p:cNvSpPr>
            <a:spLocks noGrp="1"/>
          </p:cNvSpPr>
          <p:nvPr>
            <p:ph idx="1"/>
          </p:nvPr>
        </p:nvSpPr>
        <p:spPr>
          <a:xfrm>
            <a:off x="406400" y="1638300"/>
            <a:ext cx="9931400" cy="4711699"/>
          </a:xfrm>
        </p:spPr>
        <p:txBody>
          <a:bodyPr>
            <a:noAutofit/>
          </a:bodyPr>
          <a:lstStyle/>
          <a:p>
            <a:pPr>
              <a:buFont typeface="Wingdings" panose="05000000000000000000" pitchFamily="2" charset="2"/>
              <a:buChar char="§"/>
            </a:pPr>
            <a:r>
              <a:rPr lang="en-US" dirty="0">
                <a:latin typeface="inherit"/>
              </a:rPr>
              <a:t>The dataset selected for this analysis is 'Crimes in US Communities Dataset' - Michael Bryant (Owner).</a:t>
            </a:r>
          </a:p>
          <a:p>
            <a:pPr marL="0" indent="0">
              <a:buNone/>
            </a:pPr>
            <a:r>
              <a:rPr lang="en-US" dirty="0">
                <a:latin typeface="inherit"/>
              </a:rPr>
              <a:t>	Resource: 	</a:t>
            </a:r>
            <a:r>
              <a:rPr lang="en-US" dirty="0">
                <a:solidFill>
                  <a:schemeClr val="accent2">
                    <a:lumMod val="75000"/>
                  </a:schemeClr>
                </a:solidFill>
                <a:latin typeface="inherit"/>
                <a:hlinkClick r:id="rId3">
                  <a:extLst>
                    <a:ext uri="{A12FA001-AC4F-418D-AE19-62706E023703}">
                      <ahyp:hlinkClr xmlns:ahyp="http://schemas.microsoft.com/office/drawing/2018/hyperlinkcolor" val="tx"/>
                    </a:ext>
                  </a:extLst>
                </a:hlinkClick>
              </a:rPr>
              <a:t>https://www.kaggle.com/datasets/michaelbryantds/crimedata?select=crimedata.csv</a:t>
            </a:r>
            <a:endParaRPr lang="en-US" dirty="0">
              <a:solidFill>
                <a:schemeClr val="accent2">
                  <a:lumMod val="75000"/>
                </a:schemeClr>
              </a:solidFill>
              <a:latin typeface="inherit"/>
            </a:endParaRPr>
          </a:p>
          <a:p>
            <a:pPr>
              <a:buFont typeface="Wingdings" panose="05000000000000000000" pitchFamily="2" charset="2"/>
              <a:buChar char="§"/>
            </a:pPr>
            <a:endParaRPr lang="en-US" dirty="0">
              <a:latin typeface="inherit"/>
            </a:endParaRPr>
          </a:p>
          <a:p>
            <a:pPr>
              <a:buFont typeface="Wingdings" panose="05000000000000000000" pitchFamily="2" charset="2"/>
              <a:buChar char="§"/>
            </a:pPr>
            <a:r>
              <a:rPr lang="en-US" dirty="0">
                <a:latin typeface="inherit"/>
              </a:rPr>
              <a:t>We have a very complete dataset. According to each state we can see data such as:</a:t>
            </a:r>
          </a:p>
          <a:p>
            <a:pPr marL="0" indent="0">
              <a:buNone/>
            </a:pPr>
            <a:r>
              <a:rPr lang="en-US" dirty="0">
                <a:latin typeface="inherit"/>
              </a:rPr>
              <a:t>	population for community, percentage of population in 4 age groups, percentage of population 	according to race, percentage of people using public transit for commuting, and many more 	data 	that will allow us to carry out a good analysis.</a:t>
            </a:r>
          </a:p>
          <a:p>
            <a:pPr>
              <a:buFont typeface="Wingdings" panose="05000000000000000000" pitchFamily="2" charset="2"/>
              <a:buChar char="§"/>
            </a:pPr>
            <a:r>
              <a:rPr lang="en-US" dirty="0">
                <a:latin typeface="inherit"/>
              </a:rPr>
              <a:t>This is a dataset of 2018 US communities. Numeric-decimal data types have been normalized to two decimal places (0.00).</a:t>
            </a:r>
          </a:p>
          <a:p>
            <a:pPr>
              <a:buFont typeface="Wingdings" panose="05000000000000000000" pitchFamily="2" charset="2"/>
              <a:buChar char="§"/>
            </a:pPr>
            <a:r>
              <a:rPr lang="en-US" dirty="0">
                <a:latin typeface="inherit"/>
              </a:rPr>
              <a:t>Our target variable is 'Violent Crimes by Population', (GOAL attribute).</a:t>
            </a:r>
          </a:p>
          <a:p>
            <a:pPr>
              <a:buFont typeface="Wingdings" panose="05000000000000000000" pitchFamily="2" charset="2"/>
              <a:buChar char="§"/>
            </a:pPr>
            <a:r>
              <a:rPr lang="en-US" dirty="0">
                <a:latin typeface="inherit"/>
              </a:rPr>
              <a:t>Our crime dataset has 128 attributes.</a:t>
            </a:r>
          </a:p>
        </p:txBody>
      </p:sp>
    </p:spTree>
    <p:extLst>
      <p:ext uri="{BB962C8B-B14F-4D97-AF65-F5344CB8AC3E}">
        <p14:creationId xmlns:p14="http://schemas.microsoft.com/office/powerpoint/2010/main" val="329207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587180" y="300507"/>
            <a:ext cx="9136368" cy="1320800"/>
          </a:xfrm>
        </p:spPr>
        <p:txBody>
          <a:bodyPr/>
          <a:lstStyle/>
          <a:p>
            <a:r>
              <a:rPr lang="en-US" dirty="0"/>
              <a:t>Description of each variable and the data type</a:t>
            </a:r>
          </a:p>
        </p:txBody>
      </p:sp>
      <p:pic>
        <p:nvPicPr>
          <p:cNvPr id="4" name="Picture 3">
            <a:extLst>
              <a:ext uri="{FF2B5EF4-FFF2-40B4-BE49-F238E27FC236}">
                <a16:creationId xmlns:a16="http://schemas.microsoft.com/office/drawing/2014/main" id="{7B82EF42-CCBE-7103-577C-2BAAF96711FC}"/>
              </a:ext>
            </a:extLst>
          </p:cNvPr>
          <p:cNvPicPr>
            <a:picLocks noChangeAspect="1"/>
          </p:cNvPicPr>
          <p:nvPr/>
        </p:nvPicPr>
        <p:blipFill>
          <a:blip r:embed="rId3"/>
          <a:stretch>
            <a:fillRect/>
          </a:stretch>
        </p:blipFill>
        <p:spPr>
          <a:xfrm>
            <a:off x="914054" y="1589137"/>
            <a:ext cx="9716801" cy="4968356"/>
          </a:xfrm>
          <a:prstGeom prst="rect">
            <a:avLst/>
          </a:prstGeom>
        </p:spPr>
      </p:pic>
    </p:spTree>
    <p:extLst>
      <p:ext uri="{BB962C8B-B14F-4D97-AF65-F5344CB8AC3E}">
        <p14:creationId xmlns:p14="http://schemas.microsoft.com/office/powerpoint/2010/main" val="253412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923330"/>
          </a:xfrm>
        </p:spPr>
        <p:txBody>
          <a:bodyPr/>
          <a:lstStyle/>
          <a:p>
            <a:r>
              <a:rPr lang="en-US" dirty="0"/>
              <a:t>Community</a:t>
            </a:r>
            <a:r>
              <a:rPr lang="es-CO" dirty="0"/>
              <a:t> data</a:t>
            </a:r>
            <a:endParaRPr lang="en-US" dirty="0"/>
          </a:p>
        </p:txBody>
      </p:sp>
      <p:sp>
        <p:nvSpPr>
          <p:cNvPr id="6" name="TextBox 5">
            <a:extLst>
              <a:ext uri="{FF2B5EF4-FFF2-40B4-BE49-F238E27FC236}">
                <a16:creationId xmlns:a16="http://schemas.microsoft.com/office/drawing/2014/main" id="{82EC5ECB-BC71-2F27-C553-DB84A2E8CA20}"/>
              </a:ext>
            </a:extLst>
          </p:cNvPr>
          <p:cNvSpPr txBox="1"/>
          <p:nvPr/>
        </p:nvSpPr>
        <p:spPr>
          <a:xfrm>
            <a:off x="816913" y="1600856"/>
            <a:ext cx="9022545" cy="923330"/>
          </a:xfrm>
          <a:prstGeom prst="rect">
            <a:avLst/>
          </a:prstGeom>
          <a:noFill/>
        </p:spPr>
        <p:txBody>
          <a:bodyPr wrap="square">
            <a:spAutoFit/>
          </a:bodyPr>
          <a:lstStyle/>
          <a:p>
            <a:r>
              <a:rPr lang="en-US" dirty="0">
                <a:latin typeface="inherit"/>
              </a:rPr>
              <a:t>In the following table, we can see for each state and community, population. The percentage of population according to age, race, total number of violent crimes per 100K population and other data that may be useful for our analysis.</a:t>
            </a:r>
          </a:p>
        </p:txBody>
      </p:sp>
      <p:pic>
        <p:nvPicPr>
          <p:cNvPr id="5" name="Picture 4">
            <a:extLst>
              <a:ext uri="{FF2B5EF4-FFF2-40B4-BE49-F238E27FC236}">
                <a16:creationId xmlns:a16="http://schemas.microsoft.com/office/drawing/2014/main" id="{F61F8B6E-48DE-599E-784B-439BF87BB3E4}"/>
              </a:ext>
            </a:extLst>
          </p:cNvPr>
          <p:cNvPicPr>
            <a:picLocks noChangeAspect="1"/>
          </p:cNvPicPr>
          <p:nvPr/>
        </p:nvPicPr>
        <p:blipFill>
          <a:blip r:embed="rId3"/>
          <a:stretch>
            <a:fillRect/>
          </a:stretch>
        </p:blipFill>
        <p:spPr>
          <a:xfrm>
            <a:off x="677334" y="3117972"/>
            <a:ext cx="10351839" cy="2585322"/>
          </a:xfrm>
          <a:prstGeom prst="rect">
            <a:avLst/>
          </a:prstGeom>
        </p:spPr>
      </p:pic>
    </p:spTree>
    <p:extLst>
      <p:ext uri="{BB962C8B-B14F-4D97-AF65-F5344CB8AC3E}">
        <p14:creationId xmlns:p14="http://schemas.microsoft.com/office/powerpoint/2010/main" val="2206734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768439"/>
          </a:xfrm>
        </p:spPr>
        <p:txBody>
          <a:bodyPr/>
          <a:lstStyle/>
          <a:p>
            <a:r>
              <a:rPr lang="es-CO" dirty="0" err="1"/>
              <a:t>Preparation</a:t>
            </a:r>
            <a:r>
              <a:rPr lang="es-CO" dirty="0"/>
              <a:t> &amp; </a:t>
            </a:r>
            <a:r>
              <a:rPr lang="es-CO" dirty="0" err="1"/>
              <a:t>Exploration</a:t>
            </a:r>
            <a:endParaRPr lang="en-US" dirty="0"/>
          </a:p>
        </p:txBody>
      </p:sp>
      <p:sp>
        <p:nvSpPr>
          <p:cNvPr id="4" name="Marcador de contenido 2">
            <a:extLst>
              <a:ext uri="{FF2B5EF4-FFF2-40B4-BE49-F238E27FC236}">
                <a16:creationId xmlns:a16="http://schemas.microsoft.com/office/drawing/2014/main" id="{04806CFE-0FB8-3FFD-E747-78E5168FE10F}"/>
              </a:ext>
            </a:extLst>
          </p:cNvPr>
          <p:cNvSpPr>
            <a:spLocks noGrp="1"/>
          </p:cNvSpPr>
          <p:nvPr>
            <p:ph idx="1"/>
          </p:nvPr>
        </p:nvSpPr>
        <p:spPr>
          <a:xfrm>
            <a:off x="677335" y="2257052"/>
            <a:ext cx="8596668" cy="3791725"/>
          </a:xfrm>
        </p:spPr>
        <p:txBody>
          <a:bodyPr>
            <a:normAutofit/>
          </a:bodyPr>
          <a:lstStyle/>
          <a:p>
            <a:pPr marL="0" indent="0">
              <a:buNone/>
            </a:pPr>
            <a:r>
              <a:rPr lang="en-US" dirty="0">
                <a:solidFill>
                  <a:schemeClr val="accent2">
                    <a:lumMod val="75000"/>
                  </a:schemeClr>
                </a:solidFill>
                <a:latin typeface="inherit"/>
              </a:rPr>
              <a:t>Dataset:</a:t>
            </a:r>
          </a:p>
          <a:p>
            <a:pPr marL="0" indent="0">
              <a:buNone/>
            </a:pPr>
            <a:endParaRPr lang="en-US" dirty="0">
              <a:solidFill>
                <a:schemeClr val="accent2">
                  <a:lumMod val="75000"/>
                </a:schemeClr>
              </a:solidFill>
              <a:latin typeface="inherit"/>
            </a:endParaRPr>
          </a:p>
          <a:p>
            <a:pPr>
              <a:buFont typeface="Wingdings" panose="05000000000000000000" pitchFamily="2" charset="2"/>
              <a:buChar char="§"/>
            </a:pPr>
            <a:r>
              <a:rPr lang="en-US" dirty="0">
                <a:latin typeface="inherit"/>
              </a:rPr>
              <a:t>The dataset has 1994 observations and 128 variable. </a:t>
            </a:r>
          </a:p>
          <a:p>
            <a:pPr>
              <a:buFont typeface="Wingdings" panose="05000000000000000000" pitchFamily="2" charset="2"/>
              <a:buChar char="§"/>
            </a:pPr>
            <a:endParaRPr lang="en-US" dirty="0">
              <a:latin typeface="inherit"/>
            </a:endParaRPr>
          </a:p>
          <a:p>
            <a:pPr>
              <a:buFont typeface="Wingdings" panose="05000000000000000000" pitchFamily="2" charset="2"/>
              <a:buChar char="§"/>
            </a:pPr>
            <a:r>
              <a:rPr lang="en-US" dirty="0">
                <a:latin typeface="inherit"/>
              </a:rPr>
              <a:t>We can see that there are missing values in the dataset, we are going to convert these data into 'NA' in order to carry out our analysis.</a:t>
            </a:r>
          </a:p>
          <a:p>
            <a:pPr>
              <a:buFont typeface="Wingdings" panose="05000000000000000000" pitchFamily="2" charset="2"/>
              <a:buChar char="§"/>
            </a:pPr>
            <a:endParaRPr lang="en-US" dirty="0">
              <a:latin typeface="inherit"/>
            </a:endParaRPr>
          </a:p>
          <a:p>
            <a:pPr>
              <a:buFont typeface="Wingdings" panose="05000000000000000000" pitchFamily="2" charset="2"/>
              <a:buChar char="§"/>
            </a:pPr>
            <a:endParaRPr lang="en-US" dirty="0">
              <a:latin typeface="inherit"/>
            </a:endParaRPr>
          </a:p>
        </p:txBody>
      </p:sp>
    </p:spTree>
    <p:extLst>
      <p:ext uri="{BB962C8B-B14F-4D97-AF65-F5344CB8AC3E}">
        <p14:creationId xmlns:p14="http://schemas.microsoft.com/office/powerpoint/2010/main" val="20809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665408"/>
          </a:xfrm>
        </p:spPr>
        <p:txBody>
          <a:bodyPr/>
          <a:lstStyle/>
          <a:p>
            <a:r>
              <a:rPr lang="es-CO" dirty="0" err="1"/>
              <a:t>Summary</a:t>
            </a:r>
            <a:r>
              <a:rPr lang="es-CO" dirty="0"/>
              <a:t> </a:t>
            </a:r>
            <a:r>
              <a:rPr lang="es-CO" dirty="0" err="1"/>
              <a:t>of</a:t>
            </a:r>
            <a:r>
              <a:rPr lang="es-CO" dirty="0"/>
              <a:t> </a:t>
            </a:r>
            <a:r>
              <a:rPr lang="es-CO" dirty="0" err="1"/>
              <a:t>the</a:t>
            </a:r>
            <a:r>
              <a:rPr lang="es-CO" dirty="0"/>
              <a:t> variables</a:t>
            </a:r>
            <a:endParaRPr lang="en-US" dirty="0"/>
          </a:p>
        </p:txBody>
      </p:sp>
      <p:pic>
        <p:nvPicPr>
          <p:cNvPr id="6" name="Picture 5">
            <a:extLst>
              <a:ext uri="{FF2B5EF4-FFF2-40B4-BE49-F238E27FC236}">
                <a16:creationId xmlns:a16="http://schemas.microsoft.com/office/drawing/2014/main" id="{7CCB67AC-3BF9-5B91-D34E-137328A130F7}"/>
              </a:ext>
            </a:extLst>
          </p:cNvPr>
          <p:cNvPicPr>
            <a:picLocks noChangeAspect="1"/>
          </p:cNvPicPr>
          <p:nvPr/>
        </p:nvPicPr>
        <p:blipFill rotWithShape="1">
          <a:blip r:embed="rId3"/>
          <a:srcRect r="724"/>
          <a:stretch/>
        </p:blipFill>
        <p:spPr>
          <a:xfrm>
            <a:off x="469823" y="1930400"/>
            <a:ext cx="11252354" cy="4533772"/>
          </a:xfrm>
          <a:prstGeom prst="rect">
            <a:avLst/>
          </a:prstGeom>
        </p:spPr>
      </p:pic>
      <p:sp>
        <p:nvSpPr>
          <p:cNvPr id="7" name="Marcador de contenido 2">
            <a:extLst>
              <a:ext uri="{FF2B5EF4-FFF2-40B4-BE49-F238E27FC236}">
                <a16:creationId xmlns:a16="http://schemas.microsoft.com/office/drawing/2014/main" id="{A2DF0B7A-4C8A-7337-FC17-4E18C202E17F}"/>
              </a:ext>
            </a:extLst>
          </p:cNvPr>
          <p:cNvSpPr>
            <a:spLocks noGrp="1"/>
          </p:cNvSpPr>
          <p:nvPr>
            <p:ph idx="1"/>
          </p:nvPr>
        </p:nvSpPr>
        <p:spPr>
          <a:xfrm>
            <a:off x="677333" y="1488613"/>
            <a:ext cx="10515967" cy="314429"/>
          </a:xfrm>
        </p:spPr>
        <p:txBody>
          <a:bodyPr>
            <a:normAutofit fontScale="92500" lnSpcReduction="20000"/>
          </a:bodyPr>
          <a:lstStyle/>
          <a:p>
            <a:pPr marL="0" indent="0">
              <a:buNone/>
            </a:pPr>
            <a:r>
              <a:rPr lang="en-US" dirty="0"/>
              <a:t>A summary of some variables:</a:t>
            </a:r>
          </a:p>
        </p:txBody>
      </p:sp>
    </p:spTree>
    <p:extLst>
      <p:ext uri="{BB962C8B-B14F-4D97-AF65-F5344CB8AC3E}">
        <p14:creationId xmlns:p14="http://schemas.microsoft.com/office/powerpoint/2010/main" val="323106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A57F-2EAD-9604-4EFC-3D7D2464FD81}"/>
              </a:ext>
            </a:extLst>
          </p:cNvPr>
          <p:cNvSpPr>
            <a:spLocks noGrp="1"/>
          </p:cNvSpPr>
          <p:nvPr>
            <p:ph type="title"/>
          </p:nvPr>
        </p:nvSpPr>
        <p:spPr>
          <a:xfrm>
            <a:off x="677334" y="609600"/>
            <a:ext cx="8596668" cy="819955"/>
          </a:xfrm>
        </p:spPr>
        <p:txBody>
          <a:bodyPr/>
          <a:lstStyle/>
          <a:p>
            <a:r>
              <a:rPr lang="en-US" dirty="0"/>
              <a:t>Missing data we have for each attribute</a:t>
            </a:r>
          </a:p>
        </p:txBody>
      </p:sp>
      <p:pic>
        <p:nvPicPr>
          <p:cNvPr id="7" name="Picture 6">
            <a:extLst>
              <a:ext uri="{FF2B5EF4-FFF2-40B4-BE49-F238E27FC236}">
                <a16:creationId xmlns:a16="http://schemas.microsoft.com/office/drawing/2014/main" id="{FC1AF978-6DB2-9974-77D6-687672EE7835}"/>
              </a:ext>
            </a:extLst>
          </p:cNvPr>
          <p:cNvPicPr>
            <a:picLocks noChangeAspect="1"/>
          </p:cNvPicPr>
          <p:nvPr/>
        </p:nvPicPr>
        <p:blipFill>
          <a:blip r:embed="rId3"/>
          <a:stretch>
            <a:fillRect/>
          </a:stretch>
        </p:blipFill>
        <p:spPr>
          <a:xfrm>
            <a:off x="427834" y="1825773"/>
            <a:ext cx="11336332" cy="3953427"/>
          </a:xfrm>
          <a:prstGeom prst="rect">
            <a:avLst/>
          </a:prstGeom>
        </p:spPr>
      </p:pic>
    </p:spTree>
    <p:extLst>
      <p:ext uri="{BB962C8B-B14F-4D97-AF65-F5344CB8AC3E}">
        <p14:creationId xmlns:p14="http://schemas.microsoft.com/office/powerpoint/2010/main" val="764921509"/>
      </p:ext>
    </p:extLst>
  </p:cSld>
  <p:clrMapOvr>
    <a:masterClrMapping/>
  </p:clrMapOvr>
</p:sld>
</file>

<file path=ppt/theme/theme1.xml><?xml version="1.0" encoding="utf-8"?>
<a:theme xmlns:a="http://schemas.openxmlformats.org/drawingml/2006/main" name="Faceta">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679</TotalTime>
  <Words>1462</Words>
  <Application>Microsoft Office PowerPoint</Application>
  <PresentationFormat>Widescreen</PresentationFormat>
  <Paragraphs>161</Paragraphs>
  <Slides>35</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inherit</vt:lpstr>
      <vt:lpstr>Roboto</vt:lpstr>
      <vt:lpstr>source-serif-pro</vt:lpstr>
      <vt:lpstr>Trebuchet MS</vt:lpstr>
      <vt:lpstr>Wingdings</vt:lpstr>
      <vt:lpstr>Wingdings 3</vt:lpstr>
      <vt:lpstr>Faceta</vt:lpstr>
      <vt:lpstr>Crimes in US Communities Analysis </vt:lpstr>
      <vt:lpstr>Abstract</vt:lpstr>
      <vt:lpstr>Introduction</vt:lpstr>
      <vt:lpstr>Dataset Overview</vt:lpstr>
      <vt:lpstr>Description of each variable and the data type</vt:lpstr>
      <vt:lpstr>Community data</vt:lpstr>
      <vt:lpstr>Preparation &amp; Exploration</vt:lpstr>
      <vt:lpstr>Summary of the variables</vt:lpstr>
      <vt:lpstr>Missing data we have for each attribute</vt:lpstr>
      <vt:lpstr>Missing data we have for each attribute</vt:lpstr>
      <vt:lpstr>Exploratory Data Analysis</vt:lpstr>
      <vt:lpstr>Violent Crime Rates by States per 100K population</vt:lpstr>
      <vt:lpstr>African-American population Analysis</vt:lpstr>
      <vt:lpstr>PowerPoint Presentation</vt:lpstr>
      <vt:lpstr>Most dangerous communities</vt:lpstr>
      <vt:lpstr>Correlation</vt:lpstr>
      <vt:lpstr>Correlation</vt:lpstr>
      <vt:lpstr>Correlation</vt:lpstr>
      <vt:lpstr>Modeling </vt:lpstr>
      <vt:lpstr>MSE: Lasso Regression vs Ridge Regression vs Elastic Net Regression</vt:lpstr>
      <vt:lpstr>Neural Network model: Variable Importance</vt:lpstr>
      <vt:lpstr>KNN model</vt:lpstr>
      <vt:lpstr>KNN model: Variable Importance </vt:lpstr>
      <vt:lpstr>SVM model: Variable Importance </vt:lpstr>
      <vt:lpstr>MARS model </vt:lpstr>
      <vt:lpstr>MARS model: Variable Importance </vt:lpstr>
      <vt:lpstr>Decision Tree model </vt:lpstr>
      <vt:lpstr>Decision Tree model</vt:lpstr>
      <vt:lpstr>Decision Tree model: Variable Importance </vt:lpstr>
      <vt:lpstr>Random Forest model</vt:lpstr>
      <vt:lpstr>Random Forest model: Variable Importance </vt:lpstr>
      <vt:lpstr>XGBoost model: Variable Importance </vt:lpstr>
      <vt:lpstr>Summary models </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Novaflex Aplicaciones</dc:creator>
  <cp:lastModifiedBy>Gabriel Santos</cp:lastModifiedBy>
  <cp:revision>145</cp:revision>
  <dcterms:created xsi:type="dcterms:W3CDTF">2023-03-06T22:18:45Z</dcterms:created>
  <dcterms:modified xsi:type="dcterms:W3CDTF">2023-05-01T20:07:07Z</dcterms:modified>
</cp:coreProperties>
</file>