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8"/>
  </p:notesMasterIdLst>
  <p:sldIdLst>
    <p:sldId id="256" r:id="rId2"/>
    <p:sldId id="257" r:id="rId3"/>
    <p:sldId id="259" r:id="rId4"/>
    <p:sldId id="260" r:id="rId5"/>
    <p:sldId id="261" r:id="rId6"/>
    <p:sldId id="262" r:id="rId7"/>
    <p:sldId id="275" r:id="rId8"/>
    <p:sldId id="264" r:id="rId9"/>
    <p:sldId id="274" r:id="rId10"/>
    <p:sldId id="276" r:id="rId11"/>
    <p:sldId id="265" r:id="rId12"/>
    <p:sldId id="266" r:id="rId13"/>
    <p:sldId id="267" r:id="rId14"/>
    <p:sldId id="268"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320" autoAdjust="0"/>
  </p:normalViewPr>
  <p:slideViewPr>
    <p:cSldViewPr snapToGrid="0">
      <p:cViewPr varScale="1">
        <p:scale>
          <a:sx n="87" d="100"/>
          <a:sy n="87" d="100"/>
        </p:scale>
        <p:origin x="15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486C3-0564-408A-8013-486337B63156}" type="datetimeFigureOut">
              <a:rPr lang="en-US" smtClean="0"/>
              <a:t>4/7/2023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B8C43-EA7A-4D45-BC69-CEC6FC963715}" type="slidenum">
              <a:rPr lang="en-US" smtClean="0"/>
              <a:t>‹#›</a:t>
            </a:fld>
            <a:endParaRPr lang="en-US"/>
          </a:p>
        </p:txBody>
      </p:sp>
    </p:spTree>
    <p:extLst>
      <p:ext uri="{BB962C8B-B14F-4D97-AF65-F5344CB8AC3E}">
        <p14:creationId xmlns:p14="http://schemas.microsoft.com/office/powerpoint/2010/main" val="1418891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3" charset="2"/>
              <a:buNone/>
            </a:pPr>
            <a:r>
              <a:rPr lang="en-US" dirty="0"/>
              <a:t>The regression can be linear or nonlinear, depending on whether the relationship between the variables can be approximated by a linear function or not.</a:t>
            </a:r>
          </a:p>
        </p:txBody>
      </p:sp>
      <p:sp>
        <p:nvSpPr>
          <p:cNvPr id="4" name="Slide Number Placeholder 3"/>
          <p:cNvSpPr>
            <a:spLocks noGrp="1"/>
          </p:cNvSpPr>
          <p:nvPr>
            <p:ph type="sldNum" sz="quarter" idx="5"/>
          </p:nvPr>
        </p:nvSpPr>
        <p:spPr/>
        <p:txBody>
          <a:bodyPr/>
          <a:lstStyle/>
          <a:p>
            <a:fld id="{BA2B8C43-EA7A-4D45-BC69-CEC6FC963715}" type="slidenum">
              <a:rPr lang="en-US" smtClean="0"/>
              <a:t>2</a:t>
            </a:fld>
            <a:endParaRPr lang="en-US"/>
          </a:p>
        </p:txBody>
      </p:sp>
    </p:spTree>
    <p:extLst>
      <p:ext uri="{BB962C8B-B14F-4D97-AF65-F5344CB8AC3E}">
        <p14:creationId xmlns:p14="http://schemas.microsoft.com/office/powerpoint/2010/main" val="2344717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Nonlinear regression is a more complex technique than linear regression, since no closed analytical solution can be found, and therefore the use of numerical methods is required to find the parameters of the nonlinear function that best fit the data. </a:t>
            </a:r>
          </a:p>
        </p:txBody>
      </p:sp>
      <p:sp>
        <p:nvSpPr>
          <p:cNvPr id="4" name="Slide Number Placeholder 3"/>
          <p:cNvSpPr>
            <a:spLocks noGrp="1"/>
          </p:cNvSpPr>
          <p:nvPr>
            <p:ph type="sldNum" sz="quarter" idx="5"/>
          </p:nvPr>
        </p:nvSpPr>
        <p:spPr/>
        <p:txBody>
          <a:bodyPr/>
          <a:lstStyle/>
          <a:p>
            <a:fld id="{BA2B8C43-EA7A-4D45-BC69-CEC6FC963715}" type="slidenum">
              <a:rPr lang="en-US" smtClean="0"/>
              <a:t>3</a:t>
            </a:fld>
            <a:endParaRPr lang="en-US"/>
          </a:p>
        </p:txBody>
      </p:sp>
    </p:spTree>
    <p:extLst>
      <p:ext uri="{BB962C8B-B14F-4D97-AF65-F5344CB8AC3E}">
        <p14:creationId xmlns:p14="http://schemas.microsoft.com/office/powerpoint/2010/main" val="812680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linear regression: The goal of linear regression is to find the line that best fits the data.</a:t>
            </a:r>
          </a:p>
          <a:p>
            <a:endParaRPr lang="es-ES" dirty="0"/>
          </a:p>
          <a:p>
            <a:r>
              <a:rPr lang="en-US" dirty="0"/>
              <a:t>In nonlinear regression: The goal of nonlinear regression is to find the nonlinear function that best fits the data.</a:t>
            </a:r>
          </a:p>
        </p:txBody>
      </p:sp>
      <p:sp>
        <p:nvSpPr>
          <p:cNvPr id="4" name="Slide Number Placeholder 3"/>
          <p:cNvSpPr>
            <a:spLocks noGrp="1"/>
          </p:cNvSpPr>
          <p:nvPr>
            <p:ph type="sldNum" sz="quarter" idx="5"/>
          </p:nvPr>
        </p:nvSpPr>
        <p:spPr/>
        <p:txBody>
          <a:bodyPr/>
          <a:lstStyle/>
          <a:p>
            <a:fld id="{BA2B8C43-EA7A-4D45-BC69-CEC6FC963715}" type="slidenum">
              <a:rPr lang="en-US" smtClean="0"/>
              <a:t>4</a:t>
            </a:fld>
            <a:endParaRPr lang="en-US"/>
          </a:p>
        </p:txBody>
      </p:sp>
    </p:spTree>
    <p:extLst>
      <p:ext uri="{BB962C8B-B14F-4D97-AF65-F5344CB8AC3E}">
        <p14:creationId xmlns:p14="http://schemas.microsoft.com/office/powerpoint/2010/main" val="2783228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5</a:t>
            </a:fld>
            <a:endParaRPr lang="en-US"/>
          </a:p>
        </p:txBody>
      </p:sp>
    </p:spTree>
    <p:extLst>
      <p:ext uri="{BB962C8B-B14F-4D97-AF65-F5344CB8AC3E}">
        <p14:creationId xmlns:p14="http://schemas.microsoft.com/office/powerpoint/2010/main" val="196154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6</a:t>
            </a:fld>
            <a:endParaRPr lang="en-US"/>
          </a:p>
        </p:txBody>
      </p:sp>
    </p:spTree>
    <p:extLst>
      <p:ext uri="{BB962C8B-B14F-4D97-AF65-F5344CB8AC3E}">
        <p14:creationId xmlns:p14="http://schemas.microsoft.com/office/powerpoint/2010/main" val="2862888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networks are powerful nonlinear regression techniques inspired by theories about how the brain works. They allow for complex non-linear relationships between the response variable and its predictors.</a:t>
            </a:r>
          </a:p>
        </p:txBody>
      </p:sp>
      <p:sp>
        <p:nvSpPr>
          <p:cNvPr id="4" name="Slide Number Placeholder 3"/>
          <p:cNvSpPr>
            <a:spLocks noGrp="1"/>
          </p:cNvSpPr>
          <p:nvPr>
            <p:ph type="sldNum" sz="quarter" idx="5"/>
          </p:nvPr>
        </p:nvSpPr>
        <p:spPr/>
        <p:txBody>
          <a:bodyPr/>
          <a:lstStyle/>
          <a:p>
            <a:fld id="{BA2B8C43-EA7A-4D45-BC69-CEC6FC963715}" type="slidenum">
              <a:rPr lang="en-US" smtClean="0"/>
              <a:t>7</a:t>
            </a:fld>
            <a:endParaRPr lang="en-US"/>
          </a:p>
        </p:txBody>
      </p:sp>
    </p:spTree>
    <p:extLst>
      <p:ext uri="{BB962C8B-B14F-4D97-AF65-F5344CB8AC3E}">
        <p14:creationId xmlns:p14="http://schemas.microsoft.com/office/powerpoint/2010/main" val="1315616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8</a:t>
            </a:fld>
            <a:endParaRPr lang="en-US"/>
          </a:p>
        </p:txBody>
      </p:sp>
    </p:spTree>
    <p:extLst>
      <p:ext uri="{BB962C8B-B14F-4D97-AF65-F5344CB8AC3E}">
        <p14:creationId xmlns:p14="http://schemas.microsoft.com/office/powerpoint/2010/main" val="76073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developments of neural networks are much more complicated. I'm simplifying a lot of the details, but the general idea remains: neural networks are models for performing nonlinear regressions, and they are built from linear models. They take one of the workhorses of scientific analysis, linear regression, and generalize it to handle complex, nonlinear relationships between data.</a:t>
            </a:r>
          </a:p>
        </p:txBody>
      </p:sp>
      <p:sp>
        <p:nvSpPr>
          <p:cNvPr id="4" name="Slide Number Placeholder 3"/>
          <p:cNvSpPr>
            <a:spLocks noGrp="1"/>
          </p:cNvSpPr>
          <p:nvPr>
            <p:ph type="sldNum" sz="quarter" idx="5"/>
          </p:nvPr>
        </p:nvSpPr>
        <p:spPr/>
        <p:txBody>
          <a:bodyPr/>
          <a:lstStyle/>
          <a:p>
            <a:fld id="{BA2B8C43-EA7A-4D45-BC69-CEC6FC963715}" type="slidenum">
              <a:rPr lang="en-US" smtClean="0"/>
              <a:t>9</a:t>
            </a:fld>
            <a:endParaRPr lang="en-US"/>
          </a:p>
        </p:txBody>
      </p:sp>
    </p:spTree>
    <p:extLst>
      <p:ext uri="{BB962C8B-B14F-4D97-AF65-F5344CB8AC3E}">
        <p14:creationId xmlns:p14="http://schemas.microsoft.com/office/powerpoint/2010/main" val="3350082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10</a:t>
            </a:fld>
            <a:endParaRPr lang="en-US"/>
          </a:p>
        </p:txBody>
      </p:sp>
    </p:spTree>
    <p:extLst>
      <p:ext uri="{BB962C8B-B14F-4D97-AF65-F5344CB8AC3E}">
        <p14:creationId xmlns:p14="http://schemas.microsoft.com/office/powerpoint/2010/main" val="250509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B17062B-F5B8-4518-BA34-75922AF76F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164219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411226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6069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176779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8224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577081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17062B-F5B8-4518-BA34-75922AF76F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848695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17062B-F5B8-4518-BA34-75922AF76F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258733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17062B-F5B8-4518-BA34-75922AF76F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20563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1536731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17062B-F5B8-4518-BA34-75922AF76FD4}"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238763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B17062B-F5B8-4518-BA34-75922AF76FD4}" type="datetimeFigureOut">
              <a:rPr lang="en-US" smtClean="0"/>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996918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B17062B-F5B8-4518-BA34-75922AF76FD4}" type="datetimeFigureOut">
              <a:rPr lang="en-US" smtClean="0"/>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172718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17062B-F5B8-4518-BA34-75922AF76FD4}" type="datetimeFigureOut">
              <a:rPr lang="en-US" smtClean="0"/>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4140405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17062B-F5B8-4518-BA34-75922AF76FD4}"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355082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93927-B70A-4F90-B757-7B9136DAF93F}" type="slidenum">
              <a:rPr lang="en-US" smtClean="0"/>
              <a:t>‹#›</a:t>
            </a:fld>
            <a:endParaRPr lang="en-US"/>
          </a:p>
        </p:txBody>
      </p:sp>
      <p:sp>
        <p:nvSpPr>
          <p:cNvPr id="5" name="Date Placeholder 4"/>
          <p:cNvSpPr>
            <a:spLocks noGrp="1"/>
          </p:cNvSpPr>
          <p:nvPr>
            <p:ph type="dt" sz="half" idx="10"/>
          </p:nvPr>
        </p:nvSpPr>
        <p:spPr/>
        <p:txBody>
          <a:bodyPr/>
          <a:lstStyle/>
          <a:p>
            <a:fld id="{3B17062B-F5B8-4518-BA34-75922AF76FD4}" type="datetimeFigureOut">
              <a:rPr lang="en-US" smtClean="0"/>
              <a:t>4/7/2023</a:t>
            </a:fld>
            <a:endParaRPr lang="en-US"/>
          </a:p>
        </p:txBody>
      </p:sp>
    </p:spTree>
    <p:extLst>
      <p:ext uri="{BB962C8B-B14F-4D97-AF65-F5344CB8AC3E}">
        <p14:creationId xmlns:p14="http://schemas.microsoft.com/office/powerpoint/2010/main" val="939929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17062B-F5B8-4518-BA34-75922AF76FD4}" type="datetimeFigureOut">
              <a:rPr lang="en-US" smtClean="0"/>
              <a:t>4/7/2023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D93927-B70A-4F90-B757-7B9136DAF93F}" type="slidenum">
              <a:rPr lang="en-US" smtClean="0"/>
              <a:t>‹#›</a:t>
            </a:fld>
            <a:endParaRPr lang="en-US"/>
          </a:p>
        </p:txBody>
      </p:sp>
    </p:spTree>
    <p:extLst>
      <p:ext uri="{BB962C8B-B14F-4D97-AF65-F5344CB8AC3E}">
        <p14:creationId xmlns:p14="http://schemas.microsoft.com/office/powerpoint/2010/main" val="394140482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BCC76-5E66-2D18-BBF3-EEE6F194B215}"/>
              </a:ext>
            </a:extLst>
          </p:cNvPr>
          <p:cNvSpPr>
            <a:spLocks noGrp="1"/>
          </p:cNvSpPr>
          <p:nvPr>
            <p:ph type="ctrTitle"/>
          </p:nvPr>
        </p:nvSpPr>
        <p:spPr/>
        <p:txBody>
          <a:bodyPr/>
          <a:lstStyle/>
          <a:p>
            <a:r>
              <a:rPr lang="es-CO" dirty="0"/>
              <a:t>Non- Linear </a:t>
            </a:r>
            <a:r>
              <a:rPr lang="es-CO" dirty="0" err="1"/>
              <a:t>Regression</a:t>
            </a:r>
            <a:endParaRPr lang="en-US" dirty="0"/>
          </a:p>
        </p:txBody>
      </p:sp>
      <p:sp>
        <p:nvSpPr>
          <p:cNvPr id="3" name="Subtítulo 2">
            <a:extLst>
              <a:ext uri="{FF2B5EF4-FFF2-40B4-BE49-F238E27FC236}">
                <a16:creationId xmlns:a16="http://schemas.microsoft.com/office/drawing/2014/main" id="{DE69E060-0CE7-5D25-796F-D7A64B39614B}"/>
              </a:ext>
            </a:extLst>
          </p:cNvPr>
          <p:cNvSpPr>
            <a:spLocks noGrp="1"/>
          </p:cNvSpPr>
          <p:nvPr>
            <p:ph type="subTitle" idx="1"/>
          </p:nvPr>
        </p:nvSpPr>
        <p:spPr>
          <a:xfrm>
            <a:off x="1507067" y="4050833"/>
            <a:ext cx="7766936" cy="1646302"/>
          </a:xfrm>
        </p:spPr>
        <p:txBody>
          <a:bodyPr>
            <a:normAutofit/>
          </a:bodyPr>
          <a:lstStyle/>
          <a:p>
            <a:r>
              <a:rPr lang="es-CO" dirty="0"/>
              <a:t>Data 624 – Predictive </a:t>
            </a:r>
            <a:r>
              <a:rPr lang="es-CO" dirty="0" err="1"/>
              <a:t>Analytics</a:t>
            </a:r>
            <a:endParaRPr lang="es-CO" dirty="0"/>
          </a:p>
          <a:p>
            <a:r>
              <a:rPr lang="es-CO" dirty="0"/>
              <a:t>Gabriel Santos</a:t>
            </a:r>
          </a:p>
          <a:p>
            <a:r>
              <a:rPr lang="es-CO" dirty="0" err="1"/>
              <a:t>Anjal</a:t>
            </a:r>
            <a:r>
              <a:rPr lang="es-CO" dirty="0"/>
              <a:t>  </a:t>
            </a:r>
            <a:r>
              <a:rPr lang="es-CO" dirty="0" err="1"/>
              <a:t>Hussan</a:t>
            </a:r>
            <a:endParaRPr lang="es-CO" dirty="0"/>
          </a:p>
          <a:p>
            <a:r>
              <a:rPr lang="es-CO" dirty="0"/>
              <a:t>April 18 - 2023 </a:t>
            </a:r>
            <a:endParaRPr lang="en-US" dirty="0"/>
          </a:p>
        </p:txBody>
      </p:sp>
    </p:spTree>
    <p:extLst>
      <p:ext uri="{BB962C8B-B14F-4D97-AF65-F5344CB8AC3E}">
        <p14:creationId xmlns:p14="http://schemas.microsoft.com/office/powerpoint/2010/main" val="280911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Neural Networks</a:t>
            </a:r>
            <a:endParaRPr lang="en-US" dirty="0"/>
          </a:p>
        </p:txBody>
      </p:sp>
      <p:sp>
        <p:nvSpPr>
          <p:cNvPr id="4" name="Marcador de contenido 2">
            <a:extLst>
              <a:ext uri="{FF2B5EF4-FFF2-40B4-BE49-F238E27FC236}">
                <a16:creationId xmlns:a16="http://schemas.microsoft.com/office/drawing/2014/main" id="{04806CFE-0FB8-3FFD-E747-78E5168FE10F}"/>
              </a:ext>
            </a:extLst>
          </p:cNvPr>
          <p:cNvSpPr>
            <a:spLocks noGrp="1"/>
          </p:cNvSpPr>
          <p:nvPr>
            <p:ph idx="1"/>
          </p:nvPr>
        </p:nvSpPr>
        <p:spPr>
          <a:xfrm>
            <a:off x="677334" y="1930400"/>
            <a:ext cx="8596668" cy="3880773"/>
          </a:xfrm>
        </p:spPr>
        <p:txBody>
          <a:bodyPr>
            <a:normAutofit/>
          </a:bodyPr>
          <a:lstStyle/>
          <a:p>
            <a:pPr marL="0" indent="0">
              <a:buNone/>
            </a:pPr>
            <a:r>
              <a:rPr lang="en-US" dirty="0">
                <a:solidFill>
                  <a:schemeClr val="accent2">
                    <a:lumMod val="75000"/>
                  </a:schemeClr>
                </a:solidFill>
              </a:rPr>
              <a:t>Advantages:</a:t>
            </a:r>
          </a:p>
          <a:p>
            <a:pPr marL="0" indent="0">
              <a:buNone/>
            </a:pPr>
            <a:endParaRPr lang="en-US" dirty="0">
              <a:solidFill>
                <a:schemeClr val="accent2">
                  <a:lumMod val="75000"/>
                </a:schemeClr>
              </a:solidFill>
            </a:endParaRPr>
          </a:p>
          <a:p>
            <a:pPr>
              <a:buFont typeface="Wingdings" panose="05000000000000000000" pitchFamily="2" charset="2"/>
              <a:buChar char="§"/>
            </a:pPr>
            <a:r>
              <a:rPr lang="en-US" dirty="0"/>
              <a:t>Robust with noisy data</a:t>
            </a:r>
          </a:p>
          <a:p>
            <a:pPr>
              <a:buFont typeface="Wingdings" panose="05000000000000000000" pitchFamily="2" charset="2"/>
              <a:buChar char="§"/>
            </a:pPr>
            <a:endParaRPr lang="en-US" dirty="0"/>
          </a:p>
          <a:p>
            <a:pPr marL="0" indent="0">
              <a:buNone/>
            </a:pPr>
            <a:r>
              <a:rPr lang="en-US" dirty="0">
                <a:solidFill>
                  <a:schemeClr val="accent2">
                    <a:lumMod val="75000"/>
                  </a:schemeClr>
                </a:solidFill>
              </a:rPr>
              <a:t>Disadvantages:</a:t>
            </a:r>
          </a:p>
          <a:p>
            <a:pPr>
              <a:buFont typeface="Wingdings" panose="05000000000000000000" pitchFamily="2" charset="2"/>
              <a:buChar char="§"/>
            </a:pPr>
            <a:r>
              <a:rPr lang="en-US" dirty="0"/>
              <a:t>Less interpretable</a:t>
            </a:r>
          </a:p>
          <a:p>
            <a:pPr>
              <a:buFont typeface="Wingdings" panose="05000000000000000000" pitchFamily="2" charset="2"/>
              <a:buChar char="§"/>
            </a:pPr>
            <a:r>
              <a:rPr lang="en-US" dirty="0"/>
              <a:t>Need longer training times</a:t>
            </a:r>
          </a:p>
          <a:p>
            <a:pPr>
              <a:buFont typeface="Wingdings" panose="05000000000000000000" pitchFamily="2" charset="2"/>
              <a:buChar char="§"/>
            </a:pPr>
            <a:r>
              <a:rPr lang="en-US" dirty="0"/>
              <a:t>Neural Networks have a tendency to over-fit the relationship between predictor and response due the large coefficients</a:t>
            </a:r>
          </a:p>
        </p:txBody>
      </p:sp>
    </p:spTree>
    <p:extLst>
      <p:ext uri="{BB962C8B-B14F-4D97-AF65-F5344CB8AC3E}">
        <p14:creationId xmlns:p14="http://schemas.microsoft.com/office/powerpoint/2010/main" val="208095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MARS (</a:t>
            </a:r>
            <a:r>
              <a:rPr lang="es-CO" dirty="0" err="1"/>
              <a:t>Multivariate</a:t>
            </a:r>
            <a:r>
              <a:rPr lang="es-CO" dirty="0"/>
              <a:t> Adaptive </a:t>
            </a:r>
            <a:r>
              <a:rPr lang="es-CO" dirty="0" err="1"/>
              <a:t>Regression</a:t>
            </a:r>
            <a:r>
              <a:rPr lang="es-CO" dirty="0"/>
              <a:t> </a:t>
            </a:r>
            <a:r>
              <a:rPr lang="es-CO" dirty="0" err="1"/>
              <a:t>Splines</a:t>
            </a:r>
            <a:r>
              <a:rPr lang="es-CO" dirty="0"/>
              <a:t>)</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4383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SVM (</a:t>
            </a:r>
            <a:r>
              <a:rPr lang="es-CO" dirty="0" err="1"/>
              <a:t>Support</a:t>
            </a:r>
            <a:r>
              <a:rPr lang="es-CO" dirty="0"/>
              <a:t> Vector Machines)</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022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KNN (K-</a:t>
            </a:r>
            <a:r>
              <a:rPr lang="es-CO" dirty="0" err="1"/>
              <a:t>Nearest</a:t>
            </a:r>
            <a:r>
              <a:rPr lang="es-CO" dirty="0"/>
              <a:t> </a:t>
            </a:r>
            <a:r>
              <a:rPr lang="es-CO" dirty="0" err="1"/>
              <a:t>Neighbors</a:t>
            </a:r>
            <a:r>
              <a:rPr lang="es-CO" dirty="0"/>
              <a:t>)</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28339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Computing</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5947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err="1"/>
              <a:t>Example</a:t>
            </a:r>
            <a:r>
              <a:rPr lang="es-CO" dirty="0"/>
              <a:t> in R</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4126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err="1"/>
              <a:t>Resources</a:t>
            </a:r>
            <a:r>
              <a:rPr lang="es-CO" dirty="0"/>
              <a:t>:</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r>
              <a:rPr lang="es-CO" dirty="0"/>
              <a:t>Kuhn M. </a:t>
            </a:r>
            <a:r>
              <a:rPr lang="es-CO" dirty="0" err="1"/>
              <a:t>Johson</a:t>
            </a:r>
            <a:r>
              <a:rPr lang="es-CO" dirty="0"/>
              <a:t> K. </a:t>
            </a:r>
            <a:r>
              <a:rPr lang="es-CO" dirty="0" err="1"/>
              <a:t>Applied</a:t>
            </a:r>
            <a:r>
              <a:rPr lang="es-CO" dirty="0"/>
              <a:t> </a:t>
            </a:r>
            <a:r>
              <a:rPr lang="es-CO" dirty="0" err="1"/>
              <a:t>Predective</a:t>
            </a:r>
            <a:r>
              <a:rPr lang="es-CO" dirty="0"/>
              <a:t> </a:t>
            </a:r>
            <a:r>
              <a:rPr lang="es-CO" dirty="0" err="1"/>
              <a:t>Modeling</a:t>
            </a:r>
            <a:r>
              <a:rPr lang="es-CO" dirty="0"/>
              <a:t>. Springer. </a:t>
            </a:r>
            <a:r>
              <a:rPr lang="es-CO"/>
              <a:t>2013</a:t>
            </a:r>
            <a:endParaRPr lang="en-US"/>
          </a:p>
        </p:txBody>
      </p:sp>
    </p:spTree>
    <p:extLst>
      <p:ext uri="{BB962C8B-B14F-4D97-AF65-F5344CB8AC3E}">
        <p14:creationId xmlns:p14="http://schemas.microsoft.com/office/powerpoint/2010/main" val="77415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2C39D-EDC0-2348-AA1E-9B24E5E53ECD}"/>
              </a:ext>
            </a:extLst>
          </p:cNvPr>
          <p:cNvSpPr>
            <a:spLocks noGrp="1"/>
          </p:cNvSpPr>
          <p:nvPr>
            <p:ph type="title"/>
          </p:nvPr>
        </p:nvSpPr>
        <p:spPr/>
        <p:txBody>
          <a:bodyPr/>
          <a:lstStyle/>
          <a:p>
            <a:r>
              <a:rPr lang="es-CO" dirty="0" err="1"/>
              <a:t>Regression</a:t>
            </a:r>
            <a:endParaRPr lang="en-US" dirty="0"/>
          </a:p>
        </p:txBody>
      </p:sp>
      <p:sp>
        <p:nvSpPr>
          <p:cNvPr id="3" name="Marcador de contenido 2">
            <a:extLst>
              <a:ext uri="{FF2B5EF4-FFF2-40B4-BE49-F238E27FC236}">
                <a16:creationId xmlns:a16="http://schemas.microsoft.com/office/drawing/2014/main" id="{903628F9-A98F-7EC0-66CC-85CB57A72969}"/>
              </a:ext>
            </a:extLst>
          </p:cNvPr>
          <p:cNvSpPr txBox="1">
            <a:spLocks/>
          </p:cNvSpPr>
          <p:nvPr/>
        </p:nvSpPr>
        <p:spPr>
          <a:xfrm>
            <a:off x="795001" y="2128703"/>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A regression is a statistical technique that relates a dependent variable to one or more independent (explanatory) variables. A regression model is able to show whether changes observed in the dependent variable are associated with changes in one or more of the explanatory variables.</a:t>
            </a:r>
          </a:p>
          <a:p>
            <a:pPr marL="0" indent="0">
              <a:buFont typeface="Wingdings 3" charset="2"/>
              <a:buNone/>
            </a:pPr>
            <a:endParaRPr lang="en-US" dirty="0"/>
          </a:p>
          <a:p>
            <a:pPr marL="0" indent="0">
              <a:buFont typeface="Wingdings 3" charset="2"/>
              <a:buNone/>
            </a:pPr>
            <a:r>
              <a:rPr lang="en-US" dirty="0"/>
              <a:t>Linear and Multiple Regressions are commonly used types of Regression Analysis.</a:t>
            </a:r>
          </a:p>
          <a:p>
            <a:pPr marL="0" indent="0">
              <a:buFont typeface="Wingdings 3" charset="2"/>
              <a:buNone/>
            </a:pPr>
            <a:endParaRPr lang="en-US" dirty="0"/>
          </a:p>
          <a:p>
            <a:pPr marL="0" indent="0">
              <a:buFont typeface="Wingdings 3" charset="2"/>
              <a:buNone/>
            </a:pPr>
            <a:r>
              <a:rPr lang="en-US" dirty="0"/>
              <a:t>Regression is commonly used in research and data analysis to model and predict relationships between variables. </a:t>
            </a:r>
          </a:p>
        </p:txBody>
      </p:sp>
    </p:spTree>
    <p:extLst>
      <p:ext uri="{BB962C8B-B14F-4D97-AF65-F5344CB8AC3E}">
        <p14:creationId xmlns:p14="http://schemas.microsoft.com/office/powerpoint/2010/main" val="108219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FAE82-94D5-802D-40C1-CE8DA72CFC07}"/>
              </a:ext>
            </a:extLst>
          </p:cNvPr>
          <p:cNvSpPr>
            <a:spLocks noGrp="1"/>
          </p:cNvSpPr>
          <p:nvPr>
            <p:ph type="title"/>
          </p:nvPr>
        </p:nvSpPr>
        <p:spPr/>
        <p:txBody>
          <a:bodyPr/>
          <a:lstStyle/>
          <a:p>
            <a:r>
              <a:rPr lang="es-CO" dirty="0" err="1"/>
              <a:t>What</a:t>
            </a:r>
            <a:r>
              <a:rPr lang="es-CO" dirty="0"/>
              <a:t> </a:t>
            </a:r>
            <a:r>
              <a:rPr lang="es-CO" dirty="0" err="1"/>
              <a:t>is</a:t>
            </a:r>
            <a:r>
              <a:rPr lang="es-CO" dirty="0"/>
              <a:t> Non linear </a:t>
            </a:r>
            <a:r>
              <a:rPr lang="es-CO" dirty="0" err="1"/>
              <a:t>regression</a:t>
            </a:r>
            <a:r>
              <a:rPr lang="es-CO" dirty="0"/>
              <a:t>?</a:t>
            </a:r>
            <a:endParaRPr lang="en-US" dirty="0"/>
          </a:p>
        </p:txBody>
      </p:sp>
      <p:sp>
        <p:nvSpPr>
          <p:cNvPr id="3" name="Marcador de contenido 2">
            <a:extLst>
              <a:ext uri="{FF2B5EF4-FFF2-40B4-BE49-F238E27FC236}">
                <a16:creationId xmlns:a16="http://schemas.microsoft.com/office/drawing/2014/main" id="{2D5CC879-46A8-616C-BD8D-D363CF6EBA7B}"/>
              </a:ext>
            </a:extLst>
          </p:cNvPr>
          <p:cNvSpPr>
            <a:spLocks noGrp="1"/>
          </p:cNvSpPr>
          <p:nvPr>
            <p:ph idx="1"/>
          </p:nvPr>
        </p:nvSpPr>
        <p:spPr>
          <a:xfrm>
            <a:off x="372534" y="2605090"/>
            <a:ext cx="6612466" cy="2322511"/>
          </a:xfrm>
        </p:spPr>
        <p:txBody>
          <a:bodyPr>
            <a:normAutofit/>
          </a:bodyPr>
          <a:lstStyle/>
          <a:p>
            <a:pPr marL="0" indent="0">
              <a:buNone/>
            </a:pPr>
            <a:r>
              <a:rPr lang="en-US" dirty="0"/>
              <a:t>In nonlinear regression, a nonlinear function is used to model the relationship between the dependent variable and the independent variable(s).</a:t>
            </a:r>
          </a:p>
          <a:p>
            <a:pPr marL="0" indent="0">
              <a:buNone/>
            </a:pPr>
            <a:endParaRPr lang="en-US" dirty="0"/>
          </a:p>
          <a:p>
            <a:pPr marL="0" indent="0">
              <a:buNone/>
            </a:pPr>
            <a:r>
              <a:rPr lang="en-US" dirty="0"/>
              <a:t>This function can be any mathematical function, such as an exponential, logarithmic, polynomial, trigonometric function, etc.</a:t>
            </a:r>
            <a:endParaRPr lang="es-ES" dirty="0"/>
          </a:p>
        </p:txBody>
      </p:sp>
      <p:pic>
        <p:nvPicPr>
          <p:cNvPr id="5" name="Picture 4">
            <a:extLst>
              <a:ext uri="{FF2B5EF4-FFF2-40B4-BE49-F238E27FC236}">
                <a16:creationId xmlns:a16="http://schemas.microsoft.com/office/drawing/2014/main" id="{B0AF4BC5-47EA-A0F1-D8CD-83431FCA836F}"/>
              </a:ext>
            </a:extLst>
          </p:cNvPr>
          <p:cNvPicPr>
            <a:picLocks noChangeAspect="1"/>
          </p:cNvPicPr>
          <p:nvPr/>
        </p:nvPicPr>
        <p:blipFill>
          <a:blip r:embed="rId3"/>
          <a:stretch>
            <a:fillRect/>
          </a:stretch>
        </p:blipFill>
        <p:spPr>
          <a:xfrm>
            <a:off x="7359649" y="2159000"/>
            <a:ext cx="3154825" cy="3154825"/>
          </a:xfrm>
          <a:prstGeom prst="rect">
            <a:avLst/>
          </a:prstGeom>
        </p:spPr>
      </p:pic>
    </p:spTree>
    <p:extLst>
      <p:ext uri="{BB962C8B-B14F-4D97-AF65-F5344CB8AC3E}">
        <p14:creationId xmlns:p14="http://schemas.microsoft.com/office/powerpoint/2010/main" val="33885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740D5-F0E7-8CE1-A0B5-3B27B237311B}"/>
              </a:ext>
            </a:extLst>
          </p:cNvPr>
          <p:cNvSpPr>
            <a:spLocks noGrp="1"/>
          </p:cNvSpPr>
          <p:nvPr>
            <p:ph type="title"/>
          </p:nvPr>
        </p:nvSpPr>
        <p:spPr>
          <a:xfrm>
            <a:off x="677334" y="609600"/>
            <a:ext cx="9063566" cy="1320800"/>
          </a:xfrm>
        </p:spPr>
        <p:txBody>
          <a:bodyPr/>
          <a:lstStyle/>
          <a:p>
            <a:r>
              <a:rPr lang="es-CO" dirty="0"/>
              <a:t>Linear </a:t>
            </a:r>
            <a:r>
              <a:rPr lang="es-CO" dirty="0" err="1"/>
              <a:t>regression</a:t>
            </a:r>
            <a:r>
              <a:rPr lang="es-CO" dirty="0"/>
              <a:t> vs. Non-linear </a:t>
            </a:r>
            <a:r>
              <a:rPr lang="es-CO" dirty="0" err="1"/>
              <a:t>regression</a:t>
            </a:r>
            <a:endParaRPr lang="en-US" dirty="0"/>
          </a:p>
        </p:txBody>
      </p:sp>
      <p:sp>
        <p:nvSpPr>
          <p:cNvPr id="3" name="Marcador de contenido 2">
            <a:extLst>
              <a:ext uri="{FF2B5EF4-FFF2-40B4-BE49-F238E27FC236}">
                <a16:creationId xmlns:a16="http://schemas.microsoft.com/office/drawing/2014/main" id="{9371A1CB-06D1-EEE7-EC5C-06130802FAB5}"/>
              </a:ext>
            </a:extLst>
          </p:cNvPr>
          <p:cNvSpPr>
            <a:spLocks noGrp="1"/>
          </p:cNvSpPr>
          <p:nvPr>
            <p:ph idx="1"/>
          </p:nvPr>
        </p:nvSpPr>
        <p:spPr>
          <a:xfrm>
            <a:off x="406400" y="1638300"/>
            <a:ext cx="9931400" cy="4711699"/>
          </a:xfrm>
        </p:spPr>
        <p:txBody>
          <a:bodyPr>
            <a:noAutofit/>
          </a:bodyPr>
          <a:lstStyle/>
          <a:p>
            <a:r>
              <a:rPr lang="en-US" sz="1700" dirty="0"/>
              <a:t>In linear regression, the relationship between the dependent variable and the independent variable is modeled by a linear function, such as a line.</a:t>
            </a:r>
          </a:p>
          <a:p>
            <a:pPr marL="0" indent="0">
              <a:buNone/>
            </a:pPr>
            <a:r>
              <a:rPr lang="en-US" sz="1700" dirty="0"/>
              <a:t>	Equation for linear regression</a:t>
            </a:r>
            <a:r>
              <a:rPr lang="en-US" sz="1700" dirty="0">
                <a:solidFill>
                  <a:schemeClr val="accent2">
                    <a:lumMod val="75000"/>
                  </a:schemeClr>
                </a:solidFill>
              </a:rPr>
              <a:t>: y = ax + b + </a:t>
            </a:r>
            <a:r>
              <a:rPr lang="el-GR" sz="1700" dirty="0">
                <a:solidFill>
                  <a:schemeClr val="accent2">
                    <a:lumMod val="75000"/>
                  </a:schemeClr>
                </a:solidFill>
              </a:rPr>
              <a:t>ε </a:t>
            </a:r>
            <a:endParaRPr lang="en-US" sz="1700" dirty="0">
              <a:solidFill>
                <a:schemeClr val="accent2">
                  <a:lumMod val="75000"/>
                </a:schemeClr>
              </a:solidFill>
            </a:endParaRPr>
          </a:p>
          <a:p>
            <a:pPr marL="0" indent="0">
              <a:buNone/>
            </a:pPr>
            <a:r>
              <a:rPr lang="en-US" sz="1700" dirty="0"/>
              <a:t>	● a = slope	● b=constant		●</a:t>
            </a:r>
            <a:r>
              <a:rPr lang="el-GR" sz="1700" dirty="0"/>
              <a:t> ε = </a:t>
            </a:r>
            <a:r>
              <a:rPr lang="en-US" sz="1700" dirty="0"/>
              <a:t>noise</a:t>
            </a:r>
          </a:p>
          <a:p>
            <a:pPr marL="0" indent="0">
              <a:buNone/>
            </a:pPr>
            <a:endParaRPr lang="es-ES" sz="1700" dirty="0"/>
          </a:p>
          <a:p>
            <a:r>
              <a:rPr lang="en-US" sz="1700" dirty="0"/>
              <a:t>In nonlinear regression, the relationship between the dependent variable and the independent variable is modeled by a nonlinear function, such as a curve. </a:t>
            </a:r>
          </a:p>
          <a:p>
            <a:pPr marL="0" indent="0">
              <a:buNone/>
            </a:pPr>
            <a:r>
              <a:rPr lang="en-US" sz="1700" dirty="0"/>
              <a:t>	Equation for nonlinear regression: </a:t>
            </a:r>
            <a:r>
              <a:rPr lang="en-US" sz="1700" dirty="0">
                <a:solidFill>
                  <a:schemeClr val="accent2">
                    <a:lumMod val="75000"/>
                  </a:schemeClr>
                </a:solidFill>
              </a:rPr>
              <a:t>y = f(x,</a:t>
            </a:r>
            <a:r>
              <a:rPr lang="el-GR" sz="1700" dirty="0">
                <a:solidFill>
                  <a:schemeClr val="accent2">
                    <a:lumMod val="75000"/>
                  </a:schemeClr>
                </a:solidFill>
              </a:rPr>
              <a:t>β) + ε</a:t>
            </a:r>
            <a:r>
              <a:rPr lang="el-GR" sz="1700" dirty="0">
                <a:solidFill>
                  <a:schemeClr val="tx1"/>
                </a:solidFill>
              </a:rPr>
              <a:t>,</a:t>
            </a:r>
            <a:r>
              <a:rPr lang="el-GR" sz="1700" dirty="0">
                <a:solidFill>
                  <a:schemeClr val="accent2">
                    <a:lumMod val="75000"/>
                  </a:schemeClr>
                </a:solidFill>
              </a:rPr>
              <a:t> </a:t>
            </a:r>
            <a:r>
              <a:rPr lang="en-US" sz="1700" dirty="0">
                <a:solidFill>
                  <a:schemeClr val="tx1"/>
                </a:solidFill>
              </a:rPr>
              <a:t>where</a:t>
            </a:r>
            <a:r>
              <a:rPr lang="en-US" sz="1700" dirty="0">
                <a:solidFill>
                  <a:schemeClr val="accent2">
                    <a:lumMod val="75000"/>
                  </a:schemeClr>
                </a:solidFill>
              </a:rPr>
              <a:t>:</a:t>
            </a:r>
          </a:p>
          <a:p>
            <a:pPr marL="0" indent="0">
              <a:buNone/>
            </a:pPr>
            <a:r>
              <a:rPr lang="en-US" sz="1700" dirty="0"/>
              <a:t>	● x = a vector of p predictors</a:t>
            </a:r>
          </a:p>
          <a:p>
            <a:pPr marL="0" indent="0">
              <a:buNone/>
            </a:pPr>
            <a:r>
              <a:rPr lang="en-US" sz="1700" dirty="0"/>
              <a:t>	● </a:t>
            </a:r>
            <a:r>
              <a:rPr lang="el-GR" sz="1700" dirty="0"/>
              <a:t>β = </a:t>
            </a:r>
            <a:r>
              <a:rPr lang="en-US" sz="1700" dirty="0"/>
              <a:t>a vector of k parameters</a:t>
            </a:r>
          </a:p>
          <a:p>
            <a:pPr marL="0" indent="0">
              <a:buNone/>
            </a:pPr>
            <a:r>
              <a:rPr lang="en-US" sz="1700" dirty="0"/>
              <a:t>	● f = a known regression function</a:t>
            </a:r>
          </a:p>
          <a:p>
            <a:pPr marL="0" indent="0">
              <a:buNone/>
            </a:pPr>
            <a:r>
              <a:rPr lang="en-US" sz="1700" dirty="0"/>
              <a:t>	● </a:t>
            </a:r>
            <a:r>
              <a:rPr lang="el-GR" sz="1700" dirty="0"/>
              <a:t>ε = </a:t>
            </a:r>
            <a:r>
              <a:rPr lang="en-US" sz="1700" dirty="0"/>
              <a:t>an error term</a:t>
            </a:r>
          </a:p>
        </p:txBody>
      </p:sp>
    </p:spTree>
    <p:extLst>
      <p:ext uri="{BB962C8B-B14F-4D97-AF65-F5344CB8AC3E}">
        <p14:creationId xmlns:p14="http://schemas.microsoft.com/office/powerpoint/2010/main" val="329207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3867D-2B8B-A5CC-BA0E-9EF854EAE401}"/>
              </a:ext>
            </a:extLst>
          </p:cNvPr>
          <p:cNvSpPr>
            <a:spLocks noGrp="1"/>
          </p:cNvSpPr>
          <p:nvPr>
            <p:ph type="title"/>
          </p:nvPr>
        </p:nvSpPr>
        <p:spPr/>
        <p:txBody>
          <a:bodyPr/>
          <a:lstStyle/>
          <a:p>
            <a:r>
              <a:rPr lang="es-CO" dirty="0"/>
              <a:t>Non-Linear </a:t>
            </a:r>
            <a:r>
              <a:rPr lang="es-CO" dirty="0" err="1"/>
              <a:t>Regression</a:t>
            </a:r>
            <a:r>
              <a:rPr lang="es-CO" dirty="0"/>
              <a:t> Pros and </a:t>
            </a:r>
            <a:r>
              <a:rPr lang="es-CO" dirty="0" err="1"/>
              <a:t>Cons</a:t>
            </a:r>
            <a:endParaRPr lang="en-US" dirty="0"/>
          </a:p>
        </p:txBody>
      </p:sp>
      <p:sp>
        <p:nvSpPr>
          <p:cNvPr id="3" name="Marcador de contenido 2">
            <a:extLst>
              <a:ext uri="{FF2B5EF4-FFF2-40B4-BE49-F238E27FC236}">
                <a16:creationId xmlns:a16="http://schemas.microsoft.com/office/drawing/2014/main" id="{0792D349-28BF-B3A0-0723-29C15E6797B0}"/>
              </a:ext>
            </a:extLst>
          </p:cNvPr>
          <p:cNvSpPr>
            <a:spLocks noGrp="1"/>
          </p:cNvSpPr>
          <p:nvPr>
            <p:ph idx="1"/>
          </p:nvPr>
        </p:nvSpPr>
        <p:spPr>
          <a:xfrm>
            <a:off x="677334" y="1930400"/>
            <a:ext cx="8596668" cy="3880773"/>
          </a:xfrm>
        </p:spPr>
        <p:txBody>
          <a:bodyPr>
            <a:normAutofit lnSpcReduction="10000"/>
          </a:bodyPr>
          <a:lstStyle/>
          <a:p>
            <a:pPr marL="0" indent="0">
              <a:buNone/>
            </a:pPr>
            <a:r>
              <a:rPr lang="en-US" dirty="0">
                <a:solidFill>
                  <a:schemeClr val="accent2">
                    <a:lumMod val="75000"/>
                  </a:schemeClr>
                </a:solidFill>
              </a:rPr>
              <a:t>Advantages:</a:t>
            </a:r>
          </a:p>
          <a:p>
            <a:pPr marL="0" indent="0">
              <a:buNone/>
            </a:pPr>
            <a:endParaRPr lang="en-US" dirty="0">
              <a:solidFill>
                <a:schemeClr val="accent2">
                  <a:lumMod val="75000"/>
                </a:schemeClr>
              </a:solidFill>
            </a:endParaRPr>
          </a:p>
          <a:p>
            <a:pPr>
              <a:buFont typeface="Wingdings" panose="05000000000000000000" pitchFamily="2" charset="2"/>
              <a:buChar char="§"/>
            </a:pPr>
            <a:r>
              <a:rPr lang="en-US" dirty="0"/>
              <a:t>They can fit almost any functional form and you don’t need to know the form before training the model</a:t>
            </a:r>
          </a:p>
          <a:p>
            <a:pPr>
              <a:buFont typeface="Wingdings" panose="05000000000000000000" pitchFamily="2" charset="2"/>
              <a:buChar char="§"/>
            </a:pPr>
            <a:r>
              <a:rPr lang="en-US" dirty="0"/>
              <a:t>Can model much more complex relationships between the predictors and the outcome than linear models</a:t>
            </a:r>
          </a:p>
          <a:p>
            <a:pPr marL="0" indent="0">
              <a:buNone/>
            </a:pPr>
            <a:endParaRPr lang="en-US" dirty="0"/>
          </a:p>
          <a:p>
            <a:pPr marL="0" indent="0">
              <a:buNone/>
            </a:pPr>
            <a:r>
              <a:rPr lang="en-US" dirty="0">
                <a:solidFill>
                  <a:schemeClr val="accent2">
                    <a:lumMod val="75000"/>
                  </a:schemeClr>
                </a:solidFill>
              </a:rPr>
              <a:t>Disadvantages:</a:t>
            </a:r>
          </a:p>
          <a:p>
            <a:pPr>
              <a:buFont typeface="Wingdings" panose="05000000000000000000" pitchFamily="2" charset="2"/>
              <a:buChar char="§"/>
            </a:pPr>
            <a:r>
              <a:rPr lang="en-US" dirty="0"/>
              <a:t>Often not very interpretable</a:t>
            </a:r>
          </a:p>
          <a:p>
            <a:pPr>
              <a:buFont typeface="Wingdings" panose="05000000000000000000" pitchFamily="2" charset="2"/>
              <a:buChar char="§"/>
            </a:pPr>
            <a:r>
              <a:rPr lang="en-US" dirty="0"/>
              <a:t>Can be computationally expensive</a:t>
            </a:r>
          </a:p>
          <a:p>
            <a:pPr>
              <a:buFont typeface="Wingdings" panose="05000000000000000000" pitchFamily="2" charset="2"/>
              <a:buChar char="§"/>
            </a:pPr>
            <a:r>
              <a:rPr lang="en-US" dirty="0"/>
              <a:t>Some models can be prone to overfitting</a:t>
            </a:r>
          </a:p>
        </p:txBody>
      </p:sp>
    </p:spTree>
    <p:extLst>
      <p:ext uri="{BB962C8B-B14F-4D97-AF65-F5344CB8AC3E}">
        <p14:creationId xmlns:p14="http://schemas.microsoft.com/office/powerpoint/2010/main" val="98035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Non-linear </a:t>
            </a:r>
            <a:r>
              <a:rPr lang="es-CO" dirty="0" err="1"/>
              <a:t>Regression</a:t>
            </a:r>
            <a:r>
              <a:rPr lang="es-CO" dirty="0"/>
              <a:t> </a:t>
            </a:r>
            <a:r>
              <a:rPr lang="es-CO" dirty="0" err="1"/>
              <a:t>Models</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pPr marL="0" indent="0">
              <a:buNone/>
            </a:pPr>
            <a:r>
              <a:rPr lang="en-US" dirty="0"/>
              <a:t>There are numerous regression models that are inherently nonlinear in nature, we will focus on following five models:</a:t>
            </a:r>
          </a:p>
          <a:p>
            <a:pPr marL="0" indent="0">
              <a:buNone/>
            </a:pPr>
            <a:endParaRPr lang="en-US" dirty="0"/>
          </a:p>
          <a:p>
            <a:pPr>
              <a:buFont typeface="Wingdings" panose="05000000000000000000" pitchFamily="2" charset="2"/>
              <a:buChar char="§"/>
            </a:pPr>
            <a:r>
              <a:rPr lang="en-US" dirty="0"/>
              <a:t>1. Neural Networks</a:t>
            </a:r>
          </a:p>
          <a:p>
            <a:pPr>
              <a:buFont typeface="Wingdings" panose="05000000000000000000" pitchFamily="2" charset="2"/>
              <a:buChar char="§"/>
            </a:pPr>
            <a:r>
              <a:rPr lang="en-US" dirty="0"/>
              <a:t>2. Support Vector Machines (SVMs)</a:t>
            </a:r>
          </a:p>
          <a:p>
            <a:pPr>
              <a:buFont typeface="Wingdings" panose="05000000000000000000" pitchFamily="2" charset="2"/>
              <a:buChar char="§"/>
            </a:pPr>
            <a:r>
              <a:rPr lang="en-US" dirty="0"/>
              <a:t>3. Multivariate Adaptive Regression Splines (MARS)</a:t>
            </a:r>
          </a:p>
          <a:p>
            <a:pPr>
              <a:buFont typeface="Wingdings" panose="05000000000000000000" pitchFamily="2" charset="2"/>
              <a:buChar char="§"/>
            </a:pPr>
            <a:r>
              <a:rPr lang="en-US" dirty="0"/>
              <a:t>4. K-Nearest </a:t>
            </a:r>
            <a:r>
              <a:rPr lang="en-US" dirty="0" err="1"/>
              <a:t>Neighbours</a:t>
            </a:r>
            <a:r>
              <a:rPr lang="en-US" dirty="0"/>
              <a:t> (KNNs)</a:t>
            </a:r>
          </a:p>
          <a:p>
            <a:pPr>
              <a:buFont typeface="Wingdings" panose="05000000000000000000" pitchFamily="2" charset="2"/>
              <a:buChar char="§"/>
            </a:pPr>
            <a:r>
              <a:rPr lang="en-US" dirty="0"/>
              <a:t>5. Computing</a:t>
            </a:r>
          </a:p>
        </p:txBody>
      </p:sp>
    </p:spTree>
    <p:extLst>
      <p:ext uri="{BB962C8B-B14F-4D97-AF65-F5344CB8AC3E}">
        <p14:creationId xmlns:p14="http://schemas.microsoft.com/office/powerpoint/2010/main" val="55285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Neural Networks</a:t>
            </a:r>
            <a:endParaRPr lang="en-US" dirty="0"/>
          </a:p>
        </p:txBody>
      </p:sp>
      <p:sp>
        <p:nvSpPr>
          <p:cNvPr id="6" name="TextBox 5">
            <a:extLst>
              <a:ext uri="{FF2B5EF4-FFF2-40B4-BE49-F238E27FC236}">
                <a16:creationId xmlns:a16="http://schemas.microsoft.com/office/drawing/2014/main" id="{82EC5ECB-BC71-2F27-C553-DB84A2E8CA20}"/>
              </a:ext>
            </a:extLst>
          </p:cNvPr>
          <p:cNvSpPr txBox="1"/>
          <p:nvPr/>
        </p:nvSpPr>
        <p:spPr>
          <a:xfrm>
            <a:off x="568656" y="1763256"/>
            <a:ext cx="7044266" cy="4524315"/>
          </a:xfrm>
          <a:prstGeom prst="rect">
            <a:avLst/>
          </a:prstGeom>
          <a:noFill/>
        </p:spPr>
        <p:txBody>
          <a:bodyPr wrap="square">
            <a:spAutoFit/>
          </a:bodyPr>
          <a:lstStyle/>
          <a:p>
            <a:r>
              <a:rPr lang="en-US" dirty="0">
                <a:solidFill>
                  <a:schemeClr val="accent2">
                    <a:lumMod val="75000"/>
                  </a:schemeClr>
                </a:solidFill>
              </a:rPr>
              <a:t>Neurons: </a:t>
            </a:r>
            <a:r>
              <a:rPr lang="en-US" dirty="0"/>
              <a:t>Basic unit of neural network also known as node</a:t>
            </a:r>
          </a:p>
          <a:p>
            <a:endParaRPr lang="en-US" dirty="0"/>
          </a:p>
          <a:p>
            <a:r>
              <a:rPr lang="en-US" dirty="0">
                <a:solidFill>
                  <a:schemeClr val="accent2">
                    <a:lumMod val="75000"/>
                  </a:schemeClr>
                </a:solidFill>
              </a:rPr>
              <a:t>Layers: </a:t>
            </a:r>
            <a:r>
              <a:rPr lang="en-US" dirty="0"/>
              <a:t>A group of neurons. There is one input layer, one output layer, and one or more hidden layers.</a:t>
            </a:r>
          </a:p>
          <a:p>
            <a:endParaRPr lang="en-US" dirty="0"/>
          </a:p>
          <a:p>
            <a:r>
              <a:rPr lang="en-US" dirty="0">
                <a:solidFill>
                  <a:schemeClr val="accent2">
                    <a:lumMod val="75000"/>
                  </a:schemeClr>
                </a:solidFill>
              </a:rPr>
              <a:t>Activation Function: </a:t>
            </a:r>
            <a:r>
              <a:rPr lang="en-US" dirty="0"/>
              <a:t>Used to introduce non-linearity to model.</a:t>
            </a:r>
          </a:p>
          <a:p>
            <a:endParaRPr lang="en-US" dirty="0"/>
          </a:p>
          <a:p>
            <a:r>
              <a:rPr lang="en-US" dirty="0">
                <a:solidFill>
                  <a:schemeClr val="accent2">
                    <a:lumMod val="75000"/>
                  </a:schemeClr>
                </a:solidFill>
              </a:rPr>
              <a:t>Learning Rate: </a:t>
            </a:r>
            <a:r>
              <a:rPr lang="en-US" dirty="0"/>
              <a:t>The amount by which weights are changed and is used during backpropagation.</a:t>
            </a:r>
          </a:p>
          <a:p>
            <a:endParaRPr lang="en-US" dirty="0"/>
          </a:p>
          <a:p>
            <a:r>
              <a:rPr lang="en-US" dirty="0">
                <a:solidFill>
                  <a:schemeClr val="accent2">
                    <a:lumMod val="75000"/>
                  </a:schemeClr>
                </a:solidFill>
              </a:rPr>
              <a:t>Gradient Descent: </a:t>
            </a:r>
            <a:r>
              <a:rPr lang="en-US" dirty="0"/>
              <a:t>It is an optimization algorithm used for finding weights of ML algorithm.</a:t>
            </a:r>
          </a:p>
          <a:p>
            <a:endParaRPr lang="en-US" dirty="0"/>
          </a:p>
          <a:p>
            <a:r>
              <a:rPr lang="en-US" dirty="0">
                <a:solidFill>
                  <a:schemeClr val="accent2">
                    <a:lumMod val="75000"/>
                  </a:schemeClr>
                </a:solidFill>
              </a:rPr>
              <a:t>Backpropagation: </a:t>
            </a:r>
            <a:r>
              <a:rPr lang="en-US" dirty="0"/>
              <a:t>Training method for feedforward neural networks used by neurons to adapt their weight to acquire new knowledge</a:t>
            </a:r>
          </a:p>
        </p:txBody>
      </p:sp>
      <p:pic>
        <p:nvPicPr>
          <p:cNvPr id="8" name="Picture 7">
            <a:extLst>
              <a:ext uri="{FF2B5EF4-FFF2-40B4-BE49-F238E27FC236}">
                <a16:creationId xmlns:a16="http://schemas.microsoft.com/office/drawing/2014/main" id="{A431CC72-6D55-D326-4F59-EC9AE4AD18C5}"/>
              </a:ext>
            </a:extLst>
          </p:cNvPr>
          <p:cNvPicPr>
            <a:picLocks noChangeAspect="1"/>
          </p:cNvPicPr>
          <p:nvPr/>
        </p:nvPicPr>
        <p:blipFill>
          <a:blip r:embed="rId3"/>
          <a:stretch>
            <a:fillRect/>
          </a:stretch>
        </p:blipFill>
        <p:spPr>
          <a:xfrm>
            <a:off x="7504243" y="398651"/>
            <a:ext cx="4346314" cy="2433936"/>
          </a:xfrm>
          <a:prstGeom prst="rect">
            <a:avLst/>
          </a:prstGeom>
        </p:spPr>
      </p:pic>
    </p:spTree>
    <p:extLst>
      <p:ext uri="{BB962C8B-B14F-4D97-AF65-F5344CB8AC3E}">
        <p14:creationId xmlns:p14="http://schemas.microsoft.com/office/powerpoint/2010/main" val="253412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Neural Networks</a:t>
            </a:r>
            <a:endParaRPr lang="en-US" dirty="0"/>
          </a:p>
        </p:txBody>
      </p:sp>
      <p:pic>
        <p:nvPicPr>
          <p:cNvPr id="4" name="Content Placeholder 3">
            <a:extLst>
              <a:ext uri="{FF2B5EF4-FFF2-40B4-BE49-F238E27FC236}">
                <a16:creationId xmlns:a16="http://schemas.microsoft.com/office/drawing/2014/main" id="{E4A82F35-54E6-07F6-780E-86281C20CA78}"/>
              </a:ext>
            </a:extLst>
          </p:cNvPr>
          <p:cNvPicPr>
            <a:picLocks noGrp="1" noChangeAspect="1"/>
          </p:cNvPicPr>
          <p:nvPr>
            <p:ph idx="1"/>
          </p:nvPr>
        </p:nvPicPr>
        <p:blipFill>
          <a:blip r:embed="rId3"/>
          <a:stretch>
            <a:fillRect/>
          </a:stretch>
        </p:blipFill>
        <p:spPr>
          <a:xfrm>
            <a:off x="4975668" y="1930400"/>
            <a:ext cx="5842301" cy="3881437"/>
          </a:xfrm>
          <a:prstGeom prst="rect">
            <a:avLst/>
          </a:prstGeom>
        </p:spPr>
      </p:pic>
      <p:sp>
        <p:nvSpPr>
          <p:cNvPr id="6" name="TextBox 5">
            <a:extLst>
              <a:ext uri="{FF2B5EF4-FFF2-40B4-BE49-F238E27FC236}">
                <a16:creationId xmlns:a16="http://schemas.microsoft.com/office/drawing/2014/main" id="{82EC5ECB-BC71-2F27-C553-DB84A2E8CA20}"/>
              </a:ext>
            </a:extLst>
          </p:cNvPr>
          <p:cNvSpPr txBox="1"/>
          <p:nvPr/>
        </p:nvSpPr>
        <p:spPr>
          <a:xfrm>
            <a:off x="585702" y="2342278"/>
            <a:ext cx="4389966" cy="2585323"/>
          </a:xfrm>
          <a:prstGeom prst="rect">
            <a:avLst/>
          </a:prstGeom>
          <a:noFill/>
        </p:spPr>
        <p:txBody>
          <a:bodyPr wrap="square">
            <a:spAutoFit/>
          </a:bodyPr>
          <a:lstStyle/>
          <a:p>
            <a:r>
              <a:rPr lang="en-US" dirty="0"/>
              <a:t>The simplest neural network contains no</a:t>
            </a:r>
          </a:p>
          <a:p>
            <a:r>
              <a:rPr lang="en-US" dirty="0"/>
              <a:t>hidden layer and are equivalent to linear regression. </a:t>
            </a:r>
          </a:p>
          <a:p>
            <a:r>
              <a:rPr lang="en-US" dirty="0"/>
              <a:t>Three inputs in the figure are the</a:t>
            </a:r>
          </a:p>
          <a:p>
            <a:r>
              <a:rPr lang="en-US" dirty="0"/>
              <a:t>predictors and coefficients attached to</a:t>
            </a:r>
          </a:p>
          <a:p>
            <a:r>
              <a:rPr lang="en-US" dirty="0"/>
              <a:t>these predictors are called weights. </a:t>
            </a:r>
          </a:p>
          <a:p>
            <a:r>
              <a:rPr lang="en-US" dirty="0"/>
              <a:t>The forecasts are obtained by linear combination</a:t>
            </a:r>
          </a:p>
          <a:p>
            <a:r>
              <a:rPr lang="en-US" dirty="0"/>
              <a:t>of inputs.</a:t>
            </a:r>
          </a:p>
        </p:txBody>
      </p:sp>
      <p:sp>
        <p:nvSpPr>
          <p:cNvPr id="7" name="TextBox 6">
            <a:extLst>
              <a:ext uri="{FF2B5EF4-FFF2-40B4-BE49-F238E27FC236}">
                <a16:creationId xmlns:a16="http://schemas.microsoft.com/office/drawing/2014/main" id="{6D5102C2-B55D-F843-59FB-EC79AFA1DFE5}"/>
              </a:ext>
            </a:extLst>
          </p:cNvPr>
          <p:cNvSpPr txBox="1"/>
          <p:nvPr/>
        </p:nvSpPr>
        <p:spPr>
          <a:xfrm>
            <a:off x="5956300" y="5811837"/>
            <a:ext cx="4360489" cy="246221"/>
          </a:xfrm>
          <a:prstGeom prst="rect">
            <a:avLst/>
          </a:prstGeom>
          <a:noFill/>
        </p:spPr>
        <p:txBody>
          <a:bodyPr wrap="none" rtlCol="0">
            <a:spAutoFit/>
          </a:bodyPr>
          <a:lstStyle/>
          <a:p>
            <a:r>
              <a:rPr lang="en-US" sz="1000" dirty="0"/>
              <a:t>Retrieve from: https://joshuagoings.com/2020/05/05/neural-network/ </a:t>
            </a:r>
          </a:p>
        </p:txBody>
      </p:sp>
    </p:spTree>
    <p:extLst>
      <p:ext uri="{BB962C8B-B14F-4D97-AF65-F5344CB8AC3E}">
        <p14:creationId xmlns:p14="http://schemas.microsoft.com/office/powerpoint/2010/main" val="2206734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a:t>Neural Networks</a:t>
            </a:r>
            <a:endParaRPr lang="en-US" dirty="0"/>
          </a:p>
        </p:txBody>
      </p:sp>
      <p:sp>
        <p:nvSpPr>
          <p:cNvPr id="6" name="TextBox 5">
            <a:extLst>
              <a:ext uri="{FF2B5EF4-FFF2-40B4-BE49-F238E27FC236}">
                <a16:creationId xmlns:a16="http://schemas.microsoft.com/office/drawing/2014/main" id="{82EC5ECB-BC71-2F27-C553-DB84A2E8CA20}"/>
              </a:ext>
            </a:extLst>
          </p:cNvPr>
          <p:cNvSpPr txBox="1"/>
          <p:nvPr/>
        </p:nvSpPr>
        <p:spPr>
          <a:xfrm>
            <a:off x="677334" y="2139553"/>
            <a:ext cx="4389966" cy="3693319"/>
          </a:xfrm>
          <a:prstGeom prst="rect">
            <a:avLst/>
          </a:prstGeom>
          <a:noFill/>
        </p:spPr>
        <p:txBody>
          <a:bodyPr wrap="square">
            <a:spAutoFit/>
          </a:bodyPr>
          <a:lstStyle/>
          <a:p>
            <a:r>
              <a:rPr lang="en-US" dirty="0"/>
              <a:t>Once we add an intermediate layer with hidden neurons, the neural network becomes non-linear. </a:t>
            </a:r>
          </a:p>
          <a:p>
            <a:r>
              <a:rPr lang="en-US" dirty="0"/>
              <a:t>Each layer of nodes receives inputs from the previous layers. </a:t>
            </a:r>
          </a:p>
          <a:p>
            <a:r>
              <a:rPr lang="en-US" dirty="0"/>
              <a:t>The outputs of the nodes in one layer are inputs to the next layer. </a:t>
            </a:r>
          </a:p>
          <a:p>
            <a:r>
              <a:rPr lang="en-US" dirty="0"/>
              <a:t>The inputs to each node are</a:t>
            </a:r>
          </a:p>
          <a:p>
            <a:r>
              <a:rPr lang="en-US" dirty="0"/>
              <a:t>combined using a weighted linear combination. </a:t>
            </a:r>
          </a:p>
          <a:p>
            <a:r>
              <a:rPr lang="en-US" dirty="0"/>
              <a:t>The result is then modified by a nonlinear function before</a:t>
            </a:r>
          </a:p>
          <a:p>
            <a:r>
              <a:rPr lang="en-US" dirty="0"/>
              <a:t>being output.</a:t>
            </a:r>
          </a:p>
        </p:txBody>
      </p:sp>
      <p:sp>
        <p:nvSpPr>
          <p:cNvPr id="7" name="TextBox 6">
            <a:extLst>
              <a:ext uri="{FF2B5EF4-FFF2-40B4-BE49-F238E27FC236}">
                <a16:creationId xmlns:a16="http://schemas.microsoft.com/office/drawing/2014/main" id="{6D5102C2-B55D-F843-59FB-EC79AFA1DFE5}"/>
              </a:ext>
            </a:extLst>
          </p:cNvPr>
          <p:cNvSpPr txBox="1"/>
          <p:nvPr/>
        </p:nvSpPr>
        <p:spPr>
          <a:xfrm>
            <a:off x="5956300" y="5811837"/>
            <a:ext cx="4360489" cy="246221"/>
          </a:xfrm>
          <a:prstGeom prst="rect">
            <a:avLst/>
          </a:prstGeom>
          <a:noFill/>
        </p:spPr>
        <p:txBody>
          <a:bodyPr wrap="none" rtlCol="0">
            <a:spAutoFit/>
          </a:bodyPr>
          <a:lstStyle/>
          <a:p>
            <a:r>
              <a:rPr lang="en-US" sz="1000" dirty="0"/>
              <a:t>Retrieve from: https://joshuagoings.com/2020/05/05/neural-network/ </a:t>
            </a:r>
          </a:p>
        </p:txBody>
      </p:sp>
      <p:pic>
        <p:nvPicPr>
          <p:cNvPr id="3" name="Picture 2">
            <a:extLst>
              <a:ext uri="{FF2B5EF4-FFF2-40B4-BE49-F238E27FC236}">
                <a16:creationId xmlns:a16="http://schemas.microsoft.com/office/drawing/2014/main" id="{2A33EEC8-1FB1-85E4-DD42-0E20B6B40318}"/>
              </a:ext>
            </a:extLst>
          </p:cNvPr>
          <p:cNvPicPr>
            <a:picLocks noChangeAspect="1"/>
          </p:cNvPicPr>
          <p:nvPr/>
        </p:nvPicPr>
        <p:blipFill rotWithShape="1">
          <a:blip r:embed="rId3"/>
          <a:srcRect t="29804"/>
          <a:stretch/>
        </p:blipFill>
        <p:spPr>
          <a:xfrm>
            <a:off x="4975668" y="2160589"/>
            <a:ext cx="6669126" cy="3651248"/>
          </a:xfrm>
          <a:prstGeom prst="rect">
            <a:avLst/>
          </a:prstGeom>
        </p:spPr>
      </p:pic>
    </p:spTree>
    <p:extLst>
      <p:ext uri="{BB962C8B-B14F-4D97-AF65-F5344CB8AC3E}">
        <p14:creationId xmlns:p14="http://schemas.microsoft.com/office/powerpoint/2010/main" val="3240442423"/>
      </p:ext>
    </p:extLst>
  </p:cSld>
  <p:clrMapOvr>
    <a:masterClrMapping/>
  </p:clrMapOvr>
</p:sld>
</file>

<file path=ppt/theme/theme1.xml><?xml version="1.0" encoding="utf-8"?>
<a:theme xmlns:a="http://schemas.openxmlformats.org/drawingml/2006/main" name="Faceta">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478</TotalTime>
  <Words>921</Words>
  <Application>Microsoft Office PowerPoint</Application>
  <PresentationFormat>Widescreen</PresentationFormat>
  <Paragraphs>106</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Trebuchet MS</vt:lpstr>
      <vt:lpstr>Wingdings</vt:lpstr>
      <vt:lpstr>Wingdings 3</vt:lpstr>
      <vt:lpstr>Faceta</vt:lpstr>
      <vt:lpstr>Non- Linear Regression</vt:lpstr>
      <vt:lpstr>Regression</vt:lpstr>
      <vt:lpstr>What is Non linear regression?</vt:lpstr>
      <vt:lpstr>Linear regression vs. Non-linear regression</vt:lpstr>
      <vt:lpstr>Non-Linear Regression Pros and Cons</vt:lpstr>
      <vt:lpstr>Non-linear Regression Models</vt:lpstr>
      <vt:lpstr>Neural Networks</vt:lpstr>
      <vt:lpstr>Neural Networks</vt:lpstr>
      <vt:lpstr>Neural Networks</vt:lpstr>
      <vt:lpstr>Neural Networks</vt:lpstr>
      <vt:lpstr>MARS (Multivariate Adaptive Regression Splines)</vt:lpstr>
      <vt:lpstr>SVM (Support Vector Machines)</vt:lpstr>
      <vt:lpstr>KNN (K-Nearest Neighbors)</vt:lpstr>
      <vt:lpstr>Computing</vt:lpstr>
      <vt:lpstr>Example in R</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Novaflex Aplicaciones</dc:creator>
  <cp:lastModifiedBy>Gabriel Santos</cp:lastModifiedBy>
  <cp:revision>65</cp:revision>
  <dcterms:created xsi:type="dcterms:W3CDTF">2023-03-06T22:18:45Z</dcterms:created>
  <dcterms:modified xsi:type="dcterms:W3CDTF">2023-04-07T20:30:52Z</dcterms:modified>
</cp:coreProperties>
</file>