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0"/>
  </p:notesMasterIdLst>
  <p:sldIdLst>
    <p:sldId id="256" r:id="rId2"/>
    <p:sldId id="257" r:id="rId3"/>
    <p:sldId id="259" r:id="rId4"/>
    <p:sldId id="260" r:id="rId5"/>
    <p:sldId id="261" r:id="rId6"/>
    <p:sldId id="277" r:id="rId7"/>
    <p:sldId id="272" r:id="rId8"/>
    <p:sldId id="278" r:id="rId9"/>
    <p:sldId id="262" r:id="rId10"/>
    <p:sldId id="275" r:id="rId11"/>
    <p:sldId id="264" r:id="rId12"/>
    <p:sldId id="274" r:id="rId13"/>
    <p:sldId id="276" r:id="rId14"/>
    <p:sldId id="279" r:id="rId15"/>
    <p:sldId id="280" r:id="rId16"/>
    <p:sldId id="273"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320" autoAdjust="0"/>
  </p:normalViewPr>
  <p:slideViewPr>
    <p:cSldViewPr snapToGrid="0">
      <p:cViewPr varScale="1">
        <p:scale>
          <a:sx n="93" d="100"/>
          <a:sy n="93" d="100"/>
        </p:scale>
        <p:origin x="1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486C3-0564-408A-8013-486337B63156}"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B8C43-EA7A-4D45-BC69-CEC6FC963715}" type="slidenum">
              <a:rPr lang="en-US" smtClean="0"/>
              <a:t>‹#›</a:t>
            </a:fld>
            <a:endParaRPr lang="en-US"/>
          </a:p>
        </p:txBody>
      </p:sp>
    </p:spTree>
    <p:extLst>
      <p:ext uri="{BB962C8B-B14F-4D97-AF65-F5344CB8AC3E}">
        <p14:creationId xmlns:p14="http://schemas.microsoft.com/office/powerpoint/2010/main" val="141889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not always the best model for our data, not all data follows a straight line. </a:t>
            </a:r>
          </a:p>
          <a:p>
            <a:r>
              <a:rPr lang="en-US" dirty="0"/>
              <a:t>Overfitting.</a:t>
            </a:r>
          </a:p>
          <a:p>
            <a:r>
              <a:rPr lang="en-US" dirty="0"/>
              <a:t>Dimension returns</a:t>
            </a:r>
          </a:p>
        </p:txBody>
      </p:sp>
      <p:sp>
        <p:nvSpPr>
          <p:cNvPr id="4" name="Slide Number Placeholder 3"/>
          <p:cNvSpPr>
            <a:spLocks noGrp="1"/>
          </p:cNvSpPr>
          <p:nvPr>
            <p:ph type="sldNum" sz="quarter" idx="5"/>
          </p:nvPr>
        </p:nvSpPr>
        <p:spPr/>
        <p:txBody>
          <a:bodyPr/>
          <a:lstStyle/>
          <a:p>
            <a:fld id="{BA2B8C43-EA7A-4D45-BC69-CEC6FC963715}" type="slidenum">
              <a:rPr lang="en-US" smtClean="0"/>
              <a:t>1</a:t>
            </a:fld>
            <a:endParaRPr lang="en-US"/>
          </a:p>
        </p:txBody>
      </p:sp>
    </p:spTree>
    <p:extLst>
      <p:ext uri="{BB962C8B-B14F-4D97-AF65-F5344CB8AC3E}">
        <p14:creationId xmlns:p14="http://schemas.microsoft.com/office/powerpoint/2010/main" val="107152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powerful nonlinear regression techniques inspired by theories about how the brain works. They allow for complex non-linear relationships between the response variable and its predictors.</a:t>
            </a:r>
          </a:p>
        </p:txBody>
      </p:sp>
      <p:sp>
        <p:nvSpPr>
          <p:cNvPr id="4" name="Slide Number Placeholder 3"/>
          <p:cNvSpPr>
            <a:spLocks noGrp="1"/>
          </p:cNvSpPr>
          <p:nvPr>
            <p:ph type="sldNum" sz="quarter" idx="5"/>
          </p:nvPr>
        </p:nvSpPr>
        <p:spPr/>
        <p:txBody>
          <a:bodyPr/>
          <a:lstStyle/>
          <a:p>
            <a:fld id="{BA2B8C43-EA7A-4D45-BC69-CEC6FC963715}" type="slidenum">
              <a:rPr lang="en-US" smtClean="0"/>
              <a:t>10</a:t>
            </a:fld>
            <a:endParaRPr lang="en-US"/>
          </a:p>
        </p:txBody>
      </p:sp>
    </p:spTree>
    <p:extLst>
      <p:ext uri="{BB962C8B-B14F-4D97-AF65-F5344CB8AC3E}">
        <p14:creationId xmlns:p14="http://schemas.microsoft.com/office/powerpoint/2010/main" val="13156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11</a:t>
            </a:fld>
            <a:endParaRPr lang="en-US"/>
          </a:p>
        </p:txBody>
      </p:sp>
    </p:spTree>
    <p:extLst>
      <p:ext uri="{BB962C8B-B14F-4D97-AF65-F5344CB8AC3E}">
        <p14:creationId xmlns:p14="http://schemas.microsoft.com/office/powerpoint/2010/main" val="7607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developments of neural networks are much more complicated. I'm simplifying a lot of the details, but the general idea remains: neural networks are models for performing nonlinear regressions, and they are built from linear models. They take one of the workhorses of scientific analysis, linear regression, and generalize it to handle complex, nonlinear relationships between data.</a:t>
            </a:r>
          </a:p>
        </p:txBody>
      </p:sp>
      <p:sp>
        <p:nvSpPr>
          <p:cNvPr id="4" name="Slide Number Placeholder 3"/>
          <p:cNvSpPr>
            <a:spLocks noGrp="1"/>
          </p:cNvSpPr>
          <p:nvPr>
            <p:ph type="sldNum" sz="quarter" idx="5"/>
          </p:nvPr>
        </p:nvSpPr>
        <p:spPr/>
        <p:txBody>
          <a:bodyPr/>
          <a:lstStyle/>
          <a:p>
            <a:fld id="{BA2B8C43-EA7A-4D45-BC69-CEC6FC963715}" type="slidenum">
              <a:rPr lang="en-US" smtClean="0"/>
              <a:t>12</a:t>
            </a:fld>
            <a:endParaRPr lang="en-US"/>
          </a:p>
        </p:txBody>
      </p:sp>
    </p:spTree>
    <p:extLst>
      <p:ext uri="{BB962C8B-B14F-4D97-AF65-F5344CB8AC3E}">
        <p14:creationId xmlns:p14="http://schemas.microsoft.com/office/powerpoint/2010/main" val="335008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13</a:t>
            </a:fld>
            <a:endParaRPr lang="en-US"/>
          </a:p>
        </p:txBody>
      </p:sp>
    </p:spTree>
    <p:extLst>
      <p:ext uri="{BB962C8B-B14F-4D97-AF65-F5344CB8AC3E}">
        <p14:creationId xmlns:p14="http://schemas.microsoft.com/office/powerpoint/2010/main" val="250509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Regression itself is part of the supervised Machine Learning category that uses labeled data to model the relationship between data inputs (independent variables) and outputs (dependent variables).</a:t>
            </a:r>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14</a:t>
            </a:fld>
            <a:endParaRPr lang="en-US"/>
          </a:p>
        </p:txBody>
      </p:sp>
    </p:spTree>
    <p:extLst>
      <p:ext uri="{BB962C8B-B14F-4D97-AF65-F5344CB8AC3E}">
        <p14:creationId xmlns:p14="http://schemas.microsoft.com/office/powerpoint/2010/main" val="354455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The beauty of linear regression is its simplicity, as it assumes a linear relationship between inputs and outputs (except for polynomial regression, a special case of multiple linear regression, used to model non-linear relationships).</a:t>
            </a:r>
          </a:p>
          <a:p>
            <a:pPr algn="l"/>
            <a:r>
              <a:rPr lang="en-US" b="0" i="0" dirty="0">
                <a:solidFill>
                  <a:srgbClr val="292929"/>
                </a:solidFill>
                <a:effectLst/>
                <a:latin typeface="source-serif-pro"/>
              </a:rPr>
              <a:t>However, the interaction between metrics in the real-world is often non-linear, which means that simple linear regression cannot always give us a good approximation of outputs given the inputs. This is where MARS comes to the rescue.</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panose="02000503000000020004" pitchFamily="2" charset="0"/>
              </a:rPr>
              <a:t>Linear models make a strong assumption about linearity, and this assumption is often a poor one, which can affect predictive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Multivariate adaptive regression splines algorithm is best summarized as an improved version of linear regression that can model non-linear relationships between the variables. functions joined together by one or more hinge function</a:t>
            </a:r>
          </a:p>
          <a:p>
            <a:pPr algn="l"/>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96964E12-25BB-0846-A243-F1A23DD04A77}" type="slidenum">
              <a:rPr lang="en-US" smtClean="0"/>
              <a:t>15</a:t>
            </a:fld>
            <a:endParaRPr lang="en-US"/>
          </a:p>
        </p:txBody>
      </p:sp>
    </p:spTree>
    <p:extLst>
      <p:ext uri="{BB962C8B-B14F-4D97-AF65-F5344CB8AC3E}">
        <p14:creationId xmlns:p14="http://schemas.microsoft.com/office/powerpoint/2010/main" val="1654394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96964E12-25BB-0846-A243-F1A23DD04A77}" type="slidenum">
              <a:rPr lang="en-US" smtClean="0"/>
              <a:t>16</a:t>
            </a:fld>
            <a:endParaRPr lang="en-US"/>
          </a:p>
        </p:txBody>
      </p:sp>
    </p:spTree>
    <p:extLst>
      <p:ext uri="{BB962C8B-B14F-4D97-AF65-F5344CB8AC3E}">
        <p14:creationId xmlns:p14="http://schemas.microsoft.com/office/powerpoint/2010/main" val="90883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This procedure continues until many knots are found, producing a (potentially) highly non-linear prediction equation. Although including many knots may allow us to fit a really good relationship with our training data, it may not generalize very well to new, unseen data. Consequently, once the full set of knots has been identified, we can sequentially remove knots that do not contribute significantly to predictive accuracy. </a:t>
            </a:r>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96964E12-25BB-0846-A243-F1A23DD04A77}" type="slidenum">
              <a:rPr lang="en-US" smtClean="0"/>
              <a:t>17</a:t>
            </a:fld>
            <a:endParaRPr lang="en-US"/>
          </a:p>
        </p:txBody>
      </p:sp>
    </p:spTree>
    <p:extLst>
      <p:ext uri="{BB962C8B-B14F-4D97-AF65-F5344CB8AC3E}">
        <p14:creationId xmlns:p14="http://schemas.microsoft.com/office/powerpoint/2010/main" val="79176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18</a:t>
            </a:fld>
            <a:endParaRPr lang="en-US"/>
          </a:p>
        </p:txBody>
      </p:sp>
    </p:spTree>
    <p:extLst>
      <p:ext uri="{BB962C8B-B14F-4D97-AF65-F5344CB8AC3E}">
        <p14:creationId xmlns:p14="http://schemas.microsoft.com/office/powerpoint/2010/main" val="661938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19</a:t>
            </a:fld>
            <a:endParaRPr lang="en-US"/>
          </a:p>
        </p:txBody>
      </p:sp>
    </p:spTree>
    <p:extLst>
      <p:ext uri="{BB962C8B-B14F-4D97-AF65-F5344CB8AC3E}">
        <p14:creationId xmlns:p14="http://schemas.microsoft.com/office/powerpoint/2010/main" val="123534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charset="2"/>
              <a:buNone/>
            </a:pPr>
            <a:r>
              <a:rPr lang="en-US" dirty="0"/>
              <a:t>The regression can be linear or nonlinear, depending on whether the relationship between the variables can be approximated by a linear function or not.</a:t>
            </a:r>
          </a:p>
        </p:txBody>
      </p:sp>
      <p:sp>
        <p:nvSpPr>
          <p:cNvPr id="4" name="Slide Number Placeholder 3"/>
          <p:cNvSpPr>
            <a:spLocks noGrp="1"/>
          </p:cNvSpPr>
          <p:nvPr>
            <p:ph type="sldNum" sz="quarter" idx="5"/>
          </p:nvPr>
        </p:nvSpPr>
        <p:spPr/>
        <p:txBody>
          <a:bodyPr/>
          <a:lstStyle/>
          <a:p>
            <a:fld id="{BA2B8C43-EA7A-4D45-BC69-CEC6FC963715}" type="slidenum">
              <a:rPr lang="en-US" smtClean="0"/>
              <a:t>2</a:t>
            </a:fld>
            <a:endParaRPr lang="en-US"/>
          </a:p>
        </p:txBody>
      </p:sp>
    </p:spTree>
    <p:extLst>
      <p:ext uri="{BB962C8B-B14F-4D97-AF65-F5344CB8AC3E}">
        <p14:creationId xmlns:p14="http://schemas.microsoft.com/office/powerpoint/2010/main" val="234471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20</a:t>
            </a:fld>
            <a:endParaRPr lang="en-US"/>
          </a:p>
        </p:txBody>
      </p:sp>
    </p:spTree>
    <p:extLst>
      <p:ext uri="{BB962C8B-B14F-4D97-AF65-F5344CB8AC3E}">
        <p14:creationId xmlns:p14="http://schemas.microsoft.com/office/powerpoint/2010/main" val="3599998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SVMs have a number of advantages compared to other ML algorithms </a:t>
            </a:r>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21</a:t>
            </a:fld>
            <a:endParaRPr lang="en-US"/>
          </a:p>
        </p:txBody>
      </p:sp>
    </p:spTree>
    <p:extLst>
      <p:ext uri="{BB962C8B-B14F-4D97-AF65-F5344CB8AC3E}">
        <p14:creationId xmlns:p14="http://schemas.microsoft.com/office/powerpoint/2010/main" val="3127531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22</a:t>
            </a:fld>
            <a:endParaRPr lang="en-US"/>
          </a:p>
        </p:txBody>
      </p:sp>
    </p:spTree>
    <p:extLst>
      <p:ext uri="{BB962C8B-B14F-4D97-AF65-F5344CB8AC3E}">
        <p14:creationId xmlns:p14="http://schemas.microsoft.com/office/powerpoint/2010/main" val="3777037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23</a:t>
            </a:fld>
            <a:endParaRPr lang="en-US"/>
          </a:p>
        </p:txBody>
      </p:sp>
    </p:spTree>
    <p:extLst>
      <p:ext uri="{BB962C8B-B14F-4D97-AF65-F5344CB8AC3E}">
        <p14:creationId xmlns:p14="http://schemas.microsoft.com/office/powerpoint/2010/main" val="4249960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24</a:t>
            </a:fld>
            <a:endParaRPr lang="en-US"/>
          </a:p>
        </p:txBody>
      </p:sp>
    </p:spTree>
    <p:extLst>
      <p:ext uri="{BB962C8B-B14F-4D97-AF65-F5344CB8AC3E}">
        <p14:creationId xmlns:p14="http://schemas.microsoft.com/office/powerpoint/2010/main" val="1836364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p>
          <a:p>
            <a:endParaRPr lang="en-US" dirty="0"/>
          </a:p>
          <a:p>
            <a:r>
              <a:rPr lang="en-US" dirty="0"/>
              <a:t>Credit scoring analysis using weighted k nearest neighbor</a:t>
            </a:r>
          </a:p>
        </p:txBody>
      </p:sp>
      <p:sp>
        <p:nvSpPr>
          <p:cNvPr id="4" name="Slide Number Placeholder 3"/>
          <p:cNvSpPr>
            <a:spLocks noGrp="1"/>
          </p:cNvSpPr>
          <p:nvPr>
            <p:ph type="sldNum" sz="quarter" idx="5"/>
          </p:nvPr>
        </p:nvSpPr>
        <p:spPr/>
        <p:txBody>
          <a:bodyPr/>
          <a:lstStyle/>
          <a:p>
            <a:fld id="{96964E12-25BB-0846-A243-F1A23DD04A77}" type="slidenum">
              <a:rPr lang="en-US" smtClean="0"/>
              <a:t>25</a:t>
            </a:fld>
            <a:endParaRPr lang="en-US"/>
          </a:p>
        </p:txBody>
      </p:sp>
    </p:spTree>
    <p:extLst>
      <p:ext uri="{BB962C8B-B14F-4D97-AF65-F5344CB8AC3E}">
        <p14:creationId xmlns:p14="http://schemas.microsoft.com/office/powerpoint/2010/main" val="316035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 </a:t>
            </a:r>
            <a:r>
              <a:rPr lang="en-US" dirty="0">
                <a:effectLst/>
                <a:latin typeface="inherit"/>
              </a:rPr>
              <a:t>. This can be costly from both a time and money perspective. More memory and storage will drive up business expenses and more data can take longer to compute. While different data structures, such as Ball-Tree, have been created to address the computational inefficiencies, a different classifier may be ideal depending on the business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Curse of dimensionality: </a:t>
            </a:r>
            <a:r>
              <a:rPr lang="en-US" dirty="0">
                <a:effectLst/>
                <a:latin typeface="inherit"/>
              </a:rPr>
              <a:t> additional features increases the amount of classification errors, especially when the sample size is smaller.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inherit"/>
              </a:rPr>
              <a:t>Prone to overfitting: . Lower values of k can overfit the data, whereas higher values of k tend to “smooth out” the prediction values since it is averaging the values over a greater area, or neighborhood. However, if the value of k is too high, then it can underfit the data.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26</a:t>
            </a:fld>
            <a:endParaRPr lang="en-US"/>
          </a:p>
        </p:txBody>
      </p:sp>
    </p:spTree>
    <p:extLst>
      <p:ext uri="{BB962C8B-B14F-4D97-AF65-F5344CB8AC3E}">
        <p14:creationId xmlns:p14="http://schemas.microsoft.com/office/powerpoint/2010/main" val="1199634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p>
          <a:p>
            <a:endParaRPr lang="en-US" dirty="0"/>
          </a:p>
          <a:p>
            <a:r>
              <a:rPr lang="en-US" dirty="0"/>
              <a:t>Credit scoring analysis using weighted k nearest neighbor</a:t>
            </a:r>
          </a:p>
        </p:txBody>
      </p:sp>
      <p:sp>
        <p:nvSpPr>
          <p:cNvPr id="4" name="Slide Number Placeholder 3"/>
          <p:cNvSpPr>
            <a:spLocks noGrp="1"/>
          </p:cNvSpPr>
          <p:nvPr>
            <p:ph type="sldNum" sz="quarter" idx="5"/>
          </p:nvPr>
        </p:nvSpPr>
        <p:spPr/>
        <p:txBody>
          <a:bodyPr/>
          <a:lstStyle/>
          <a:p>
            <a:fld id="{96964E12-25BB-0846-A243-F1A23DD04A77}" type="slidenum">
              <a:rPr lang="en-US" smtClean="0"/>
              <a:t>27</a:t>
            </a:fld>
            <a:endParaRPr lang="en-US"/>
          </a:p>
        </p:txBody>
      </p:sp>
    </p:spTree>
    <p:extLst>
      <p:ext uri="{BB962C8B-B14F-4D97-AF65-F5344CB8AC3E}">
        <p14:creationId xmlns:p14="http://schemas.microsoft.com/office/powerpoint/2010/main" val="24122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Nonlinear regression is a more complex technique than linear regression, since no closed analytical solution can be found, and therefore the use of numerical methods is required to find the parameters of the nonlinear function that best fit the data. </a:t>
            </a:r>
          </a:p>
        </p:txBody>
      </p:sp>
      <p:sp>
        <p:nvSpPr>
          <p:cNvPr id="4" name="Slide Number Placeholder 3"/>
          <p:cNvSpPr>
            <a:spLocks noGrp="1"/>
          </p:cNvSpPr>
          <p:nvPr>
            <p:ph type="sldNum" sz="quarter" idx="5"/>
          </p:nvPr>
        </p:nvSpPr>
        <p:spPr/>
        <p:txBody>
          <a:bodyPr/>
          <a:lstStyle/>
          <a:p>
            <a:fld id="{BA2B8C43-EA7A-4D45-BC69-CEC6FC963715}" type="slidenum">
              <a:rPr lang="en-US" smtClean="0"/>
              <a:t>3</a:t>
            </a:fld>
            <a:endParaRPr lang="en-US"/>
          </a:p>
        </p:txBody>
      </p:sp>
    </p:spTree>
    <p:extLst>
      <p:ext uri="{BB962C8B-B14F-4D97-AF65-F5344CB8AC3E}">
        <p14:creationId xmlns:p14="http://schemas.microsoft.com/office/powerpoint/2010/main" val="81268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In linear regression: The goal of linear regression is to find the line that best fits the data.</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n-US" dirty="0"/>
              <a:t>In nonlinear regression: The goal of nonlinear regression is to find the nonlinear function that best fits the data. </a:t>
            </a:r>
          </a:p>
          <a:p>
            <a:pPr marL="171450" indent="-171450">
              <a:buFont typeface="Arial" panose="020B0604020202020204" pitchFamily="34" charset="0"/>
              <a:buChar char="•"/>
            </a:pPr>
            <a:r>
              <a:rPr lang="en-US" dirty="0"/>
              <a:t>This will allow the model to capture the curvature in the scatterplot.</a:t>
            </a:r>
          </a:p>
          <a:p>
            <a:pPr marL="171450" indent="-171450">
              <a:buFont typeface="Arial" panose="020B0604020202020204" pitchFamily="34" charset="0"/>
              <a:buChar char="•"/>
            </a:pPr>
            <a:r>
              <a:rPr lang="en-US" dirty="0"/>
              <a:t>Quadratic model are flexible, since higher order models such </a:t>
            </a:r>
            <a:r>
              <a:rPr lang="en-US" b="0" i="0" dirty="0">
                <a:solidFill>
                  <a:srgbClr val="4D5156"/>
                </a:solidFill>
                <a:effectLst/>
                <a:latin typeface="Roboto" panose="02000000000000000000" pitchFamily="2" charset="0"/>
              </a:rPr>
              <a:t>x</a:t>
            </a:r>
            <a:r>
              <a:rPr lang="en-US" b="0" i="0" baseline="30000" dirty="0">
                <a:solidFill>
                  <a:srgbClr val="4D5156"/>
                </a:solidFill>
                <a:effectLst/>
                <a:latin typeface="Roboto" panose="02000000000000000000" pitchFamily="2" charset="0"/>
              </a:rPr>
              <a:t>3 </a:t>
            </a:r>
            <a:r>
              <a:rPr lang="en-US" dirty="0"/>
              <a:t>can be inserted in the model. </a:t>
            </a:r>
          </a:p>
          <a:p>
            <a:pPr marL="171450" indent="-171450">
              <a:buFont typeface="Arial" panose="020B0604020202020204" pitchFamily="34" charset="0"/>
              <a:buChar char="•"/>
            </a:pPr>
            <a:r>
              <a:rPr lang="en-US" dirty="0"/>
              <a:t>Adding terms may lead to overfitting.</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A2B8C43-EA7A-4D45-BC69-CEC6FC963715}" type="slidenum">
              <a:rPr lang="en-US" smtClean="0"/>
              <a:t>4</a:t>
            </a:fld>
            <a:endParaRPr lang="en-US"/>
          </a:p>
        </p:txBody>
      </p:sp>
    </p:spTree>
    <p:extLst>
      <p:ext uri="{BB962C8B-B14F-4D97-AF65-F5344CB8AC3E}">
        <p14:creationId xmlns:p14="http://schemas.microsoft.com/office/powerpoint/2010/main" val="27832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Data Set</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can see that the first sales person worked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BUcars</a:t>
            </a:r>
            <a:r>
              <a:rPr lang="en-US" sz="1100" dirty="0">
                <a:effectLst/>
                <a:latin typeface="Calibri" panose="020F0502020204030204" pitchFamily="34" charset="0"/>
                <a:ea typeface="Calibri" panose="020F0502020204030204" pitchFamily="34" charset="0"/>
                <a:cs typeface="Times New Roman" panose="02020603050405020304" pitchFamily="18" charset="0"/>
              </a:rPr>
              <a:t> for 168 weeks and sold a total of 272 cars, So more than a car fer week which is pretty good.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second person worked for 428 but only sold 300 cars, so less than 1 per week. And so on and so forth.</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So as always the first thing we do is graph our data.</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Lets test thing out</a:t>
            </a:r>
          </a:p>
          <a:p>
            <a:pPr marL="742950" marR="0" lvl="1" indent="-285750">
              <a:lnSpc>
                <a:spcPct val="107000"/>
              </a:lnSpc>
              <a:spcBef>
                <a:spcPts val="0"/>
              </a:spcBef>
              <a:spcAft>
                <a:spcPts val="0"/>
              </a:spcAft>
              <a:buFont typeface="Courier New" panose="02070309020205020404" pitchFamily="49" charset="0"/>
              <a:buChar char="o"/>
            </a:pP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y = 114.5 + 0.58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R-squared: 0.8019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For each week a person is at </a:t>
            </a:r>
            <a:r>
              <a:rPr lang="en-US" sz="1150" dirty="0" err="1">
                <a:solidFill>
                  <a:srgbClr val="2C3E50"/>
                </a:solidFill>
                <a:effectLst/>
                <a:latin typeface="Lato" panose="020F0502020204030203" pitchFamily="34" charset="0"/>
                <a:ea typeface="Calibri" panose="020F0502020204030204" pitchFamily="34" charset="0"/>
                <a:cs typeface="Times New Roman" panose="02020603050405020304" pitchFamily="18" charset="0"/>
              </a:rPr>
              <a:t>BUcars’s</a:t>
            </a: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 is expected to sell about than a half </a:t>
            </a:r>
            <a:r>
              <a:rPr lang="en-US" sz="1150" dirty="0" err="1">
                <a:solidFill>
                  <a:srgbClr val="2C3E50"/>
                </a:solidFill>
                <a:effectLst/>
                <a:latin typeface="Lato" panose="020F0502020204030203" pitchFamily="34" charset="0"/>
                <a:ea typeface="Calibri" panose="020F0502020204030204" pitchFamily="34" charset="0"/>
                <a:cs typeface="Times New Roman" panose="02020603050405020304" pitchFamily="18" charset="0"/>
              </a:rPr>
              <a:t>os</a:t>
            </a: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 a car </a:t>
            </a:r>
            <a:r>
              <a:rPr lang="en-US" sz="1150" dirty="0" err="1">
                <a:solidFill>
                  <a:srgbClr val="2C3E50"/>
                </a:solidFill>
                <a:effectLst/>
                <a:latin typeface="Lato" panose="020F0502020204030203" pitchFamily="34" charset="0"/>
                <a:ea typeface="Calibri" panose="020F0502020204030204" pitchFamily="34" charset="0"/>
                <a:cs typeface="Times New Roman" panose="02020603050405020304" pitchFamily="18" charset="0"/>
              </a:rPr>
              <a:t>perweek</a:t>
            </a:r>
            <a:r>
              <a:rPr lang="en-US" sz="1150" dirty="0">
                <a:solidFill>
                  <a:srgbClr val="2C3E50"/>
                </a:solidFill>
                <a:effectLst/>
                <a:latin typeface="Lato" panose="020F0502020204030203" pitchFamily="34" charset="0"/>
                <a:ea typeface="Calibri" panose="020F0502020204030204" pitchFamily="34" charset="0"/>
                <a:cs typeface="Times New Roman" panose="02020603050405020304" pitchFamily="18" charset="0"/>
              </a:rPr>
              <a:t>(0.58). expected increase of 0.58 per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5</a:t>
            </a:fld>
            <a:endParaRPr lang="en-US"/>
          </a:p>
        </p:txBody>
      </p:sp>
    </p:spTree>
    <p:extLst>
      <p:ext uri="{BB962C8B-B14F-4D97-AF65-F5344CB8AC3E}">
        <p14:creationId xmlns:p14="http://schemas.microsoft.com/office/powerpoint/2010/main" val="19615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small example of linear and nonlinear regression</a:t>
            </a:r>
          </a:p>
          <a:p>
            <a:endParaRPr lang="en-US" dirty="0"/>
          </a:p>
          <a:p>
            <a:r>
              <a:rPr lang="en-US" dirty="0"/>
              <a:t>Goal: we want to produce a model that minimizes error</a:t>
            </a:r>
          </a:p>
          <a:p>
            <a:r>
              <a:rPr lang="en-US" dirty="0"/>
              <a:t>Good for new data.</a:t>
            </a:r>
          </a:p>
          <a:p>
            <a:r>
              <a:rPr lang="en-US" dirty="0"/>
              <a:t>First we are going to produce a model that fits the data well but not to well for predicting data</a:t>
            </a:r>
          </a:p>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6</a:t>
            </a:fld>
            <a:endParaRPr lang="en-US"/>
          </a:p>
        </p:txBody>
      </p:sp>
    </p:spTree>
    <p:extLst>
      <p:ext uri="{BB962C8B-B14F-4D97-AF65-F5344CB8AC3E}">
        <p14:creationId xmlns:p14="http://schemas.microsoft.com/office/powerpoint/2010/main" val="425834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small example in Study of linear and nonlinear regression</a:t>
            </a:r>
          </a:p>
          <a:p>
            <a:pPr marL="171450" indent="-171450">
              <a:buFont typeface="Arial" panose="020B0604020202020204" pitchFamily="34" charset="0"/>
              <a:buChar char="•"/>
            </a:pPr>
            <a:r>
              <a:rPr lang="en-US" dirty="0"/>
              <a:t>R Square explains the % of the variance in the independent variable.</a:t>
            </a:r>
          </a:p>
          <a:p>
            <a:pPr marL="171450" indent="-171450">
              <a:buFont typeface="Arial" panose="020B0604020202020204" pitchFamily="34" charset="0"/>
              <a:buChar char="•"/>
            </a:pPr>
            <a:r>
              <a:rPr lang="en-US" dirty="0"/>
              <a:t>Mean square of residual 2.110</a:t>
            </a:r>
          </a:p>
          <a:p>
            <a:pPr marL="171450" indent="-171450">
              <a:buFont typeface="Arial" panose="020B0604020202020204" pitchFamily="34" charset="0"/>
              <a:buChar char="•"/>
            </a:pPr>
            <a:r>
              <a:rPr lang="en-US" dirty="0"/>
              <a:t>F statistics = 52.63 – very high and significance = 6.41E-06 is very small.</a:t>
            </a:r>
          </a:p>
          <a:p>
            <a:pPr marL="171450" indent="-171450">
              <a:buFont typeface="Arial" panose="020B0604020202020204" pitchFamily="34" charset="0"/>
              <a:buChar char="•"/>
            </a:pPr>
            <a:r>
              <a:rPr lang="en-US" dirty="0"/>
              <a:t>The linear model is statistically significant</a:t>
            </a:r>
          </a:p>
        </p:txBody>
      </p:sp>
      <p:sp>
        <p:nvSpPr>
          <p:cNvPr id="4" name="Slide Number Placeholder 3"/>
          <p:cNvSpPr>
            <a:spLocks noGrp="1"/>
          </p:cNvSpPr>
          <p:nvPr>
            <p:ph type="sldNum" sz="quarter" idx="5"/>
          </p:nvPr>
        </p:nvSpPr>
        <p:spPr/>
        <p:txBody>
          <a:bodyPr/>
          <a:lstStyle/>
          <a:p>
            <a:fld id="{BA2B8C43-EA7A-4D45-BC69-CEC6FC963715}" type="slidenum">
              <a:rPr lang="en-US" smtClean="0"/>
              <a:t>7</a:t>
            </a:fld>
            <a:endParaRPr lang="en-US"/>
          </a:p>
        </p:txBody>
      </p:sp>
    </p:spTree>
    <p:extLst>
      <p:ext uri="{BB962C8B-B14F-4D97-AF65-F5344CB8AC3E}">
        <p14:creationId xmlns:p14="http://schemas.microsoft.com/office/powerpoint/2010/main" val="345417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Adding terms can lead to overfitting</a:t>
            </a:r>
          </a:p>
        </p:txBody>
      </p:sp>
      <p:sp>
        <p:nvSpPr>
          <p:cNvPr id="4" name="Slide Number Placeholder 3"/>
          <p:cNvSpPr>
            <a:spLocks noGrp="1"/>
          </p:cNvSpPr>
          <p:nvPr>
            <p:ph type="sldNum" sz="quarter" idx="5"/>
          </p:nvPr>
        </p:nvSpPr>
        <p:spPr/>
        <p:txBody>
          <a:bodyPr/>
          <a:lstStyle/>
          <a:p>
            <a:fld id="{BA2B8C43-EA7A-4D45-BC69-CEC6FC963715}" type="slidenum">
              <a:rPr lang="en-US" smtClean="0"/>
              <a:t>8</a:t>
            </a:fld>
            <a:endParaRPr lang="en-US"/>
          </a:p>
        </p:txBody>
      </p:sp>
    </p:spTree>
    <p:extLst>
      <p:ext uri="{BB962C8B-B14F-4D97-AF65-F5344CB8AC3E}">
        <p14:creationId xmlns:p14="http://schemas.microsoft.com/office/powerpoint/2010/main" val="137199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9</a:t>
            </a:fld>
            <a:endParaRPr lang="en-US"/>
          </a:p>
        </p:txBody>
      </p:sp>
    </p:spTree>
    <p:extLst>
      <p:ext uri="{BB962C8B-B14F-4D97-AF65-F5344CB8AC3E}">
        <p14:creationId xmlns:p14="http://schemas.microsoft.com/office/powerpoint/2010/main" val="286288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6421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1226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06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6779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22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57708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84869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5873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0563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53673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17062B-F5B8-4518-BA34-75922AF76F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3876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17062B-F5B8-4518-BA34-75922AF76F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99691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17062B-F5B8-4518-BA34-75922AF76F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271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7062B-F5B8-4518-BA34-75922AF76F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4040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17062B-F5B8-4518-BA34-75922AF76F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355082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
        <p:nvSpPr>
          <p:cNvPr id="5" name="Date Placeholder 4"/>
          <p:cNvSpPr>
            <a:spLocks noGrp="1"/>
          </p:cNvSpPr>
          <p:nvPr>
            <p:ph type="dt" sz="half" idx="10"/>
          </p:nvPr>
        </p:nvSpPr>
        <p:spPr/>
        <p:txBody>
          <a:bodyPr/>
          <a:lstStyle/>
          <a:p>
            <a:fld id="{3B17062B-F5B8-4518-BA34-75922AF76FD4}" type="datetimeFigureOut">
              <a:rPr lang="en-US" smtClean="0"/>
              <a:t>4/18/2023</a:t>
            </a:fld>
            <a:endParaRPr lang="en-US"/>
          </a:p>
        </p:txBody>
      </p:sp>
    </p:spTree>
    <p:extLst>
      <p:ext uri="{BB962C8B-B14F-4D97-AF65-F5344CB8AC3E}">
        <p14:creationId xmlns:p14="http://schemas.microsoft.com/office/powerpoint/2010/main" val="93992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17062B-F5B8-4518-BA34-75922AF76FD4}" type="datetimeFigureOut">
              <a:rPr lang="en-US" smtClean="0"/>
              <a:t>4/18/2023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D93927-B70A-4F90-B757-7B9136DAF93F}" type="slidenum">
              <a:rPr lang="en-US" smtClean="0"/>
              <a:t>‹#›</a:t>
            </a:fld>
            <a:endParaRPr lang="en-US"/>
          </a:p>
        </p:txBody>
      </p:sp>
    </p:spTree>
    <p:extLst>
      <p:ext uri="{BB962C8B-B14F-4D97-AF65-F5344CB8AC3E}">
        <p14:creationId xmlns:p14="http://schemas.microsoft.com/office/powerpoint/2010/main" val="39414048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radleyboehmke.github.io/HOML/sv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pubs.com/GabrielSantos/102991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CC76-5E66-2D18-BBF3-EEE6F194B215}"/>
              </a:ext>
            </a:extLst>
          </p:cNvPr>
          <p:cNvSpPr>
            <a:spLocks noGrp="1"/>
          </p:cNvSpPr>
          <p:nvPr>
            <p:ph type="ctrTitle"/>
          </p:nvPr>
        </p:nvSpPr>
        <p:spPr/>
        <p:txBody>
          <a:bodyPr/>
          <a:lstStyle/>
          <a:p>
            <a:r>
              <a:rPr lang="es-CO" dirty="0"/>
              <a:t>Non- Linear </a:t>
            </a:r>
            <a:r>
              <a:rPr lang="es-CO" dirty="0" err="1"/>
              <a:t>Regression</a:t>
            </a:r>
            <a:endParaRPr lang="en-US" dirty="0"/>
          </a:p>
        </p:txBody>
      </p:sp>
      <p:sp>
        <p:nvSpPr>
          <p:cNvPr id="3" name="Subtítulo 2">
            <a:extLst>
              <a:ext uri="{FF2B5EF4-FFF2-40B4-BE49-F238E27FC236}">
                <a16:creationId xmlns:a16="http://schemas.microsoft.com/office/drawing/2014/main" id="{DE69E060-0CE7-5D25-796F-D7A64B39614B}"/>
              </a:ext>
            </a:extLst>
          </p:cNvPr>
          <p:cNvSpPr>
            <a:spLocks noGrp="1"/>
          </p:cNvSpPr>
          <p:nvPr>
            <p:ph type="subTitle" idx="1"/>
          </p:nvPr>
        </p:nvSpPr>
        <p:spPr>
          <a:xfrm>
            <a:off x="1507067" y="4050833"/>
            <a:ext cx="7766936" cy="1646302"/>
          </a:xfrm>
        </p:spPr>
        <p:txBody>
          <a:bodyPr>
            <a:normAutofit/>
          </a:bodyPr>
          <a:lstStyle/>
          <a:p>
            <a:r>
              <a:rPr lang="es-CO" dirty="0"/>
              <a:t>Data 624 – Predictive </a:t>
            </a:r>
            <a:r>
              <a:rPr lang="es-CO" dirty="0" err="1"/>
              <a:t>Analytics</a:t>
            </a:r>
            <a:endParaRPr lang="es-CO" dirty="0"/>
          </a:p>
          <a:p>
            <a:r>
              <a:rPr lang="es-CO" dirty="0"/>
              <a:t>Gabriel Santos</a:t>
            </a:r>
          </a:p>
          <a:p>
            <a:r>
              <a:rPr lang="es-CO" dirty="0" err="1"/>
              <a:t>Anjal</a:t>
            </a:r>
            <a:r>
              <a:rPr lang="es-CO" dirty="0"/>
              <a:t>  </a:t>
            </a:r>
            <a:r>
              <a:rPr lang="es-CO" dirty="0" err="1"/>
              <a:t>Hussan</a:t>
            </a:r>
            <a:endParaRPr lang="es-CO" dirty="0"/>
          </a:p>
          <a:p>
            <a:r>
              <a:rPr lang="es-CO" dirty="0"/>
              <a:t>April 18 - 2023 </a:t>
            </a:r>
            <a:endParaRPr lang="en-US" dirty="0"/>
          </a:p>
        </p:txBody>
      </p:sp>
    </p:spTree>
    <p:extLst>
      <p:ext uri="{BB962C8B-B14F-4D97-AF65-F5344CB8AC3E}">
        <p14:creationId xmlns:p14="http://schemas.microsoft.com/office/powerpoint/2010/main" val="28091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568656" y="1763256"/>
            <a:ext cx="7044266" cy="4524315"/>
          </a:xfrm>
          <a:prstGeom prst="rect">
            <a:avLst/>
          </a:prstGeom>
          <a:noFill/>
        </p:spPr>
        <p:txBody>
          <a:bodyPr wrap="square">
            <a:spAutoFit/>
          </a:bodyPr>
          <a:lstStyle/>
          <a:p>
            <a:r>
              <a:rPr lang="en-US" dirty="0">
                <a:solidFill>
                  <a:schemeClr val="accent2">
                    <a:lumMod val="75000"/>
                  </a:schemeClr>
                </a:solidFill>
              </a:rPr>
              <a:t>Neurons: </a:t>
            </a:r>
            <a:r>
              <a:rPr lang="en-US" dirty="0"/>
              <a:t>Basic unit of neural network also known as node</a:t>
            </a:r>
          </a:p>
          <a:p>
            <a:endParaRPr lang="en-US" dirty="0"/>
          </a:p>
          <a:p>
            <a:r>
              <a:rPr lang="en-US" dirty="0">
                <a:solidFill>
                  <a:schemeClr val="accent2">
                    <a:lumMod val="75000"/>
                  </a:schemeClr>
                </a:solidFill>
              </a:rPr>
              <a:t>Layers: </a:t>
            </a:r>
            <a:r>
              <a:rPr lang="en-US" dirty="0"/>
              <a:t>A group of neurons. There is one input layer, one output layer, and one or more hidden layers.</a:t>
            </a:r>
          </a:p>
          <a:p>
            <a:endParaRPr lang="en-US" dirty="0"/>
          </a:p>
          <a:p>
            <a:r>
              <a:rPr lang="en-US" dirty="0">
                <a:solidFill>
                  <a:schemeClr val="accent2">
                    <a:lumMod val="75000"/>
                  </a:schemeClr>
                </a:solidFill>
              </a:rPr>
              <a:t>Activation Function: </a:t>
            </a:r>
            <a:r>
              <a:rPr lang="en-US" dirty="0"/>
              <a:t>Used to introduce non-linearity to model.</a:t>
            </a:r>
          </a:p>
          <a:p>
            <a:endParaRPr lang="en-US" dirty="0"/>
          </a:p>
          <a:p>
            <a:r>
              <a:rPr lang="en-US" dirty="0">
                <a:solidFill>
                  <a:schemeClr val="accent2">
                    <a:lumMod val="75000"/>
                  </a:schemeClr>
                </a:solidFill>
              </a:rPr>
              <a:t>Learning Rate: </a:t>
            </a:r>
            <a:r>
              <a:rPr lang="en-US" dirty="0"/>
              <a:t>The amount by which weights are changed and is used during backpropagation.</a:t>
            </a:r>
          </a:p>
          <a:p>
            <a:endParaRPr lang="en-US" dirty="0"/>
          </a:p>
          <a:p>
            <a:r>
              <a:rPr lang="en-US" dirty="0">
                <a:solidFill>
                  <a:schemeClr val="accent2">
                    <a:lumMod val="75000"/>
                  </a:schemeClr>
                </a:solidFill>
              </a:rPr>
              <a:t>Gradient Descent: </a:t>
            </a:r>
            <a:r>
              <a:rPr lang="en-US" dirty="0"/>
              <a:t>It is an optimization algorithm used for finding weights of ML algorithm.</a:t>
            </a:r>
          </a:p>
          <a:p>
            <a:endParaRPr lang="en-US" dirty="0"/>
          </a:p>
          <a:p>
            <a:r>
              <a:rPr lang="en-US" dirty="0">
                <a:solidFill>
                  <a:schemeClr val="accent2">
                    <a:lumMod val="75000"/>
                  </a:schemeClr>
                </a:solidFill>
              </a:rPr>
              <a:t>Backpropagation: </a:t>
            </a:r>
            <a:r>
              <a:rPr lang="en-US" dirty="0"/>
              <a:t>Training method for feedforward neural networks used by neurons to adapt their weight to acquire new knowledge</a:t>
            </a:r>
          </a:p>
        </p:txBody>
      </p:sp>
      <p:pic>
        <p:nvPicPr>
          <p:cNvPr id="8" name="Picture 7">
            <a:extLst>
              <a:ext uri="{FF2B5EF4-FFF2-40B4-BE49-F238E27FC236}">
                <a16:creationId xmlns:a16="http://schemas.microsoft.com/office/drawing/2014/main" id="{A431CC72-6D55-D326-4F59-EC9AE4AD18C5}"/>
              </a:ext>
            </a:extLst>
          </p:cNvPr>
          <p:cNvPicPr>
            <a:picLocks noChangeAspect="1"/>
          </p:cNvPicPr>
          <p:nvPr/>
        </p:nvPicPr>
        <p:blipFill>
          <a:blip r:embed="rId3"/>
          <a:stretch>
            <a:fillRect/>
          </a:stretch>
        </p:blipFill>
        <p:spPr>
          <a:xfrm>
            <a:off x="7504243" y="398651"/>
            <a:ext cx="4346314" cy="2433936"/>
          </a:xfrm>
          <a:prstGeom prst="rect">
            <a:avLst/>
          </a:prstGeom>
        </p:spPr>
      </p:pic>
    </p:spTree>
    <p:extLst>
      <p:ext uri="{BB962C8B-B14F-4D97-AF65-F5344CB8AC3E}">
        <p14:creationId xmlns:p14="http://schemas.microsoft.com/office/powerpoint/2010/main" val="253412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pic>
        <p:nvPicPr>
          <p:cNvPr id="4" name="Content Placeholder 3">
            <a:extLst>
              <a:ext uri="{FF2B5EF4-FFF2-40B4-BE49-F238E27FC236}">
                <a16:creationId xmlns:a16="http://schemas.microsoft.com/office/drawing/2014/main" id="{E4A82F35-54E6-07F6-780E-86281C20CA78}"/>
              </a:ext>
            </a:extLst>
          </p:cNvPr>
          <p:cNvPicPr>
            <a:picLocks noGrp="1" noChangeAspect="1"/>
          </p:cNvPicPr>
          <p:nvPr>
            <p:ph idx="1"/>
          </p:nvPr>
        </p:nvPicPr>
        <p:blipFill>
          <a:blip r:embed="rId3"/>
          <a:stretch>
            <a:fillRect/>
          </a:stretch>
        </p:blipFill>
        <p:spPr>
          <a:xfrm>
            <a:off x="4975668" y="1930400"/>
            <a:ext cx="5842301" cy="3881437"/>
          </a:xfrm>
          <a:prstGeom prst="rect">
            <a:avLst/>
          </a:prstGeom>
        </p:spPr>
      </p:pic>
      <p:sp>
        <p:nvSpPr>
          <p:cNvPr id="6" name="TextBox 5">
            <a:extLst>
              <a:ext uri="{FF2B5EF4-FFF2-40B4-BE49-F238E27FC236}">
                <a16:creationId xmlns:a16="http://schemas.microsoft.com/office/drawing/2014/main" id="{82EC5ECB-BC71-2F27-C553-DB84A2E8CA20}"/>
              </a:ext>
            </a:extLst>
          </p:cNvPr>
          <p:cNvSpPr txBox="1"/>
          <p:nvPr/>
        </p:nvSpPr>
        <p:spPr>
          <a:xfrm>
            <a:off x="585702" y="2342278"/>
            <a:ext cx="4389966" cy="2585323"/>
          </a:xfrm>
          <a:prstGeom prst="rect">
            <a:avLst/>
          </a:prstGeom>
          <a:noFill/>
        </p:spPr>
        <p:txBody>
          <a:bodyPr wrap="square">
            <a:spAutoFit/>
          </a:bodyPr>
          <a:lstStyle/>
          <a:p>
            <a:r>
              <a:rPr lang="en-US" dirty="0"/>
              <a:t>The simplest neural network contains no</a:t>
            </a:r>
          </a:p>
          <a:p>
            <a:r>
              <a:rPr lang="en-US" dirty="0"/>
              <a:t>hidden layer and are equivalent to linear regression. </a:t>
            </a:r>
          </a:p>
          <a:p>
            <a:r>
              <a:rPr lang="en-US" dirty="0"/>
              <a:t>Three inputs in the figure are the</a:t>
            </a:r>
          </a:p>
          <a:p>
            <a:r>
              <a:rPr lang="en-US" dirty="0"/>
              <a:t>predictors and coefficients attached to</a:t>
            </a:r>
          </a:p>
          <a:p>
            <a:r>
              <a:rPr lang="en-US" dirty="0"/>
              <a:t>these predictors are called weights. </a:t>
            </a:r>
          </a:p>
          <a:p>
            <a:r>
              <a:rPr lang="en-US" dirty="0"/>
              <a:t>The forecasts are obtained by linear combination</a:t>
            </a:r>
          </a:p>
          <a:p>
            <a:r>
              <a:rPr lang="en-US" dirty="0"/>
              <a:t>of inputs.</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spTree>
    <p:extLst>
      <p:ext uri="{BB962C8B-B14F-4D97-AF65-F5344CB8AC3E}">
        <p14:creationId xmlns:p14="http://schemas.microsoft.com/office/powerpoint/2010/main" val="220673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677334" y="2139553"/>
            <a:ext cx="4389966" cy="3693319"/>
          </a:xfrm>
          <a:prstGeom prst="rect">
            <a:avLst/>
          </a:prstGeom>
          <a:noFill/>
        </p:spPr>
        <p:txBody>
          <a:bodyPr wrap="square">
            <a:spAutoFit/>
          </a:bodyPr>
          <a:lstStyle/>
          <a:p>
            <a:r>
              <a:rPr lang="en-US" dirty="0"/>
              <a:t>Once we add an intermediate layer with hidden neurons, the neural network becomes non-linear. </a:t>
            </a:r>
          </a:p>
          <a:p>
            <a:r>
              <a:rPr lang="en-US" dirty="0"/>
              <a:t>Each layer of nodes receives inputs from the previous layers. </a:t>
            </a:r>
          </a:p>
          <a:p>
            <a:r>
              <a:rPr lang="en-US" dirty="0"/>
              <a:t>The outputs of the nodes in one layer are inputs to the next layer. </a:t>
            </a:r>
          </a:p>
          <a:p>
            <a:r>
              <a:rPr lang="en-US" dirty="0"/>
              <a:t>The inputs to each node are</a:t>
            </a:r>
          </a:p>
          <a:p>
            <a:r>
              <a:rPr lang="en-US" dirty="0"/>
              <a:t>combined using a weighted linear combination. </a:t>
            </a:r>
          </a:p>
          <a:p>
            <a:r>
              <a:rPr lang="en-US" dirty="0"/>
              <a:t>The result is then modified by a nonlinear function before</a:t>
            </a:r>
          </a:p>
          <a:p>
            <a:r>
              <a:rPr lang="en-US" dirty="0"/>
              <a:t>being output.</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pic>
        <p:nvPicPr>
          <p:cNvPr id="3" name="Picture 2">
            <a:extLst>
              <a:ext uri="{FF2B5EF4-FFF2-40B4-BE49-F238E27FC236}">
                <a16:creationId xmlns:a16="http://schemas.microsoft.com/office/drawing/2014/main" id="{2A33EEC8-1FB1-85E4-DD42-0E20B6B40318}"/>
              </a:ext>
            </a:extLst>
          </p:cNvPr>
          <p:cNvPicPr>
            <a:picLocks noChangeAspect="1"/>
          </p:cNvPicPr>
          <p:nvPr/>
        </p:nvPicPr>
        <p:blipFill rotWithShape="1">
          <a:blip r:embed="rId3"/>
          <a:srcRect t="29804"/>
          <a:stretch/>
        </p:blipFill>
        <p:spPr>
          <a:xfrm>
            <a:off x="4975668" y="2160589"/>
            <a:ext cx="6669126" cy="3651248"/>
          </a:xfrm>
          <a:prstGeom prst="rect">
            <a:avLst/>
          </a:prstGeom>
        </p:spPr>
      </p:pic>
    </p:spTree>
    <p:extLst>
      <p:ext uri="{BB962C8B-B14F-4D97-AF65-F5344CB8AC3E}">
        <p14:creationId xmlns:p14="http://schemas.microsoft.com/office/powerpoint/2010/main" val="324044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4" name="Marcador de contenido 2">
            <a:extLst>
              <a:ext uri="{FF2B5EF4-FFF2-40B4-BE49-F238E27FC236}">
                <a16:creationId xmlns:a16="http://schemas.microsoft.com/office/drawing/2014/main" id="{04806CFE-0FB8-3FFD-E747-78E5168FE10F}"/>
              </a:ext>
            </a:extLst>
          </p:cNvPr>
          <p:cNvSpPr>
            <a:spLocks noGrp="1"/>
          </p:cNvSpPr>
          <p:nvPr>
            <p:ph idx="1"/>
          </p:nvPr>
        </p:nvSpPr>
        <p:spPr>
          <a:xfrm>
            <a:off x="677334" y="1930400"/>
            <a:ext cx="8596668" cy="3880773"/>
          </a:xfrm>
        </p:spPr>
        <p:txBody>
          <a:bodyPr>
            <a:normAutofit/>
          </a:bodyPr>
          <a:lstStyle/>
          <a:p>
            <a:pPr marL="0" indent="0">
              <a:buNone/>
            </a:pPr>
            <a:r>
              <a:rPr lang="en-US" dirty="0">
                <a:solidFill>
                  <a:schemeClr val="accent2">
                    <a:lumMod val="75000"/>
                  </a:schemeClr>
                </a:solidFill>
              </a:rPr>
              <a:t>Advantages:</a:t>
            </a:r>
          </a:p>
          <a:p>
            <a:pPr>
              <a:buFont typeface="Wingdings" panose="05000000000000000000" pitchFamily="2" charset="2"/>
              <a:buChar char="§"/>
            </a:pPr>
            <a:r>
              <a:rPr lang="en-US" dirty="0"/>
              <a:t>Robust with noisy data</a:t>
            </a:r>
          </a:p>
          <a:p>
            <a:pPr>
              <a:buFont typeface="Wingdings" panose="05000000000000000000" pitchFamily="2" charset="2"/>
              <a:buChar char="§"/>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Less interpretable</a:t>
            </a:r>
          </a:p>
          <a:p>
            <a:pPr>
              <a:buFont typeface="Wingdings" panose="05000000000000000000" pitchFamily="2" charset="2"/>
              <a:buChar char="§"/>
            </a:pPr>
            <a:r>
              <a:rPr lang="en-US" dirty="0"/>
              <a:t>Need longer training times</a:t>
            </a:r>
          </a:p>
          <a:p>
            <a:pPr>
              <a:buFont typeface="Wingdings" panose="05000000000000000000" pitchFamily="2" charset="2"/>
              <a:buChar char="§"/>
            </a:pPr>
            <a:r>
              <a:rPr lang="en-US" dirty="0"/>
              <a:t>Neural Networks have a tendency to over-fit the relationship between predictor and response due the large coefficients</a:t>
            </a:r>
          </a:p>
        </p:txBody>
      </p:sp>
    </p:spTree>
    <p:extLst>
      <p:ext uri="{BB962C8B-B14F-4D97-AF65-F5344CB8AC3E}">
        <p14:creationId xmlns:p14="http://schemas.microsoft.com/office/powerpoint/2010/main" val="20809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 (</a:t>
            </a:r>
            <a:r>
              <a:rPr lang="es-CO" dirty="0" err="1"/>
              <a:t>Multivariate</a:t>
            </a:r>
            <a:r>
              <a:rPr lang="es-CO" dirty="0"/>
              <a:t> Adaptive </a:t>
            </a:r>
            <a:r>
              <a:rPr lang="es-CO" dirty="0" err="1"/>
              <a:t>Regression</a:t>
            </a:r>
            <a:r>
              <a:rPr lang="es-CO" dirty="0"/>
              <a:t> </a:t>
            </a:r>
            <a:r>
              <a:rPr lang="es-CO" dirty="0" err="1"/>
              <a:t>Splines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r>
              <a:rPr lang="en-US" dirty="0"/>
              <a:t>MARS </a:t>
            </a:r>
            <a:r>
              <a:rPr lang="en-US" dirty="0" err="1"/>
              <a:t>blongs</a:t>
            </a:r>
            <a:r>
              <a:rPr lang="en-US" dirty="0"/>
              <a:t> to the group of regression algorithms used to predict continuous (numerical ) target variables</a:t>
            </a:r>
          </a:p>
          <a:p>
            <a:r>
              <a:rPr lang="en-US" dirty="0"/>
              <a:t>Can be used instead of linear regression. Examples are below:</a:t>
            </a:r>
          </a:p>
          <a:p>
            <a:pPr lvl="1"/>
            <a:r>
              <a:rPr lang="en-US" b="0" i="0" dirty="0">
                <a:solidFill>
                  <a:srgbClr val="292929"/>
                </a:solidFill>
                <a:effectLst/>
                <a:latin typeface="source-serif-pro"/>
              </a:rPr>
              <a:t>Estimating the price of an asset based on its characteristics</a:t>
            </a:r>
          </a:p>
          <a:p>
            <a:pPr lvl="1"/>
            <a:r>
              <a:rPr lang="en-US" b="0" i="0" dirty="0">
                <a:solidFill>
                  <a:srgbClr val="292929"/>
                </a:solidFill>
                <a:effectLst/>
                <a:latin typeface="source-serif-pro"/>
              </a:rPr>
              <a:t>Predicting home energy consumption based on time of day and outside temperature</a:t>
            </a:r>
          </a:p>
          <a:p>
            <a:pPr lvl="1"/>
            <a:r>
              <a:rPr lang="en-US" b="0" i="0" dirty="0">
                <a:solidFill>
                  <a:srgbClr val="292929"/>
                </a:solidFill>
                <a:effectLst/>
                <a:latin typeface="source-serif-pro"/>
              </a:rPr>
              <a:t>Estimating inflation based on interest rates, money supply, and other macroeconomic indicators</a:t>
            </a:r>
          </a:p>
        </p:txBody>
      </p:sp>
    </p:spTree>
    <p:extLst>
      <p:ext uri="{BB962C8B-B14F-4D97-AF65-F5344CB8AC3E}">
        <p14:creationId xmlns:p14="http://schemas.microsoft.com/office/powerpoint/2010/main" val="323106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 – </a:t>
            </a:r>
            <a:r>
              <a:rPr lang="es-CO" dirty="0" err="1"/>
              <a:t>The</a:t>
            </a:r>
            <a:r>
              <a:rPr lang="es-CO" dirty="0"/>
              <a:t> Basic idea</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r>
              <a:rPr lang="en-US" b="0" i="0" dirty="0">
                <a:solidFill>
                  <a:srgbClr val="333333"/>
                </a:solidFill>
                <a:effectLst/>
                <a:latin typeface="Helvetica Neue" panose="02000503000000020004" pitchFamily="2" charset="0"/>
              </a:rPr>
              <a:t>Linear models make a strong assumption about linearity</a:t>
            </a:r>
          </a:p>
          <a:p>
            <a:r>
              <a:rPr lang="en-US" dirty="0">
                <a:solidFill>
                  <a:srgbClr val="292929"/>
                </a:solidFill>
                <a:latin typeface="source-serif-pro"/>
              </a:rPr>
              <a:t>MARS – improved version of linear regression</a:t>
            </a:r>
          </a:p>
          <a:p>
            <a:r>
              <a:rPr lang="en-US" b="0" i="0" dirty="0">
                <a:solidFill>
                  <a:srgbClr val="333333"/>
                </a:solidFill>
                <a:effectLst/>
                <a:latin typeface="Helvetica Neue" panose="02000503000000020004" pitchFamily="2" charset="0"/>
              </a:rPr>
              <a:t>Multivariate adaptive regression splines (MARS) provide a convenient approach to capture the nonlinear relationships in the data by assessing cut points (</a:t>
            </a:r>
            <a:r>
              <a:rPr lang="en-US" b="0" i="1" dirty="0">
                <a:solidFill>
                  <a:srgbClr val="333333"/>
                </a:solidFill>
                <a:effectLst/>
                <a:latin typeface="Helvetica Neue" panose="02000503000000020004" pitchFamily="2" charset="0"/>
              </a:rPr>
              <a:t>knots</a:t>
            </a:r>
            <a:r>
              <a:rPr lang="en-US" b="0" i="0" dirty="0">
                <a:solidFill>
                  <a:srgbClr val="333333"/>
                </a:solidFill>
                <a:effectLst/>
                <a:latin typeface="Helvetica Neue" panose="02000503000000020004" pitchFamily="2" charset="0"/>
              </a:rPr>
              <a:t>). The procedure assesses each data point for each predictor as a knot and creates a linear regression model with the candidate feature(s).</a:t>
            </a:r>
            <a:endParaRPr lang="en-US" dirty="0">
              <a:solidFill>
                <a:srgbClr val="333333"/>
              </a:solidFill>
              <a:latin typeface="Helvetica Neue" panose="02000503000000020004" pitchFamily="2" charset="0"/>
            </a:endParaRPr>
          </a:p>
        </p:txBody>
      </p:sp>
    </p:spTree>
    <p:extLst>
      <p:ext uri="{BB962C8B-B14F-4D97-AF65-F5344CB8AC3E}">
        <p14:creationId xmlns:p14="http://schemas.microsoft.com/office/powerpoint/2010/main" val="76492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265854" y="1353313"/>
            <a:ext cx="4671906" cy="4434839"/>
          </a:xfrm>
        </p:spPr>
        <p:txBody>
          <a:bodyPr>
            <a:normAutofit/>
          </a:bodyPr>
          <a:lstStyle/>
          <a:p>
            <a:r>
              <a:rPr lang="en-US" b="0" i="0" dirty="0">
                <a:solidFill>
                  <a:srgbClr val="333333"/>
                </a:solidFill>
                <a:effectLst/>
                <a:latin typeface="Helvetica Neue" panose="02000503000000020004" pitchFamily="2" charset="0"/>
              </a:rPr>
              <a:t>For example, consider a non-linear, non-monotonic data where </a:t>
            </a:r>
            <a:r>
              <a:rPr lang="en-US" b="0" i="0" dirty="0">
                <a:solidFill>
                  <a:srgbClr val="333333"/>
                </a:solidFill>
                <a:effectLst/>
                <a:latin typeface="MJXc-TeX-math-I"/>
              </a:rPr>
              <a:t>Y</a:t>
            </a:r>
            <a:r>
              <a:rPr lang="en-US" b="0" i="0" dirty="0">
                <a:solidFill>
                  <a:srgbClr val="333333"/>
                </a:solidFill>
                <a:effectLst/>
                <a:latin typeface="MJXc-TeX-main-R"/>
              </a:rPr>
              <a:t>=</a:t>
            </a:r>
            <a:r>
              <a:rPr lang="en-US" b="0" i="0" dirty="0">
                <a:solidFill>
                  <a:srgbClr val="333333"/>
                </a:solidFill>
                <a:effectLst/>
                <a:latin typeface="MJXc-TeX-math-I"/>
              </a:rPr>
              <a:t>f</a:t>
            </a:r>
            <a:r>
              <a:rPr lang="en-US" b="0" i="0" dirty="0">
                <a:solidFill>
                  <a:srgbClr val="333333"/>
                </a:solidFill>
                <a:effectLst/>
                <a:latin typeface="MJXc-TeX-main-R"/>
              </a:rPr>
              <a:t>(</a:t>
            </a:r>
            <a:r>
              <a:rPr lang="en-US" b="0" i="0" dirty="0">
                <a:solidFill>
                  <a:srgbClr val="333333"/>
                </a:solidFill>
                <a:effectLst/>
                <a:latin typeface="MJXc-TeX-math-I"/>
              </a:rPr>
              <a:t>X</a:t>
            </a:r>
            <a:r>
              <a:rPr lang="en-US" b="0" i="0" dirty="0">
                <a:solidFill>
                  <a:srgbClr val="333333"/>
                </a:solidFill>
                <a:effectLst/>
                <a:latin typeface="MJXc-TeX-main-R"/>
              </a:rPr>
              <a:t>)</a:t>
            </a:r>
            <a:r>
              <a:rPr lang="en-US" b="0" i="0" dirty="0">
                <a:solidFill>
                  <a:srgbClr val="333333"/>
                </a:solidFill>
                <a:effectLst/>
                <a:latin typeface="Helvetica Neue" panose="02000503000000020004" pitchFamily="2" charset="0"/>
              </a:rPr>
              <a:t>. </a:t>
            </a:r>
          </a:p>
          <a:p>
            <a:r>
              <a:rPr lang="en-US" b="0" i="0" dirty="0">
                <a:solidFill>
                  <a:srgbClr val="333333"/>
                </a:solidFill>
                <a:effectLst/>
                <a:latin typeface="Helvetica Neue" panose="02000503000000020004" pitchFamily="2" charset="0"/>
              </a:rPr>
              <a:t>The MARS procedure will first look for the single point across the range of </a:t>
            </a:r>
            <a:r>
              <a:rPr lang="en-US" dirty="0"/>
              <a:t>X</a:t>
            </a:r>
            <a:r>
              <a:rPr lang="en-US" b="0" i="0" dirty="0">
                <a:solidFill>
                  <a:srgbClr val="333333"/>
                </a:solidFill>
                <a:effectLst/>
                <a:latin typeface="Helvetica Neue" panose="02000503000000020004" pitchFamily="2" charset="0"/>
              </a:rPr>
              <a:t> values where two different linear relationships between </a:t>
            </a:r>
            <a:r>
              <a:rPr lang="en-US" dirty="0"/>
              <a:t>Y</a:t>
            </a:r>
            <a:r>
              <a:rPr lang="en-US" b="0" i="0" dirty="0">
                <a:solidFill>
                  <a:srgbClr val="333333"/>
                </a:solidFill>
                <a:effectLst/>
                <a:latin typeface="Helvetica Neue" panose="02000503000000020004" pitchFamily="2" charset="0"/>
              </a:rPr>
              <a:t> and </a:t>
            </a:r>
            <a:r>
              <a:rPr lang="en-US" dirty="0"/>
              <a:t>X</a:t>
            </a:r>
            <a:r>
              <a:rPr lang="en-US" b="0" i="0" dirty="0">
                <a:solidFill>
                  <a:srgbClr val="333333"/>
                </a:solidFill>
                <a:effectLst/>
                <a:latin typeface="Helvetica Neue" panose="02000503000000020004" pitchFamily="2" charset="0"/>
              </a:rPr>
              <a:t> achieve the smallest error (e.g., smallest SSE).</a:t>
            </a:r>
          </a:p>
          <a:p>
            <a:r>
              <a:rPr lang="en-US" b="0" i="0" dirty="0">
                <a:solidFill>
                  <a:srgbClr val="333333"/>
                </a:solidFill>
                <a:effectLst/>
                <a:latin typeface="Helvetica Neue" panose="02000503000000020004" pitchFamily="2" charset="0"/>
              </a:rPr>
              <a:t>The results is known as a hinge function </a:t>
            </a:r>
            <a:r>
              <a:rPr lang="en-US" b="0" i="0" dirty="0">
                <a:solidFill>
                  <a:srgbClr val="333333"/>
                </a:solidFill>
                <a:effectLst/>
                <a:latin typeface="MJXc-TeX-math-I"/>
              </a:rPr>
              <a:t>h</a:t>
            </a:r>
            <a:r>
              <a:rPr lang="en-US" b="0" i="0" dirty="0">
                <a:solidFill>
                  <a:srgbClr val="333333"/>
                </a:solidFill>
                <a:effectLst/>
                <a:latin typeface="MJXc-TeX-main-R"/>
              </a:rPr>
              <a:t>(</a:t>
            </a:r>
            <a:r>
              <a:rPr lang="en-US" b="0" i="0" dirty="0">
                <a:solidFill>
                  <a:srgbClr val="333333"/>
                </a:solidFill>
                <a:effectLst/>
                <a:latin typeface="MJXc-TeX-math-I"/>
              </a:rPr>
              <a:t>x</a:t>
            </a:r>
            <a:r>
              <a:rPr lang="en-US" b="0" i="0" dirty="0">
                <a:solidFill>
                  <a:srgbClr val="333333"/>
                </a:solidFill>
                <a:effectLst/>
                <a:latin typeface="MJXc-TeX-main-R"/>
              </a:rPr>
              <a:t>−</a:t>
            </a:r>
            <a:r>
              <a:rPr lang="en-US" b="0" i="0" dirty="0">
                <a:solidFill>
                  <a:srgbClr val="333333"/>
                </a:solidFill>
                <a:effectLst/>
                <a:latin typeface="MJXc-TeX-math-I"/>
              </a:rPr>
              <a:t>a</a:t>
            </a:r>
            <a:r>
              <a:rPr lang="en-US" b="0" i="0" dirty="0">
                <a:solidFill>
                  <a:srgbClr val="333333"/>
                </a:solidFill>
                <a:effectLst/>
                <a:latin typeface="MJXc-TeX-main-R"/>
              </a:rPr>
              <a:t>)</a:t>
            </a:r>
            <a:r>
              <a:rPr lang="en-US" b="0" i="0" dirty="0">
                <a:solidFill>
                  <a:srgbClr val="333333"/>
                </a:solidFill>
                <a:effectLst/>
                <a:latin typeface="Helvetica Neue" panose="02000503000000020004" pitchFamily="2" charset="0"/>
              </a:rPr>
              <a:t>, where </a:t>
            </a:r>
            <a:r>
              <a:rPr lang="en-US" b="0" i="0" dirty="0">
                <a:solidFill>
                  <a:srgbClr val="333333"/>
                </a:solidFill>
                <a:effectLst/>
                <a:latin typeface="MJXc-TeX-math-I"/>
              </a:rPr>
              <a:t>a</a:t>
            </a:r>
            <a:r>
              <a:rPr lang="en-US" b="0" i="0" dirty="0">
                <a:solidFill>
                  <a:srgbClr val="333333"/>
                </a:solidFill>
                <a:effectLst/>
                <a:latin typeface="Helvetica Neue" panose="02000503000000020004" pitchFamily="2" charset="0"/>
              </a:rPr>
              <a:t> is the cut point value. </a:t>
            </a:r>
          </a:p>
          <a:p>
            <a:r>
              <a:rPr lang="en-US" b="0" i="0" dirty="0">
                <a:solidFill>
                  <a:srgbClr val="333333"/>
                </a:solidFill>
                <a:effectLst/>
                <a:latin typeface="Helvetica Neue" panose="02000503000000020004" pitchFamily="2" charset="0"/>
              </a:rPr>
              <a:t>Once the first knot has been found, the search continues for a second knot</a:t>
            </a:r>
            <a:br>
              <a:rPr lang="en-US" b="0" i="0" dirty="0">
                <a:solidFill>
                  <a:srgbClr val="333333"/>
                </a:solidFill>
                <a:effectLst/>
                <a:latin typeface="Helvetica Neue" panose="02000503000000020004" pitchFamily="2" charset="0"/>
              </a:rPr>
            </a:br>
            <a:endParaRPr lang="en-US" dirty="0">
              <a:solidFill>
                <a:srgbClr val="333333"/>
              </a:solidFill>
              <a:latin typeface="Helvetica Neue" panose="02000503000000020004" pitchFamily="2" charset="0"/>
            </a:endParaRPr>
          </a:p>
        </p:txBody>
      </p:sp>
      <p:pic>
        <p:nvPicPr>
          <p:cNvPr id="4" name="Picture 3">
            <a:extLst>
              <a:ext uri="{FF2B5EF4-FFF2-40B4-BE49-F238E27FC236}">
                <a16:creationId xmlns:a16="http://schemas.microsoft.com/office/drawing/2014/main" id="{0E741FAE-BF0A-0437-137C-73E856ED03B7}"/>
              </a:ext>
            </a:extLst>
          </p:cNvPr>
          <p:cNvPicPr>
            <a:picLocks noChangeAspect="1"/>
          </p:cNvPicPr>
          <p:nvPr/>
        </p:nvPicPr>
        <p:blipFill rotWithShape="1">
          <a:blip r:embed="rId3"/>
          <a:srcRect l="50000"/>
          <a:stretch/>
        </p:blipFill>
        <p:spPr>
          <a:xfrm>
            <a:off x="5971032" y="3034723"/>
            <a:ext cx="3886200" cy="2544202"/>
          </a:xfrm>
          <a:prstGeom prst="rect">
            <a:avLst/>
          </a:prstGeom>
        </p:spPr>
      </p:pic>
      <p:pic>
        <p:nvPicPr>
          <p:cNvPr id="5" name="Picture 4">
            <a:extLst>
              <a:ext uri="{FF2B5EF4-FFF2-40B4-BE49-F238E27FC236}">
                <a16:creationId xmlns:a16="http://schemas.microsoft.com/office/drawing/2014/main" id="{9D60BDAB-8B93-CEA7-565B-AF8D7F2962A6}"/>
              </a:ext>
            </a:extLst>
          </p:cNvPr>
          <p:cNvPicPr>
            <a:picLocks noChangeAspect="1"/>
          </p:cNvPicPr>
          <p:nvPr/>
        </p:nvPicPr>
        <p:blipFill rotWithShape="1">
          <a:blip r:embed="rId3"/>
          <a:srcRect r="49686"/>
          <a:stretch/>
        </p:blipFill>
        <p:spPr>
          <a:xfrm>
            <a:off x="5681472" y="490521"/>
            <a:ext cx="3910584" cy="2544202"/>
          </a:xfrm>
          <a:prstGeom prst="rect">
            <a:avLst/>
          </a:prstGeom>
        </p:spPr>
      </p:pic>
    </p:spTree>
    <p:extLst>
      <p:ext uri="{BB962C8B-B14F-4D97-AF65-F5344CB8AC3E}">
        <p14:creationId xmlns:p14="http://schemas.microsoft.com/office/powerpoint/2010/main" val="200431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a:t>
            </a:r>
            <a:endParaRPr lang="en-US" dirty="0"/>
          </a:p>
        </p:txBody>
      </p:sp>
      <p:pic>
        <p:nvPicPr>
          <p:cNvPr id="6" name="Picture 5">
            <a:extLst>
              <a:ext uri="{FF2B5EF4-FFF2-40B4-BE49-F238E27FC236}">
                <a16:creationId xmlns:a16="http://schemas.microsoft.com/office/drawing/2014/main" id="{783F7E73-EBD3-6B5C-1576-D229916F71A7}"/>
              </a:ext>
            </a:extLst>
          </p:cNvPr>
          <p:cNvPicPr>
            <a:picLocks noChangeAspect="1"/>
          </p:cNvPicPr>
          <p:nvPr/>
        </p:nvPicPr>
        <p:blipFill>
          <a:blip r:embed="rId3"/>
          <a:stretch>
            <a:fillRect/>
          </a:stretch>
        </p:blipFill>
        <p:spPr>
          <a:xfrm>
            <a:off x="1295400" y="1792675"/>
            <a:ext cx="7482840" cy="4455725"/>
          </a:xfrm>
          <a:prstGeom prst="rect">
            <a:avLst/>
          </a:prstGeom>
        </p:spPr>
      </p:pic>
    </p:spTree>
    <p:extLst>
      <p:ext uri="{BB962C8B-B14F-4D97-AF65-F5344CB8AC3E}">
        <p14:creationId xmlns:p14="http://schemas.microsoft.com/office/powerpoint/2010/main" val="3433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Support</a:t>
            </a:r>
            <a:r>
              <a:rPr lang="es-CO" dirty="0"/>
              <a:t> Vector Machines)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2160589"/>
            <a:ext cx="5734617" cy="3880773"/>
          </a:xfrm>
        </p:spPr>
        <p:txBody>
          <a:bodyPr/>
          <a:lstStyle/>
          <a:p>
            <a:r>
              <a:rPr lang="en-US" dirty="0"/>
              <a:t>SVMs were developed by Cortes &amp; </a:t>
            </a:r>
            <a:r>
              <a:rPr lang="en-US" dirty="0" err="1"/>
              <a:t>Vapnik</a:t>
            </a:r>
            <a:r>
              <a:rPr lang="en-US" dirty="0"/>
              <a:t> (1995) for binary classification.</a:t>
            </a:r>
          </a:p>
          <a:p>
            <a:r>
              <a:rPr lang="en-US" dirty="0"/>
              <a:t> Their approach may be roughly sketched as follows: </a:t>
            </a:r>
          </a:p>
          <a:p>
            <a:pPr lvl="1"/>
            <a:r>
              <a:rPr lang="en-US" dirty="0"/>
              <a:t>Class separation: We are looking for the optimal separating hyperplane between the two classes by maximizing the margin between the classes’ closest points – </a:t>
            </a:r>
          </a:p>
          <a:p>
            <a:pPr lvl="1"/>
            <a:r>
              <a:rPr lang="en-US" dirty="0"/>
              <a:t>The points lying on the boundaries are called support vectors, and the middle of the margin is our optimal separating hyperplane;</a:t>
            </a:r>
          </a:p>
        </p:txBody>
      </p:sp>
      <p:pic>
        <p:nvPicPr>
          <p:cNvPr id="4" name="Picture 3">
            <a:extLst>
              <a:ext uri="{FF2B5EF4-FFF2-40B4-BE49-F238E27FC236}">
                <a16:creationId xmlns:a16="http://schemas.microsoft.com/office/drawing/2014/main" id="{E82128E4-086B-3844-9224-7D9FD4B5FA41}"/>
              </a:ext>
            </a:extLst>
          </p:cNvPr>
          <p:cNvPicPr>
            <a:picLocks noChangeAspect="1"/>
          </p:cNvPicPr>
          <p:nvPr/>
        </p:nvPicPr>
        <p:blipFill>
          <a:blip r:embed="rId3"/>
          <a:stretch>
            <a:fillRect/>
          </a:stretch>
        </p:blipFill>
        <p:spPr>
          <a:xfrm>
            <a:off x="6785356" y="1712722"/>
            <a:ext cx="4546600" cy="4432300"/>
          </a:xfrm>
          <a:prstGeom prst="rect">
            <a:avLst/>
          </a:prstGeom>
        </p:spPr>
      </p:pic>
    </p:spTree>
    <p:extLst>
      <p:ext uri="{BB962C8B-B14F-4D97-AF65-F5344CB8AC3E}">
        <p14:creationId xmlns:p14="http://schemas.microsoft.com/office/powerpoint/2010/main" val="340897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Support</a:t>
            </a:r>
            <a:r>
              <a:rPr lang="es-CO" dirty="0"/>
              <a:t> Vector Machines)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2160589"/>
            <a:ext cx="5734617" cy="3880773"/>
          </a:xfrm>
        </p:spPr>
        <p:txBody>
          <a:bodyPr/>
          <a:lstStyle/>
          <a:p>
            <a:r>
              <a:rPr lang="en-US" dirty="0"/>
              <a:t>Approach (</a:t>
            </a:r>
            <a:r>
              <a:rPr lang="en-US" dirty="0" err="1"/>
              <a:t>contn’d</a:t>
            </a:r>
            <a:r>
              <a:rPr lang="en-US" dirty="0"/>
              <a:t>): </a:t>
            </a:r>
          </a:p>
          <a:p>
            <a:pPr lvl="1"/>
            <a:r>
              <a:rPr lang="en-US" dirty="0"/>
              <a:t>Overlapping classes: data points on the “wrong” side of the discriminant margin are weighted down to reduce their influence (“soft margin”);</a:t>
            </a:r>
          </a:p>
          <a:p>
            <a:pPr lvl="1"/>
            <a:r>
              <a:rPr lang="en-US" dirty="0"/>
              <a:t>Nonlinearity: when we cannot find a linear separator, data points are projected into an (usually) higher-dimensional space where the data points effectively become linearly separable</a:t>
            </a:r>
          </a:p>
        </p:txBody>
      </p:sp>
      <p:pic>
        <p:nvPicPr>
          <p:cNvPr id="4" name="Picture 3">
            <a:extLst>
              <a:ext uri="{FF2B5EF4-FFF2-40B4-BE49-F238E27FC236}">
                <a16:creationId xmlns:a16="http://schemas.microsoft.com/office/drawing/2014/main" id="{E82128E4-086B-3844-9224-7D9FD4B5FA41}"/>
              </a:ext>
            </a:extLst>
          </p:cNvPr>
          <p:cNvPicPr>
            <a:picLocks noChangeAspect="1"/>
          </p:cNvPicPr>
          <p:nvPr/>
        </p:nvPicPr>
        <p:blipFill>
          <a:blip r:embed="rId3"/>
          <a:stretch>
            <a:fillRect/>
          </a:stretch>
        </p:blipFill>
        <p:spPr>
          <a:xfrm>
            <a:off x="6785356" y="1712722"/>
            <a:ext cx="4546600" cy="4432300"/>
          </a:xfrm>
          <a:prstGeom prst="rect">
            <a:avLst/>
          </a:prstGeom>
        </p:spPr>
      </p:pic>
    </p:spTree>
    <p:extLst>
      <p:ext uri="{BB962C8B-B14F-4D97-AF65-F5344CB8AC3E}">
        <p14:creationId xmlns:p14="http://schemas.microsoft.com/office/powerpoint/2010/main" val="2763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2C39D-EDC0-2348-AA1E-9B24E5E53ECD}"/>
              </a:ext>
            </a:extLst>
          </p:cNvPr>
          <p:cNvSpPr>
            <a:spLocks noGrp="1"/>
          </p:cNvSpPr>
          <p:nvPr>
            <p:ph type="title"/>
          </p:nvPr>
        </p:nvSpPr>
        <p:spPr/>
        <p:txBody>
          <a:bodyPr/>
          <a:lstStyle/>
          <a:p>
            <a:r>
              <a:rPr lang="es-CO" dirty="0" err="1"/>
              <a:t>Regression</a:t>
            </a:r>
            <a:endParaRPr lang="en-US" dirty="0"/>
          </a:p>
        </p:txBody>
      </p:sp>
      <p:sp>
        <p:nvSpPr>
          <p:cNvPr id="3" name="Marcador de contenido 2">
            <a:extLst>
              <a:ext uri="{FF2B5EF4-FFF2-40B4-BE49-F238E27FC236}">
                <a16:creationId xmlns:a16="http://schemas.microsoft.com/office/drawing/2014/main" id="{903628F9-A98F-7EC0-66CC-85CB57A72969}"/>
              </a:ext>
            </a:extLst>
          </p:cNvPr>
          <p:cNvSpPr txBox="1">
            <a:spLocks/>
          </p:cNvSpPr>
          <p:nvPr/>
        </p:nvSpPr>
        <p:spPr>
          <a:xfrm>
            <a:off x="795001" y="2128703"/>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 regression is a statistical technique that relates a dependent variable to one or more independent (explanatory) variables. A regression model is able to show whether changes observed in the dependent variable are associated with changes in one or more of the explanatory variables.</a:t>
            </a:r>
          </a:p>
          <a:p>
            <a:pPr marL="0" indent="0">
              <a:buFont typeface="Wingdings 3" charset="2"/>
              <a:buNone/>
            </a:pPr>
            <a:endParaRPr lang="en-US" dirty="0"/>
          </a:p>
          <a:p>
            <a:pPr marL="0" indent="0">
              <a:buFont typeface="Wingdings 3" charset="2"/>
              <a:buNone/>
            </a:pPr>
            <a:r>
              <a:rPr lang="en-US" dirty="0"/>
              <a:t>Linear and Multiple Regressions are commonly used types of Regression Analysis.</a:t>
            </a:r>
          </a:p>
          <a:p>
            <a:pPr marL="0" indent="0">
              <a:buFont typeface="Wingdings 3" charset="2"/>
              <a:buNone/>
            </a:pPr>
            <a:endParaRPr lang="en-US" dirty="0"/>
          </a:p>
          <a:p>
            <a:pPr marL="0" indent="0">
              <a:buFont typeface="Wingdings 3" charset="2"/>
              <a:buNone/>
            </a:pPr>
            <a:r>
              <a:rPr lang="en-US" dirty="0"/>
              <a:t>Regression is commonly used in research and data analysis to model and predict relationships between variables. </a:t>
            </a:r>
          </a:p>
        </p:txBody>
      </p:sp>
    </p:spTree>
    <p:extLst>
      <p:ext uri="{BB962C8B-B14F-4D97-AF65-F5344CB8AC3E}">
        <p14:creationId xmlns:p14="http://schemas.microsoft.com/office/powerpoint/2010/main" val="1082193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Support</a:t>
            </a:r>
            <a:r>
              <a:rPr lang="es-CO" dirty="0"/>
              <a:t> Vector Machines)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2160589"/>
            <a:ext cx="9827115" cy="3880773"/>
          </a:xfrm>
        </p:spPr>
        <p:txBody>
          <a:bodyPr>
            <a:normAutofit/>
          </a:bodyPr>
          <a:lstStyle/>
          <a:p>
            <a:r>
              <a:rPr lang="en-US" dirty="0"/>
              <a:t>Classification:</a:t>
            </a:r>
          </a:p>
          <a:p>
            <a:r>
              <a:rPr lang="en-US" dirty="0"/>
              <a:t>One-class-classification</a:t>
            </a:r>
          </a:p>
          <a:p>
            <a:r>
              <a:rPr lang="en-US" dirty="0"/>
              <a:t>Multi-class classification</a:t>
            </a:r>
          </a:p>
          <a:p>
            <a:r>
              <a:rPr lang="en-US" dirty="0"/>
              <a:t>Regression</a:t>
            </a:r>
          </a:p>
        </p:txBody>
      </p:sp>
    </p:spTree>
    <p:extLst>
      <p:ext uri="{BB962C8B-B14F-4D97-AF65-F5344CB8AC3E}">
        <p14:creationId xmlns:p14="http://schemas.microsoft.com/office/powerpoint/2010/main" val="294380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Advantage</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1648525"/>
            <a:ext cx="9827115" cy="3880773"/>
          </a:xfrm>
        </p:spPr>
        <p:txBody>
          <a:bodyPr>
            <a:normAutofit/>
          </a:bodyPr>
          <a:lstStyle/>
          <a:p>
            <a:r>
              <a:rPr lang="en-US" sz="1800" dirty="0">
                <a:effectLst/>
                <a:latin typeface="CIDFont+F2"/>
              </a:rPr>
              <a:t>Works well on smaller cleaner datasets </a:t>
            </a:r>
            <a:endParaRPr lang="en-US" dirty="0">
              <a:effectLst/>
            </a:endParaRPr>
          </a:p>
          <a:p>
            <a:r>
              <a:rPr lang="en-US" sz="1800" dirty="0">
                <a:effectLst/>
                <a:latin typeface="CIDFont+F2"/>
              </a:rPr>
              <a:t>It can be more efficient because it uses a subset of training points </a:t>
            </a:r>
            <a:endParaRPr lang="en-US" dirty="0">
              <a:effectLst/>
            </a:endParaRPr>
          </a:p>
          <a:p>
            <a:r>
              <a:rPr lang="en-US" sz="1800" dirty="0">
                <a:effectLst/>
                <a:latin typeface="CIDFont+F2"/>
              </a:rPr>
              <a:t>Different kernel functions can be specified for the decision function </a:t>
            </a:r>
            <a:endParaRPr lang="en-US" dirty="0">
              <a:effectLst/>
            </a:endParaRPr>
          </a:p>
          <a:p>
            <a:r>
              <a:rPr lang="en-US" sz="1800" dirty="0">
                <a:effectLst/>
                <a:latin typeface="CIDFont+F2"/>
              </a:rPr>
              <a:t>Ability to handle large feature spaces</a:t>
            </a:r>
            <a:endParaRPr lang="en-US" dirty="0">
              <a:latin typeface="CIDFont+F2"/>
            </a:endParaRPr>
          </a:p>
          <a:p>
            <a:pPr lvl="1"/>
            <a:r>
              <a:rPr lang="en-US" dirty="0">
                <a:effectLst/>
                <a:latin typeface="CIDFont+F2"/>
              </a:rPr>
              <a:t>Complexity does not depend on the dimensionality of the feature space </a:t>
            </a:r>
            <a:endParaRPr lang="en-US" dirty="0">
              <a:effectLst/>
            </a:endParaRPr>
          </a:p>
          <a:p>
            <a:r>
              <a:rPr lang="en-US" sz="1800" dirty="0">
                <a:effectLst/>
                <a:latin typeface="CIDFont+F2"/>
              </a:rPr>
              <a:t>Overfitting can be controlled by soft margin approach</a:t>
            </a:r>
          </a:p>
          <a:p>
            <a:pPr lvl="1"/>
            <a:r>
              <a:rPr lang="en-US" dirty="0">
                <a:effectLst/>
                <a:latin typeface="CIDFont+F2"/>
              </a:rPr>
              <a:t>Guaranteed to converge to a single global solution (convex optimization) </a:t>
            </a:r>
            <a:endParaRPr lang="en-US" dirty="0">
              <a:effectLst/>
            </a:endParaRPr>
          </a:p>
        </p:txBody>
      </p:sp>
    </p:spTree>
    <p:extLst>
      <p:ext uri="{BB962C8B-B14F-4D97-AF65-F5344CB8AC3E}">
        <p14:creationId xmlns:p14="http://schemas.microsoft.com/office/powerpoint/2010/main" val="1463220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Disadvantage</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1611949"/>
            <a:ext cx="9827115" cy="3880773"/>
          </a:xfrm>
        </p:spPr>
        <p:txBody>
          <a:bodyPr>
            <a:normAutofit/>
          </a:bodyPr>
          <a:lstStyle/>
          <a:p>
            <a:r>
              <a:rPr lang="en-US" sz="1800" dirty="0">
                <a:effectLst/>
                <a:latin typeface="CIDFont+F2"/>
              </a:rPr>
              <a:t>Sensitive to noise</a:t>
            </a:r>
            <a:endParaRPr lang="en-US" dirty="0">
              <a:latin typeface="CIDFont+F2"/>
            </a:endParaRPr>
          </a:p>
          <a:p>
            <a:pPr lvl="1"/>
            <a:r>
              <a:rPr lang="en-US" dirty="0">
                <a:effectLst/>
                <a:latin typeface="CIDFont+F2"/>
              </a:rPr>
              <a:t>A relatively small number of mislabeled examples can dramatically decrease the performance </a:t>
            </a:r>
            <a:endParaRPr lang="en-US" dirty="0">
              <a:effectLst/>
              <a:latin typeface="CIDFont+F4"/>
            </a:endParaRPr>
          </a:p>
          <a:p>
            <a:r>
              <a:rPr lang="en-US" sz="1800" dirty="0">
                <a:effectLst/>
                <a:latin typeface="CIDFont+F2"/>
              </a:rPr>
              <a:t>Essentially a binary classifier </a:t>
            </a:r>
            <a:endParaRPr lang="en-US" sz="1800" dirty="0">
              <a:effectLst/>
              <a:latin typeface="CIDFont+F4"/>
            </a:endParaRPr>
          </a:p>
          <a:p>
            <a:r>
              <a:rPr lang="en-US" sz="1800" dirty="0">
                <a:effectLst/>
                <a:latin typeface="CIDFont+F2"/>
              </a:rPr>
              <a:t>Isn’t suited to larger datasets as the training time with SVMs can be high </a:t>
            </a:r>
            <a:endParaRPr lang="en-US" sz="1800" dirty="0">
              <a:effectLst/>
              <a:latin typeface="CIDFont+F4"/>
            </a:endParaRPr>
          </a:p>
          <a:p>
            <a:r>
              <a:rPr lang="en-US" sz="1800" dirty="0">
                <a:effectLst/>
                <a:latin typeface="CIDFont+F2"/>
              </a:rPr>
              <a:t>Less effective on noisier datasets with overlapping classes </a:t>
            </a:r>
            <a:endParaRPr lang="en-US" sz="1800" dirty="0">
              <a:effectLst/>
              <a:latin typeface="CIDFont+F4"/>
            </a:endParaRPr>
          </a:p>
          <a:p>
            <a:r>
              <a:rPr lang="en-US" sz="1800" dirty="0">
                <a:effectLst/>
                <a:latin typeface="CIDFont+F2"/>
              </a:rPr>
              <a:t>If the number of features is a lot bigger than the number of data points, avoiding over-fitting when choosing kernel functions and regularization term is crucial. </a:t>
            </a:r>
            <a:endParaRPr lang="en-US" sz="1800" dirty="0">
              <a:effectLst/>
              <a:latin typeface="CIDFont+F4"/>
            </a:endParaRPr>
          </a:p>
        </p:txBody>
      </p:sp>
    </p:spTree>
    <p:extLst>
      <p:ext uri="{BB962C8B-B14F-4D97-AF65-F5344CB8AC3E}">
        <p14:creationId xmlns:p14="http://schemas.microsoft.com/office/powerpoint/2010/main" val="233093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Applications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23463" y="1488613"/>
            <a:ext cx="8704410" cy="3880773"/>
          </a:xfrm>
        </p:spPr>
        <p:txBody>
          <a:bodyPr>
            <a:normAutofit/>
          </a:bodyPr>
          <a:lstStyle/>
          <a:p>
            <a:r>
              <a:rPr lang="en-US" sz="1800" b="1" dirty="0">
                <a:effectLst/>
                <a:latin typeface="CIDFont+F2"/>
              </a:rPr>
              <a:t>Face Detection </a:t>
            </a:r>
            <a:r>
              <a:rPr lang="en-US" sz="1800" dirty="0">
                <a:effectLst/>
                <a:latin typeface="CIDFont+F2"/>
              </a:rPr>
              <a:t>- </a:t>
            </a:r>
            <a:r>
              <a:rPr lang="en-US" b="0" i="0" dirty="0">
                <a:solidFill>
                  <a:srgbClr val="444444"/>
                </a:solidFill>
                <a:effectLst/>
                <a:latin typeface="Georgia" panose="02040502050405020303" pitchFamily="18" charset="0"/>
              </a:rPr>
              <a:t>SVM classify parts of the image as a face and non-face and create a square boundary around the face.</a:t>
            </a:r>
            <a:endParaRPr lang="en-US" sz="1800" dirty="0">
              <a:effectLst/>
              <a:latin typeface="CIDFont+F2"/>
            </a:endParaRPr>
          </a:p>
          <a:p>
            <a:r>
              <a:rPr lang="en-US" sz="1800" b="1" dirty="0">
                <a:effectLst/>
                <a:latin typeface="CIDFont+F2"/>
              </a:rPr>
              <a:t>Text and Hypertext categorization</a:t>
            </a:r>
          </a:p>
          <a:p>
            <a:r>
              <a:rPr lang="en-US" b="1" dirty="0">
                <a:latin typeface="CIDFont+F2"/>
              </a:rPr>
              <a:t>Image classification</a:t>
            </a:r>
            <a:endParaRPr lang="en-US" sz="1800" b="1" dirty="0">
              <a:effectLst/>
              <a:latin typeface="CIDFont+F2"/>
            </a:endParaRPr>
          </a:p>
          <a:p>
            <a:r>
              <a:rPr lang="en-US" b="1" i="0" dirty="0">
                <a:solidFill>
                  <a:srgbClr val="444444"/>
                </a:solidFill>
                <a:effectLst/>
                <a:latin typeface="inherit"/>
              </a:rPr>
              <a:t>Bioinformatics</a:t>
            </a:r>
            <a:r>
              <a:rPr lang="en-US" b="0" i="0" dirty="0">
                <a:solidFill>
                  <a:srgbClr val="444444"/>
                </a:solidFill>
                <a:effectLst/>
                <a:latin typeface="Georgia" panose="02040502050405020303" pitchFamily="18" charset="0"/>
              </a:rPr>
              <a:t> – It includes protein classification and cancer classification. We use SVM for identifying the classification of genes, patients on the basis of genes and other biological problems.</a:t>
            </a:r>
          </a:p>
          <a:p>
            <a:endParaRPr lang="en-US" sz="1800" dirty="0">
              <a:effectLst/>
              <a:latin typeface="CIDFont+F4"/>
            </a:endParaRPr>
          </a:p>
        </p:txBody>
      </p:sp>
    </p:spTree>
    <p:extLst>
      <p:ext uri="{BB962C8B-B14F-4D97-AF65-F5344CB8AC3E}">
        <p14:creationId xmlns:p14="http://schemas.microsoft.com/office/powerpoint/2010/main" val="4119893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(K-</a:t>
            </a:r>
            <a:r>
              <a:rPr lang="es-CO" dirty="0" err="1"/>
              <a:t>Nearest</a:t>
            </a:r>
            <a:r>
              <a:rPr lang="es-CO" dirty="0"/>
              <a:t> </a:t>
            </a:r>
            <a:r>
              <a:rPr lang="es-CO" dirty="0" err="1"/>
              <a:t>Neighbors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67606" y="1392493"/>
            <a:ext cx="11307402" cy="2175897"/>
          </a:xfrm>
        </p:spPr>
        <p:txBody>
          <a:bodyPr>
            <a:normAutofit/>
          </a:bodyPr>
          <a:lstStyle/>
          <a:p>
            <a:r>
              <a:rPr lang="en-US" b="0" i="0" dirty="0">
                <a:solidFill>
                  <a:srgbClr val="161616"/>
                </a:solidFill>
                <a:effectLst/>
                <a:latin typeface="IBM Plex Sans" panose="020B0503050203000203" pitchFamily="34" charset="0"/>
              </a:rPr>
              <a:t>The k-nearest neighbors algorithm, is a non-parametric, supervised learning classifier, which uses proximity to make classifications or predictions about the grouping of an individual data point. </a:t>
            </a:r>
          </a:p>
          <a:p>
            <a:r>
              <a:rPr lang="en-US" b="0" i="0" dirty="0">
                <a:solidFill>
                  <a:srgbClr val="161616"/>
                </a:solidFill>
                <a:effectLst/>
                <a:latin typeface="IBM Plex Sans" panose="020B0503050203000203" pitchFamily="34" charset="0"/>
              </a:rPr>
              <a:t>While it can be used for either regression or classification problems, it is typically used as a classification algorithm, working off the assumption that similar points can be found near one another.</a:t>
            </a:r>
          </a:p>
          <a:p>
            <a:r>
              <a:rPr lang="en-US" b="0" i="0" dirty="0">
                <a:solidFill>
                  <a:srgbClr val="161616"/>
                </a:solidFill>
                <a:effectLst/>
                <a:latin typeface="IBM Plex Sans" panose="020B0503050203000203" pitchFamily="34" charset="0"/>
              </a:rPr>
              <a:t>The k value in the k-NN algorithm defines how many neighbors will be checked to determine the classification of a specific query point. </a:t>
            </a:r>
          </a:p>
          <a:p>
            <a:endParaRPr lang="en-US" dirty="0"/>
          </a:p>
        </p:txBody>
      </p:sp>
      <p:pic>
        <p:nvPicPr>
          <p:cNvPr id="1026" name="Picture 2" descr="Illustration of a graph that represents the K-Nearest Neighbors Algorithm">
            <a:extLst>
              <a:ext uri="{FF2B5EF4-FFF2-40B4-BE49-F238E27FC236}">
                <a16:creationId xmlns:a16="http://schemas.microsoft.com/office/drawing/2014/main" id="{A7ECE1A6-8D37-3BC7-FC56-4FE0482DD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4832"/>
            <a:ext cx="12192000" cy="615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6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a:t>
            </a:r>
            <a:r>
              <a:rPr lang="es-CO" dirty="0" err="1"/>
              <a:t>advantages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67606" y="2085278"/>
            <a:ext cx="8954346" cy="4163122"/>
          </a:xfrm>
        </p:spPr>
        <p:txBody>
          <a:bodyPr>
            <a:normAutofit/>
          </a:bodyPr>
          <a:lstStyle/>
          <a:p>
            <a:pPr algn="l" fontAlgn="base"/>
            <a:r>
              <a:rPr lang="en-US" b="1" i="0" dirty="0">
                <a:solidFill>
                  <a:srgbClr val="161616"/>
                </a:solidFill>
                <a:effectLst/>
                <a:latin typeface="inherit"/>
              </a:rPr>
              <a:t>Easy to implement</a:t>
            </a:r>
            <a:r>
              <a:rPr lang="en-US" b="0" i="0" dirty="0">
                <a:solidFill>
                  <a:srgbClr val="161616"/>
                </a:solidFill>
                <a:effectLst/>
                <a:latin typeface="inherit"/>
              </a:rPr>
              <a:t>: Given the algorithm’s simplicity and accuracy, it is one of the first classifiers that a new data scientist will learn.</a:t>
            </a:r>
            <a:br>
              <a:rPr lang="en-US" b="0" i="0" dirty="0">
                <a:solidFill>
                  <a:srgbClr val="161616"/>
                </a:solidFill>
                <a:effectLst/>
                <a:latin typeface="inherit"/>
              </a:rPr>
            </a:br>
            <a:endParaRPr lang="en-US" b="0" i="0" dirty="0">
              <a:solidFill>
                <a:srgbClr val="161616"/>
              </a:solidFill>
              <a:effectLst/>
              <a:latin typeface="inherit"/>
            </a:endParaRPr>
          </a:p>
          <a:p>
            <a:pPr algn="l" fontAlgn="base"/>
            <a:r>
              <a:rPr lang="en-US" b="1" i="0" dirty="0">
                <a:solidFill>
                  <a:srgbClr val="161616"/>
                </a:solidFill>
                <a:effectLst/>
                <a:latin typeface="inherit"/>
              </a:rPr>
              <a:t>- Adapts easily</a:t>
            </a:r>
            <a:r>
              <a:rPr lang="en-US" b="0" i="0" dirty="0">
                <a:solidFill>
                  <a:srgbClr val="161616"/>
                </a:solidFill>
                <a:effectLst/>
                <a:latin typeface="inherit"/>
              </a:rPr>
              <a:t>: As new training samples are added, the algorithm adjusts to account for any new data since all training data is stored into memory.</a:t>
            </a:r>
          </a:p>
          <a:p>
            <a:pPr algn="l" fontAlgn="base"/>
            <a:r>
              <a:rPr lang="en-US" b="1" i="0" dirty="0">
                <a:solidFill>
                  <a:srgbClr val="161616"/>
                </a:solidFill>
                <a:effectLst/>
                <a:latin typeface="inherit"/>
              </a:rPr>
              <a:t>- Few hyperparameters</a:t>
            </a:r>
            <a:r>
              <a:rPr lang="en-US" b="0" i="0" dirty="0">
                <a:solidFill>
                  <a:srgbClr val="161616"/>
                </a:solidFill>
                <a:effectLst/>
                <a:latin typeface="inherit"/>
              </a:rPr>
              <a:t>: KNN only requires a k value and a distance metric, which is low when compared to other machine learning algorithms.</a:t>
            </a:r>
          </a:p>
        </p:txBody>
      </p:sp>
    </p:spTree>
    <p:extLst>
      <p:ext uri="{BB962C8B-B14F-4D97-AF65-F5344CB8AC3E}">
        <p14:creationId xmlns:p14="http://schemas.microsoft.com/office/powerpoint/2010/main" val="244070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a:t>
            </a:r>
            <a:r>
              <a:rPr lang="es-CO" dirty="0" err="1"/>
              <a:t>disadvantages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67606" y="2085278"/>
            <a:ext cx="8954346" cy="4163122"/>
          </a:xfrm>
        </p:spPr>
        <p:txBody>
          <a:bodyPr>
            <a:normAutofit/>
          </a:bodyPr>
          <a:lstStyle/>
          <a:p>
            <a:pPr fontAlgn="base"/>
            <a:r>
              <a:rPr lang="en-US" b="1" dirty="0">
                <a:effectLst/>
                <a:latin typeface="inherit"/>
              </a:rPr>
              <a:t>Does not scale well</a:t>
            </a:r>
            <a:r>
              <a:rPr lang="en-US" dirty="0">
                <a:effectLst/>
                <a:latin typeface="inherit"/>
              </a:rPr>
              <a:t>: Since KNN is a lazy algorithm, it takes up more memory and data storage compared to other classifiers</a:t>
            </a:r>
            <a:endParaRPr lang="en-US" b="1" dirty="0">
              <a:latin typeface="inherit"/>
            </a:endParaRPr>
          </a:p>
          <a:p>
            <a:pPr fontAlgn="base"/>
            <a:r>
              <a:rPr lang="en-US" b="1" dirty="0">
                <a:effectLst/>
                <a:latin typeface="inherit"/>
              </a:rPr>
              <a:t>Curse of dimensionality</a:t>
            </a:r>
            <a:r>
              <a:rPr lang="en-US" dirty="0">
                <a:effectLst/>
                <a:latin typeface="inherit"/>
              </a:rPr>
              <a:t>: The KNN algorithm tends to fall victim to the curse of dimensionality, which means that it doesn’t perform well with high-dimensional data inputs</a:t>
            </a:r>
          </a:p>
          <a:p>
            <a:pPr fontAlgn="base"/>
            <a:r>
              <a:rPr lang="en-US" b="1" dirty="0">
                <a:effectLst/>
                <a:latin typeface="inherit"/>
              </a:rPr>
              <a:t>Prone to overfitting</a:t>
            </a:r>
            <a:r>
              <a:rPr lang="en-US" dirty="0">
                <a:effectLst/>
                <a:latin typeface="inherit"/>
              </a:rPr>
              <a:t>: Due to the “curse of dimensionality”, KNN is also more prone to overfitting. While feature selection and dimensionality reduction techniques are leveraged to prevent this from occurring, the value of k can also impact the model’s behavior</a:t>
            </a:r>
          </a:p>
        </p:txBody>
      </p:sp>
    </p:spTree>
    <p:extLst>
      <p:ext uri="{BB962C8B-B14F-4D97-AF65-F5344CB8AC3E}">
        <p14:creationId xmlns:p14="http://schemas.microsoft.com/office/powerpoint/2010/main" val="3365433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a:t>
            </a:r>
            <a:r>
              <a:rPr lang="es-CO" dirty="0" err="1"/>
              <a:t>Applications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67606" y="1438507"/>
            <a:ext cx="8954346" cy="4809893"/>
          </a:xfrm>
        </p:spPr>
        <p:txBody>
          <a:bodyPr>
            <a:normAutofit/>
          </a:bodyPr>
          <a:lstStyle/>
          <a:p>
            <a:r>
              <a:rPr lang="en-US" b="1" i="0" dirty="0">
                <a:solidFill>
                  <a:srgbClr val="161616"/>
                </a:solidFill>
                <a:effectLst/>
                <a:latin typeface="IBM Plex Sans" panose="020B0503050203000203" pitchFamily="34" charset="0"/>
              </a:rPr>
              <a:t>Data preprocessing</a:t>
            </a:r>
            <a:r>
              <a:rPr lang="en-US" b="0" i="0" dirty="0">
                <a:solidFill>
                  <a:srgbClr val="161616"/>
                </a:solidFill>
                <a:effectLst/>
                <a:latin typeface="IBM Plex Sans" panose="020B0503050203000203" pitchFamily="34" charset="0"/>
              </a:rPr>
              <a:t>: Datasets frequently have missing values, but the KNN algorithm can estimate for those values in a process known as missing data imputation.</a:t>
            </a:r>
          </a:p>
          <a:p>
            <a:r>
              <a:rPr lang="en-US" b="1" i="0" dirty="0">
                <a:solidFill>
                  <a:srgbClr val="161616"/>
                </a:solidFill>
                <a:effectLst/>
                <a:latin typeface="IBM Plex Sans" panose="020B0503050203000203" pitchFamily="34" charset="0"/>
              </a:rPr>
              <a:t>Recommendation Engines</a:t>
            </a:r>
            <a:r>
              <a:rPr lang="en-US" dirty="0">
                <a:solidFill>
                  <a:srgbClr val="161616"/>
                </a:solidFill>
                <a:latin typeface="IBM Plex Sans" panose="020B0503050203000203" pitchFamily="34" charset="0"/>
              </a:rPr>
              <a:t>: </a:t>
            </a:r>
            <a:r>
              <a:rPr lang="en-US" b="0" i="0" dirty="0">
                <a:solidFill>
                  <a:srgbClr val="161616"/>
                </a:solidFill>
                <a:effectLst/>
                <a:latin typeface="IBM Plex Sans" panose="020B0503050203000203" pitchFamily="34" charset="0"/>
              </a:rPr>
              <a:t>a user is assigned to a particular group, and based on that group’s user behavior, they are given a recommendation. However, given the scaling issues with KNN, this approach may not be optimal for larger datasets.</a:t>
            </a:r>
            <a:endParaRPr lang="en-US" dirty="0">
              <a:solidFill>
                <a:srgbClr val="161616"/>
              </a:solidFill>
              <a:latin typeface="IBM Plex Sans" panose="020B0503050203000203" pitchFamily="34" charset="0"/>
            </a:endParaRPr>
          </a:p>
          <a:p>
            <a:r>
              <a:rPr lang="en-US" b="1" i="0" dirty="0">
                <a:solidFill>
                  <a:srgbClr val="161616"/>
                </a:solidFill>
                <a:effectLst/>
                <a:latin typeface="IBM Plex Sans" panose="020B0503050203000203" pitchFamily="34" charset="0"/>
              </a:rPr>
              <a:t>Finance</a:t>
            </a:r>
            <a:r>
              <a:rPr lang="en-US" b="0" i="0" dirty="0">
                <a:solidFill>
                  <a:srgbClr val="161616"/>
                </a:solidFill>
                <a:effectLst/>
                <a:latin typeface="IBM Plex Sans" panose="020B0503050203000203" pitchFamily="34" charset="0"/>
              </a:rPr>
              <a:t>: It has also been used in a variety of finance and economic use cases. For example, using KNN on credit data can help banks assess risk of a loan to an organization or individual</a:t>
            </a:r>
          </a:p>
          <a:p>
            <a:r>
              <a:rPr lang="en-US" b="1" i="0" dirty="0">
                <a:solidFill>
                  <a:srgbClr val="161616"/>
                </a:solidFill>
                <a:effectLst/>
                <a:latin typeface="IBM Plex Sans" panose="020B0503050203000203" pitchFamily="34" charset="0"/>
              </a:rPr>
              <a:t>Healthcare</a:t>
            </a:r>
            <a:r>
              <a:rPr lang="en-US" b="0" i="0" dirty="0">
                <a:solidFill>
                  <a:srgbClr val="161616"/>
                </a:solidFill>
                <a:effectLst/>
                <a:latin typeface="IBM Plex Sans" panose="020B0503050203000203" pitchFamily="34" charset="0"/>
              </a:rPr>
              <a:t>: KNN has also had application within the healthcare industry, making predictions on the risk of heart attacks and prostate cancer. </a:t>
            </a:r>
            <a:endParaRPr lang="en-US" dirty="0">
              <a:solidFill>
                <a:srgbClr val="161616"/>
              </a:solidFill>
              <a:latin typeface="IBM Plex Sans" panose="020B0503050203000203" pitchFamily="34" charset="0"/>
            </a:endParaRPr>
          </a:p>
          <a:p>
            <a:r>
              <a:rPr lang="en-US" b="1" i="0" dirty="0">
                <a:solidFill>
                  <a:srgbClr val="161616"/>
                </a:solidFill>
                <a:effectLst/>
                <a:latin typeface="IBM Plex Sans" panose="020B0503050203000203" pitchFamily="34" charset="0"/>
              </a:rPr>
              <a:t>Pattern Recognition</a:t>
            </a:r>
            <a:r>
              <a:rPr lang="en-US" b="0" i="0" dirty="0">
                <a:solidFill>
                  <a:srgbClr val="161616"/>
                </a:solidFill>
                <a:effectLst/>
                <a:latin typeface="IBM Plex Sans" panose="020B0503050203000203" pitchFamily="34" charset="0"/>
              </a:rPr>
              <a:t>: KNN has also assisted in identifying patterns, such as in text </a:t>
            </a:r>
            <a:r>
              <a:rPr lang="en-US" dirty="0">
                <a:solidFill>
                  <a:srgbClr val="161616"/>
                </a:solidFill>
                <a:latin typeface="IBM Plex Sans" panose="020B0503050203000203" pitchFamily="34" charset="0"/>
              </a:rPr>
              <a:t>and digit classification</a:t>
            </a:r>
          </a:p>
        </p:txBody>
      </p:sp>
    </p:spTree>
    <p:extLst>
      <p:ext uri="{BB962C8B-B14F-4D97-AF65-F5344CB8AC3E}">
        <p14:creationId xmlns:p14="http://schemas.microsoft.com/office/powerpoint/2010/main" val="956576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Resources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r>
              <a:rPr lang="es-CO" dirty="0">
                <a:solidFill>
                  <a:schemeClr val="tx1"/>
                </a:solidFill>
              </a:rPr>
              <a:t>Kuhn M. </a:t>
            </a:r>
            <a:r>
              <a:rPr lang="es-CO" dirty="0" err="1">
                <a:solidFill>
                  <a:schemeClr val="tx1"/>
                </a:solidFill>
              </a:rPr>
              <a:t>Johson</a:t>
            </a:r>
            <a:r>
              <a:rPr lang="es-CO" dirty="0">
                <a:solidFill>
                  <a:schemeClr val="tx1"/>
                </a:solidFill>
              </a:rPr>
              <a:t> K. </a:t>
            </a:r>
            <a:r>
              <a:rPr lang="es-CO" dirty="0" err="1">
                <a:solidFill>
                  <a:schemeClr val="tx1"/>
                </a:solidFill>
              </a:rPr>
              <a:t>Applied</a:t>
            </a:r>
            <a:r>
              <a:rPr lang="es-CO" dirty="0">
                <a:solidFill>
                  <a:schemeClr val="tx1"/>
                </a:solidFill>
              </a:rPr>
              <a:t> </a:t>
            </a:r>
            <a:r>
              <a:rPr lang="es-CO" dirty="0" err="1">
                <a:solidFill>
                  <a:schemeClr val="tx1"/>
                </a:solidFill>
              </a:rPr>
              <a:t>Predective</a:t>
            </a:r>
            <a:r>
              <a:rPr lang="es-CO" dirty="0">
                <a:solidFill>
                  <a:schemeClr val="tx1"/>
                </a:solidFill>
              </a:rPr>
              <a:t> </a:t>
            </a:r>
            <a:r>
              <a:rPr lang="es-CO" dirty="0" err="1">
                <a:solidFill>
                  <a:schemeClr val="tx1"/>
                </a:solidFill>
              </a:rPr>
              <a:t>Modeling</a:t>
            </a:r>
            <a:r>
              <a:rPr lang="es-CO" dirty="0">
                <a:solidFill>
                  <a:schemeClr val="tx1"/>
                </a:solidFill>
              </a:rPr>
              <a:t>. Springer. 2013</a:t>
            </a:r>
          </a:p>
          <a:p>
            <a:r>
              <a:rPr lang="en-US" dirty="0">
                <a:solidFill>
                  <a:schemeClr val="tx1"/>
                </a:solidFill>
                <a:hlinkClick r:id="rId2">
                  <a:extLst>
                    <a:ext uri="{A12FA001-AC4F-418D-AE19-62706E023703}">
                      <ahyp:hlinkClr xmlns:ahyp="http://schemas.microsoft.com/office/drawing/2018/hyperlinkcolor" val="tx"/>
                    </a:ext>
                  </a:extLst>
                </a:hlinkClick>
              </a:rPr>
              <a:t>https://bradleyboehmke.github.io/HOML/svm.html</a:t>
            </a:r>
            <a:endParaRPr lang="es-CO" dirty="0">
              <a:solidFill>
                <a:schemeClr val="tx1"/>
              </a:solidFill>
            </a:endParaRPr>
          </a:p>
          <a:p>
            <a:r>
              <a:rPr lang="en-US" dirty="0">
                <a:solidFill>
                  <a:schemeClr val="tx1"/>
                </a:solidFill>
              </a:rPr>
              <a:t>https://</a:t>
            </a:r>
            <a:r>
              <a:rPr lang="en-US" dirty="0" err="1">
                <a:solidFill>
                  <a:schemeClr val="tx1"/>
                </a:solidFill>
              </a:rPr>
              <a:t>cran.r-project.org</a:t>
            </a:r>
            <a:r>
              <a:rPr lang="en-US" dirty="0">
                <a:solidFill>
                  <a:schemeClr val="tx1"/>
                </a:solidFill>
              </a:rPr>
              <a:t>/web/packages/e1071/vignettes/</a:t>
            </a:r>
            <a:r>
              <a:rPr lang="en-US" dirty="0" err="1">
                <a:solidFill>
                  <a:schemeClr val="tx1"/>
                </a:solidFill>
              </a:rPr>
              <a:t>svmdoc.pdf</a:t>
            </a:r>
            <a:endParaRPr lang="en-US" dirty="0">
              <a:solidFill>
                <a:schemeClr val="tx1"/>
              </a:solidFill>
            </a:endParaRPr>
          </a:p>
        </p:txBody>
      </p:sp>
    </p:spTree>
    <p:extLst>
      <p:ext uri="{BB962C8B-B14F-4D97-AF65-F5344CB8AC3E}">
        <p14:creationId xmlns:p14="http://schemas.microsoft.com/office/powerpoint/2010/main" val="129190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AE82-94D5-802D-40C1-CE8DA72CFC07}"/>
              </a:ext>
            </a:extLst>
          </p:cNvPr>
          <p:cNvSpPr>
            <a:spLocks noGrp="1"/>
          </p:cNvSpPr>
          <p:nvPr>
            <p:ph type="title"/>
          </p:nvPr>
        </p:nvSpPr>
        <p:spPr/>
        <p:txBody>
          <a:bodyPr/>
          <a:lstStyle/>
          <a:p>
            <a:r>
              <a:rPr lang="es-CO" dirty="0" err="1"/>
              <a:t>What</a:t>
            </a:r>
            <a:r>
              <a:rPr lang="es-CO" dirty="0"/>
              <a:t> </a:t>
            </a:r>
            <a:r>
              <a:rPr lang="es-CO" dirty="0" err="1"/>
              <a:t>is</a:t>
            </a:r>
            <a:r>
              <a:rPr lang="es-CO" dirty="0"/>
              <a:t> Non linear </a:t>
            </a:r>
            <a:r>
              <a:rPr lang="es-CO" dirty="0" err="1"/>
              <a:t>regression</a:t>
            </a:r>
            <a:r>
              <a:rPr lang="es-CO" dirty="0"/>
              <a:t>?</a:t>
            </a:r>
            <a:endParaRPr lang="en-US" dirty="0"/>
          </a:p>
        </p:txBody>
      </p:sp>
      <p:sp>
        <p:nvSpPr>
          <p:cNvPr id="3" name="Marcador de contenido 2">
            <a:extLst>
              <a:ext uri="{FF2B5EF4-FFF2-40B4-BE49-F238E27FC236}">
                <a16:creationId xmlns:a16="http://schemas.microsoft.com/office/drawing/2014/main" id="{2D5CC879-46A8-616C-BD8D-D363CF6EBA7B}"/>
              </a:ext>
            </a:extLst>
          </p:cNvPr>
          <p:cNvSpPr>
            <a:spLocks noGrp="1"/>
          </p:cNvSpPr>
          <p:nvPr>
            <p:ph idx="1"/>
          </p:nvPr>
        </p:nvSpPr>
        <p:spPr>
          <a:xfrm>
            <a:off x="372534" y="2605090"/>
            <a:ext cx="6612466" cy="2322511"/>
          </a:xfrm>
        </p:spPr>
        <p:txBody>
          <a:bodyPr>
            <a:normAutofit/>
          </a:bodyPr>
          <a:lstStyle/>
          <a:p>
            <a:pPr marL="0" indent="0">
              <a:buNone/>
            </a:pPr>
            <a:r>
              <a:rPr lang="en-US" dirty="0"/>
              <a:t>In nonlinear regression, a nonlinear function is used to model the relationship between the dependent variable and the independent variable(s).</a:t>
            </a:r>
          </a:p>
          <a:p>
            <a:pPr marL="0" indent="0">
              <a:buNone/>
            </a:pPr>
            <a:endParaRPr lang="en-US" dirty="0"/>
          </a:p>
          <a:p>
            <a:pPr marL="0" indent="0">
              <a:buNone/>
            </a:pPr>
            <a:r>
              <a:rPr lang="en-US" dirty="0"/>
              <a:t>This function can be any mathematical function, such as an exponential, logarithmic, polynomial, trigonometric function, etc.</a:t>
            </a:r>
            <a:endParaRPr lang="es-ES" dirty="0"/>
          </a:p>
        </p:txBody>
      </p:sp>
      <p:pic>
        <p:nvPicPr>
          <p:cNvPr id="5" name="Picture 4">
            <a:extLst>
              <a:ext uri="{FF2B5EF4-FFF2-40B4-BE49-F238E27FC236}">
                <a16:creationId xmlns:a16="http://schemas.microsoft.com/office/drawing/2014/main" id="{B0AF4BC5-47EA-A0F1-D8CD-83431FCA836F}"/>
              </a:ext>
            </a:extLst>
          </p:cNvPr>
          <p:cNvPicPr>
            <a:picLocks noChangeAspect="1"/>
          </p:cNvPicPr>
          <p:nvPr/>
        </p:nvPicPr>
        <p:blipFill>
          <a:blip r:embed="rId3"/>
          <a:stretch>
            <a:fillRect/>
          </a:stretch>
        </p:blipFill>
        <p:spPr>
          <a:xfrm>
            <a:off x="7359649" y="2159000"/>
            <a:ext cx="3154825" cy="3154825"/>
          </a:xfrm>
          <a:prstGeom prst="rect">
            <a:avLst/>
          </a:prstGeom>
        </p:spPr>
      </p:pic>
    </p:spTree>
    <p:extLst>
      <p:ext uri="{BB962C8B-B14F-4D97-AF65-F5344CB8AC3E}">
        <p14:creationId xmlns:p14="http://schemas.microsoft.com/office/powerpoint/2010/main" val="33885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40D5-F0E7-8CE1-A0B5-3B27B237311B}"/>
              </a:ext>
            </a:extLst>
          </p:cNvPr>
          <p:cNvSpPr>
            <a:spLocks noGrp="1"/>
          </p:cNvSpPr>
          <p:nvPr>
            <p:ph type="title"/>
          </p:nvPr>
        </p:nvSpPr>
        <p:spPr>
          <a:xfrm>
            <a:off x="677334" y="609600"/>
            <a:ext cx="9063566" cy="1320800"/>
          </a:xfrm>
        </p:spPr>
        <p:txBody>
          <a:bodyPr/>
          <a:lstStyle/>
          <a:p>
            <a:r>
              <a:rPr lang="es-CO" dirty="0"/>
              <a:t>Linear </a:t>
            </a:r>
            <a:r>
              <a:rPr lang="es-CO" dirty="0" err="1"/>
              <a:t>regression</a:t>
            </a:r>
            <a:r>
              <a:rPr lang="es-CO" dirty="0"/>
              <a:t> vs. Non-linear </a:t>
            </a:r>
            <a:r>
              <a:rPr lang="es-CO" dirty="0" err="1"/>
              <a:t>regression</a:t>
            </a:r>
            <a:endParaRPr lang="en-US" dirty="0"/>
          </a:p>
        </p:txBody>
      </p:sp>
      <p:sp>
        <p:nvSpPr>
          <p:cNvPr id="3" name="Marcador de contenido 2">
            <a:extLst>
              <a:ext uri="{FF2B5EF4-FFF2-40B4-BE49-F238E27FC236}">
                <a16:creationId xmlns:a16="http://schemas.microsoft.com/office/drawing/2014/main" id="{9371A1CB-06D1-EEE7-EC5C-06130802FAB5}"/>
              </a:ext>
            </a:extLst>
          </p:cNvPr>
          <p:cNvSpPr>
            <a:spLocks noGrp="1"/>
          </p:cNvSpPr>
          <p:nvPr>
            <p:ph idx="1"/>
          </p:nvPr>
        </p:nvSpPr>
        <p:spPr>
          <a:xfrm>
            <a:off x="406400" y="1638300"/>
            <a:ext cx="9931400" cy="4711699"/>
          </a:xfrm>
        </p:spPr>
        <p:txBody>
          <a:bodyPr>
            <a:noAutofit/>
          </a:bodyPr>
          <a:lstStyle/>
          <a:p>
            <a:r>
              <a:rPr lang="en-US" sz="1700" dirty="0"/>
              <a:t>In linear regression, the relationship between the dependent variable and the independent variable is modeled by a linear function, such as a line.</a:t>
            </a:r>
          </a:p>
          <a:p>
            <a:pPr marL="0" indent="0">
              <a:buNone/>
            </a:pPr>
            <a:r>
              <a:rPr lang="en-US" sz="1700" dirty="0"/>
              <a:t>	Equation for linear regression</a:t>
            </a:r>
            <a:r>
              <a:rPr lang="en-US" sz="1700" dirty="0">
                <a:solidFill>
                  <a:schemeClr val="accent2">
                    <a:lumMod val="75000"/>
                  </a:schemeClr>
                </a:solidFill>
              </a:rPr>
              <a:t>: y = ax + b + </a:t>
            </a:r>
            <a:r>
              <a:rPr lang="el-GR" sz="1700" dirty="0">
                <a:solidFill>
                  <a:schemeClr val="accent2">
                    <a:lumMod val="75000"/>
                  </a:schemeClr>
                </a:solidFill>
              </a:rPr>
              <a:t>ε </a:t>
            </a:r>
            <a:endParaRPr lang="en-US" sz="1700" dirty="0">
              <a:solidFill>
                <a:schemeClr val="accent2">
                  <a:lumMod val="75000"/>
                </a:schemeClr>
              </a:solidFill>
            </a:endParaRPr>
          </a:p>
          <a:p>
            <a:pPr marL="0" indent="0">
              <a:buNone/>
            </a:pPr>
            <a:r>
              <a:rPr lang="en-US" sz="1700" dirty="0"/>
              <a:t>	● a = slope	● b=constant		●</a:t>
            </a:r>
            <a:r>
              <a:rPr lang="el-GR" sz="1700" dirty="0"/>
              <a:t> ε = </a:t>
            </a:r>
            <a:r>
              <a:rPr lang="en-US" sz="1700" dirty="0"/>
              <a:t>noise</a:t>
            </a:r>
          </a:p>
          <a:p>
            <a:pPr marL="0" indent="0">
              <a:buNone/>
            </a:pPr>
            <a:endParaRPr lang="es-ES" sz="1700" dirty="0"/>
          </a:p>
          <a:p>
            <a:r>
              <a:rPr lang="en-US" sz="1700" dirty="0"/>
              <a:t>In nonlinear regression, the relationship between the dependent variable and the independent variable is modeled by a nonlinear function, such as a curve. </a:t>
            </a:r>
          </a:p>
          <a:p>
            <a:pPr marL="0" indent="0">
              <a:buNone/>
            </a:pPr>
            <a:r>
              <a:rPr lang="en-US" sz="1700" dirty="0"/>
              <a:t>	Equation for nonlinear regression: </a:t>
            </a:r>
            <a:r>
              <a:rPr lang="en-US" sz="1700" dirty="0">
                <a:solidFill>
                  <a:schemeClr val="accent2">
                    <a:lumMod val="75000"/>
                  </a:schemeClr>
                </a:solidFill>
              </a:rPr>
              <a:t>y = f(x,</a:t>
            </a:r>
            <a:r>
              <a:rPr lang="el-GR" sz="1700" dirty="0">
                <a:solidFill>
                  <a:schemeClr val="accent2">
                    <a:lumMod val="75000"/>
                  </a:schemeClr>
                </a:solidFill>
              </a:rPr>
              <a:t>β) + ε</a:t>
            </a:r>
            <a:r>
              <a:rPr lang="el-GR" sz="1700" dirty="0">
                <a:solidFill>
                  <a:schemeClr val="tx1"/>
                </a:solidFill>
              </a:rPr>
              <a:t>,</a:t>
            </a:r>
            <a:r>
              <a:rPr lang="el-GR" sz="1700" dirty="0">
                <a:solidFill>
                  <a:schemeClr val="accent2">
                    <a:lumMod val="75000"/>
                  </a:schemeClr>
                </a:solidFill>
              </a:rPr>
              <a:t> </a:t>
            </a:r>
            <a:r>
              <a:rPr lang="en-US" sz="1700" dirty="0">
                <a:solidFill>
                  <a:schemeClr val="tx1"/>
                </a:solidFill>
              </a:rPr>
              <a:t>where</a:t>
            </a:r>
            <a:r>
              <a:rPr lang="en-US" sz="1700" dirty="0">
                <a:solidFill>
                  <a:schemeClr val="accent2">
                    <a:lumMod val="75000"/>
                  </a:schemeClr>
                </a:solidFill>
              </a:rPr>
              <a:t>:</a:t>
            </a:r>
          </a:p>
          <a:p>
            <a:pPr marL="0" indent="0">
              <a:buNone/>
            </a:pPr>
            <a:r>
              <a:rPr lang="en-US" sz="1700" dirty="0"/>
              <a:t>	● x = a vector of p predictors</a:t>
            </a:r>
          </a:p>
          <a:p>
            <a:pPr marL="0" indent="0">
              <a:buNone/>
            </a:pPr>
            <a:r>
              <a:rPr lang="en-US" sz="1700" dirty="0"/>
              <a:t>	● </a:t>
            </a:r>
            <a:r>
              <a:rPr lang="el-GR" sz="1700" dirty="0"/>
              <a:t>β = </a:t>
            </a:r>
            <a:r>
              <a:rPr lang="en-US" sz="1700" dirty="0"/>
              <a:t>a vector of k parameters</a:t>
            </a:r>
          </a:p>
          <a:p>
            <a:pPr marL="0" indent="0">
              <a:buNone/>
            </a:pPr>
            <a:r>
              <a:rPr lang="en-US" sz="1700" dirty="0"/>
              <a:t>	● f = a known regression function</a:t>
            </a:r>
          </a:p>
          <a:p>
            <a:pPr marL="0" indent="0">
              <a:buNone/>
            </a:pPr>
            <a:r>
              <a:rPr lang="en-US" sz="1700" dirty="0"/>
              <a:t>	● </a:t>
            </a:r>
            <a:r>
              <a:rPr lang="el-GR" sz="1700" dirty="0"/>
              <a:t>ε = </a:t>
            </a:r>
            <a:r>
              <a:rPr lang="en-US" sz="1700" dirty="0"/>
              <a:t>an error term</a:t>
            </a:r>
          </a:p>
        </p:txBody>
      </p:sp>
    </p:spTree>
    <p:extLst>
      <p:ext uri="{BB962C8B-B14F-4D97-AF65-F5344CB8AC3E}">
        <p14:creationId xmlns:p14="http://schemas.microsoft.com/office/powerpoint/2010/main" val="329207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3867D-2B8B-A5CC-BA0E-9EF854EAE401}"/>
              </a:ext>
            </a:extLst>
          </p:cNvPr>
          <p:cNvSpPr>
            <a:spLocks noGrp="1"/>
          </p:cNvSpPr>
          <p:nvPr>
            <p:ph type="title"/>
          </p:nvPr>
        </p:nvSpPr>
        <p:spPr/>
        <p:txBody>
          <a:bodyPr/>
          <a:lstStyle/>
          <a:p>
            <a:r>
              <a:rPr lang="es-CO" dirty="0"/>
              <a:t>Non-Linear </a:t>
            </a:r>
            <a:r>
              <a:rPr lang="es-CO" dirty="0" err="1"/>
              <a:t>Regression</a:t>
            </a:r>
            <a:r>
              <a:rPr lang="es-CO" dirty="0"/>
              <a:t> Pros and </a:t>
            </a:r>
            <a:r>
              <a:rPr lang="es-CO" dirty="0" err="1"/>
              <a:t>Cons</a:t>
            </a:r>
            <a:endParaRPr lang="en-US" dirty="0"/>
          </a:p>
        </p:txBody>
      </p:sp>
      <p:sp>
        <p:nvSpPr>
          <p:cNvPr id="3" name="Marcador de contenido 2">
            <a:extLst>
              <a:ext uri="{FF2B5EF4-FFF2-40B4-BE49-F238E27FC236}">
                <a16:creationId xmlns:a16="http://schemas.microsoft.com/office/drawing/2014/main" id="{0792D349-28BF-B3A0-0723-29C15E6797B0}"/>
              </a:ext>
            </a:extLst>
          </p:cNvPr>
          <p:cNvSpPr>
            <a:spLocks noGrp="1"/>
          </p:cNvSpPr>
          <p:nvPr>
            <p:ph idx="1"/>
          </p:nvPr>
        </p:nvSpPr>
        <p:spPr>
          <a:xfrm>
            <a:off x="677334" y="1930400"/>
            <a:ext cx="8596668" cy="3880773"/>
          </a:xfrm>
        </p:spPr>
        <p:txBody>
          <a:bodyPr>
            <a:normAutofit lnSpcReduction="10000"/>
          </a:bodyPr>
          <a:lstStyle/>
          <a:p>
            <a:pPr marL="0" indent="0">
              <a:buNone/>
            </a:pPr>
            <a:r>
              <a:rPr lang="en-US" dirty="0">
                <a:solidFill>
                  <a:schemeClr val="accent2">
                    <a:lumMod val="75000"/>
                  </a:schemeClr>
                </a:solidFill>
              </a:rPr>
              <a:t>Advantages:</a:t>
            </a:r>
          </a:p>
          <a:p>
            <a:pPr marL="0" indent="0">
              <a:buNone/>
            </a:pPr>
            <a:endParaRPr lang="en-US" dirty="0">
              <a:solidFill>
                <a:schemeClr val="accent2">
                  <a:lumMod val="75000"/>
                </a:schemeClr>
              </a:solidFill>
            </a:endParaRPr>
          </a:p>
          <a:p>
            <a:pPr>
              <a:buFont typeface="Wingdings" panose="05000000000000000000" pitchFamily="2" charset="2"/>
              <a:buChar char="§"/>
            </a:pPr>
            <a:r>
              <a:rPr lang="en-US" dirty="0"/>
              <a:t>They can fit almost any functional form and you don’t need to know the form before training the model</a:t>
            </a:r>
          </a:p>
          <a:p>
            <a:pPr>
              <a:buFont typeface="Wingdings" panose="05000000000000000000" pitchFamily="2" charset="2"/>
              <a:buChar char="§"/>
            </a:pPr>
            <a:r>
              <a:rPr lang="en-US" dirty="0"/>
              <a:t>Can model much more complex relationships between the predictors and the outcome than linear models</a:t>
            </a:r>
          </a:p>
          <a:p>
            <a:pPr marL="0" indent="0">
              <a:buNone/>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Often not very interpretable</a:t>
            </a:r>
          </a:p>
          <a:p>
            <a:pPr>
              <a:buFont typeface="Wingdings" panose="05000000000000000000" pitchFamily="2" charset="2"/>
              <a:buChar char="§"/>
            </a:pPr>
            <a:r>
              <a:rPr lang="en-US" dirty="0"/>
              <a:t>Can be computationally expensive</a:t>
            </a:r>
          </a:p>
          <a:p>
            <a:pPr>
              <a:buFont typeface="Wingdings" panose="05000000000000000000" pitchFamily="2" charset="2"/>
              <a:buChar char="§"/>
            </a:pPr>
            <a:r>
              <a:rPr lang="en-US" dirty="0"/>
              <a:t>Some models can be prone to overfitting</a:t>
            </a:r>
          </a:p>
        </p:txBody>
      </p:sp>
    </p:spTree>
    <p:extLst>
      <p:ext uri="{BB962C8B-B14F-4D97-AF65-F5344CB8AC3E}">
        <p14:creationId xmlns:p14="http://schemas.microsoft.com/office/powerpoint/2010/main" val="98035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1040891" y="1380780"/>
            <a:ext cx="4434492" cy="624289"/>
          </a:xfrm>
        </p:spPr>
        <p:txBody>
          <a:bodyPr>
            <a:normAutofit fontScale="90000"/>
          </a:bodyPr>
          <a:lstStyle/>
          <a:p>
            <a:r>
              <a:rPr lang="es-CO" dirty="0" err="1"/>
              <a:t>Example</a:t>
            </a:r>
            <a:r>
              <a:rPr lang="es-CO" dirty="0"/>
              <a:t> in R</a:t>
            </a:r>
            <a:endParaRPr lang="en-US" dirty="0"/>
          </a:p>
        </p:txBody>
      </p:sp>
      <p:sp>
        <p:nvSpPr>
          <p:cNvPr id="4" name="Content Placeholder 3">
            <a:extLst>
              <a:ext uri="{FF2B5EF4-FFF2-40B4-BE49-F238E27FC236}">
                <a16:creationId xmlns:a16="http://schemas.microsoft.com/office/drawing/2014/main" id="{557727FB-2E32-6E4E-248D-24D3BECB0037}"/>
              </a:ext>
            </a:extLst>
          </p:cNvPr>
          <p:cNvSpPr>
            <a:spLocks noGrp="1"/>
          </p:cNvSpPr>
          <p:nvPr>
            <p:ph idx="1"/>
          </p:nvPr>
        </p:nvSpPr>
        <p:spPr>
          <a:xfrm>
            <a:off x="754452" y="2744483"/>
            <a:ext cx="8596668" cy="891083"/>
          </a:xfrm>
        </p:spPr>
        <p:txBody>
          <a:bodyPr>
            <a:normAutofit/>
          </a:bodyPr>
          <a:lstStyle/>
          <a:p>
            <a:r>
              <a:rPr lang="en-US" dirty="0">
                <a:solidFill>
                  <a:srgbClr val="002060"/>
                </a:solidFill>
                <a:hlinkClick r:id="rId3"/>
              </a:rPr>
              <a:t>https://rpubs.com/GabrielSantos/1029918</a:t>
            </a:r>
            <a:endParaRPr lang="en-US" dirty="0">
              <a:solidFill>
                <a:srgbClr val="002060"/>
              </a:solidFill>
            </a:endParaRPr>
          </a:p>
          <a:p>
            <a:pPr marL="0" indent="0">
              <a:buNone/>
            </a:pPr>
            <a:endParaRPr lang="en-US" dirty="0">
              <a:solidFill>
                <a:srgbClr val="002060"/>
              </a:solidFill>
            </a:endParaRPr>
          </a:p>
        </p:txBody>
      </p:sp>
    </p:spTree>
    <p:extLst>
      <p:ext uri="{BB962C8B-B14F-4D97-AF65-F5344CB8AC3E}">
        <p14:creationId xmlns:p14="http://schemas.microsoft.com/office/powerpoint/2010/main" val="61648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594524" y="356212"/>
            <a:ext cx="8596668" cy="624289"/>
          </a:xfrm>
        </p:spPr>
        <p:txBody>
          <a:bodyPr>
            <a:normAutofit fontScale="90000"/>
          </a:bodyPr>
          <a:lstStyle/>
          <a:p>
            <a:r>
              <a:rPr lang="es-CO" dirty="0" err="1"/>
              <a:t>Example</a:t>
            </a:r>
            <a:r>
              <a:rPr lang="es-CO" dirty="0"/>
              <a:t> in R</a:t>
            </a:r>
            <a:endParaRPr lang="en-US" dirty="0"/>
          </a:p>
        </p:txBody>
      </p:sp>
      <p:pic>
        <p:nvPicPr>
          <p:cNvPr id="20" name="Content Placeholder 19">
            <a:extLst>
              <a:ext uri="{FF2B5EF4-FFF2-40B4-BE49-F238E27FC236}">
                <a16:creationId xmlns:a16="http://schemas.microsoft.com/office/drawing/2014/main" id="{1C4DE02E-1064-BE1A-2145-D97088CE566E}"/>
              </a:ext>
            </a:extLst>
          </p:cNvPr>
          <p:cNvPicPr>
            <a:picLocks noGrp="1" noChangeAspect="1"/>
          </p:cNvPicPr>
          <p:nvPr>
            <p:ph idx="1"/>
          </p:nvPr>
        </p:nvPicPr>
        <p:blipFill>
          <a:blip r:embed="rId3"/>
          <a:stretch>
            <a:fillRect/>
          </a:stretch>
        </p:blipFill>
        <p:spPr>
          <a:xfrm>
            <a:off x="537797" y="1090669"/>
            <a:ext cx="10899658" cy="5540095"/>
          </a:xfrm>
          <a:prstGeom prst="rect">
            <a:avLst/>
          </a:prstGeom>
        </p:spPr>
      </p:pic>
    </p:spTree>
    <p:extLst>
      <p:ext uri="{BB962C8B-B14F-4D97-AF65-F5344CB8AC3E}">
        <p14:creationId xmlns:p14="http://schemas.microsoft.com/office/powerpoint/2010/main" val="234126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FE3B-1AB3-DE7A-8B52-A93FA0726DFB}"/>
              </a:ext>
            </a:extLst>
          </p:cNvPr>
          <p:cNvSpPr>
            <a:spLocks noGrp="1"/>
          </p:cNvSpPr>
          <p:nvPr>
            <p:ph type="title"/>
          </p:nvPr>
        </p:nvSpPr>
        <p:spPr/>
        <p:txBody>
          <a:bodyPr/>
          <a:lstStyle/>
          <a:p>
            <a:r>
              <a:rPr lang="en-US" dirty="0"/>
              <a:t>The Non-linear Model</a:t>
            </a:r>
          </a:p>
        </p:txBody>
      </p:sp>
      <p:sp>
        <p:nvSpPr>
          <p:cNvPr id="3" name="Content Placeholder 2">
            <a:extLst>
              <a:ext uri="{FF2B5EF4-FFF2-40B4-BE49-F238E27FC236}">
                <a16:creationId xmlns:a16="http://schemas.microsoft.com/office/drawing/2014/main" id="{C151F220-62D7-8D4F-9582-47B2D4467140}"/>
              </a:ext>
            </a:extLst>
          </p:cNvPr>
          <p:cNvSpPr>
            <a:spLocks noGrp="1"/>
          </p:cNvSpPr>
          <p:nvPr>
            <p:ph idx="1"/>
          </p:nvPr>
        </p:nvSpPr>
        <p:spPr/>
        <p:txBody>
          <a:bodyPr/>
          <a:lstStyle/>
          <a:p>
            <a:pPr>
              <a:lnSpc>
                <a:spcPct val="150000"/>
              </a:lnSpc>
              <a:buFont typeface="Wingdings" panose="05000000000000000000" pitchFamily="2" charset="2"/>
              <a:buChar char="§"/>
            </a:pPr>
            <a:r>
              <a:rPr lang="en-US" dirty="0"/>
              <a:t>Based off the original scatterplot and even more so the residual plot, it appears that a linear model is not the best choice to model the data</a:t>
            </a:r>
          </a:p>
          <a:p>
            <a:pPr>
              <a:lnSpc>
                <a:spcPct val="150000"/>
              </a:lnSpc>
              <a:buFont typeface="Wingdings" panose="05000000000000000000" pitchFamily="2" charset="2"/>
              <a:buChar char="§"/>
            </a:pPr>
            <a:r>
              <a:rPr lang="en-US" dirty="0"/>
              <a:t>Too much reducible error.</a:t>
            </a:r>
          </a:p>
          <a:p>
            <a:pPr>
              <a:lnSpc>
                <a:spcPct val="150000"/>
              </a:lnSpc>
              <a:buFont typeface="Wingdings" panose="05000000000000000000" pitchFamily="2" charset="2"/>
              <a:buChar char="§"/>
            </a:pPr>
            <a:r>
              <a:rPr lang="en-US" dirty="0"/>
              <a:t>The residual plot shows a definitive curvature.</a:t>
            </a:r>
          </a:p>
          <a:p>
            <a:pPr>
              <a:lnSpc>
                <a:spcPct val="150000"/>
              </a:lnSpc>
              <a:buFont typeface="Wingdings" panose="05000000000000000000" pitchFamily="2" charset="2"/>
              <a:buChar char="§"/>
            </a:pPr>
            <a:r>
              <a:rPr lang="en-US" dirty="0"/>
              <a:t>This indicates that the best model may be non-linear.</a:t>
            </a:r>
          </a:p>
          <a:p>
            <a:pPr>
              <a:lnSpc>
                <a:spcPct val="150000"/>
              </a:lnSpc>
              <a:buFont typeface="Wingdings" panose="05000000000000000000" pitchFamily="2" charset="2"/>
              <a:buChar char="§"/>
            </a:pPr>
            <a:r>
              <a:rPr lang="en-US" dirty="0"/>
              <a:t>Polynomial regression adds extra independent variables that are powers of the original  variable: x, </a:t>
            </a:r>
            <a:r>
              <a:rPr lang="en-US" b="0" i="0" dirty="0">
                <a:solidFill>
                  <a:srgbClr val="4D5156"/>
                </a:solidFill>
                <a:effectLst/>
                <a:latin typeface="Roboto" panose="02000000000000000000" pitchFamily="2" charset="0"/>
              </a:rPr>
              <a:t>x</a:t>
            </a:r>
            <a:r>
              <a:rPr lang="en-US" b="0" i="0" baseline="30000" dirty="0">
                <a:solidFill>
                  <a:srgbClr val="4D5156"/>
                </a:solidFill>
                <a:effectLst/>
                <a:latin typeface="Roboto" panose="02000000000000000000" pitchFamily="2" charset="0"/>
              </a:rPr>
              <a:t>2</a:t>
            </a:r>
            <a:r>
              <a:rPr lang="en-US" dirty="0"/>
              <a:t>, </a:t>
            </a:r>
            <a:r>
              <a:rPr lang="en-US" b="0" i="0" dirty="0">
                <a:solidFill>
                  <a:srgbClr val="4D5156"/>
                </a:solidFill>
                <a:effectLst/>
                <a:latin typeface="Roboto" panose="02000000000000000000" pitchFamily="2" charset="0"/>
              </a:rPr>
              <a:t>x</a:t>
            </a:r>
            <a:r>
              <a:rPr lang="en-US" baseline="30000" dirty="0">
                <a:solidFill>
                  <a:srgbClr val="4D5156"/>
                </a:solidFill>
                <a:latin typeface="Roboto" panose="02000000000000000000" pitchFamily="2" charset="0"/>
              </a:rPr>
              <a:t>3</a:t>
            </a:r>
            <a:r>
              <a:rPr lang="en-US" dirty="0"/>
              <a:t> etc.</a:t>
            </a:r>
          </a:p>
        </p:txBody>
      </p:sp>
    </p:spTree>
    <p:extLst>
      <p:ext uri="{BB962C8B-B14F-4D97-AF65-F5344CB8AC3E}">
        <p14:creationId xmlns:p14="http://schemas.microsoft.com/office/powerpoint/2010/main" val="57886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Non-linear </a:t>
            </a:r>
            <a:r>
              <a:rPr lang="es-CO" dirty="0" err="1"/>
              <a:t>Regression</a:t>
            </a:r>
            <a:r>
              <a:rPr lang="es-CO" dirty="0"/>
              <a:t> </a:t>
            </a:r>
            <a:r>
              <a:rPr lang="es-CO" dirty="0" err="1"/>
              <a:t>Models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pPr marL="0" indent="0">
              <a:buNone/>
            </a:pPr>
            <a:r>
              <a:rPr lang="en-US" dirty="0"/>
              <a:t>There are numerous regression models that are inherently nonlinear in nature, we will focus on following four models:</a:t>
            </a:r>
          </a:p>
          <a:p>
            <a:pPr marL="0" indent="0">
              <a:buNone/>
            </a:pPr>
            <a:endParaRPr lang="en-US" dirty="0"/>
          </a:p>
          <a:p>
            <a:pPr>
              <a:buFont typeface="Wingdings" panose="05000000000000000000" pitchFamily="2" charset="2"/>
              <a:buChar char="§"/>
            </a:pPr>
            <a:r>
              <a:rPr lang="en-US" dirty="0"/>
              <a:t>1. Neural Networks</a:t>
            </a:r>
          </a:p>
          <a:p>
            <a:pPr>
              <a:buFont typeface="Wingdings" panose="05000000000000000000" pitchFamily="2" charset="2"/>
              <a:buChar char="§"/>
            </a:pPr>
            <a:r>
              <a:rPr lang="en-US" dirty="0"/>
              <a:t>2. Support Vector Machines (SVMs)</a:t>
            </a:r>
          </a:p>
          <a:p>
            <a:pPr>
              <a:buFont typeface="Wingdings" panose="05000000000000000000" pitchFamily="2" charset="2"/>
              <a:buChar char="§"/>
            </a:pPr>
            <a:r>
              <a:rPr lang="en-US" dirty="0"/>
              <a:t>3. Multivariate Adaptive Regression Splines (MARS)</a:t>
            </a:r>
          </a:p>
          <a:p>
            <a:pPr>
              <a:buFont typeface="Wingdings" panose="05000000000000000000" pitchFamily="2" charset="2"/>
              <a:buChar char="§"/>
            </a:pPr>
            <a:r>
              <a:rPr lang="en-US" dirty="0"/>
              <a:t>4. K-Nearest Neighbors (KNNs)</a:t>
            </a:r>
          </a:p>
        </p:txBody>
      </p:sp>
    </p:spTree>
    <p:extLst>
      <p:ext uri="{BB962C8B-B14F-4D97-AF65-F5344CB8AC3E}">
        <p14:creationId xmlns:p14="http://schemas.microsoft.com/office/powerpoint/2010/main" val="552858794"/>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568</TotalTime>
  <Words>2760</Words>
  <Application>Microsoft Office PowerPoint</Application>
  <PresentationFormat>Widescreen</PresentationFormat>
  <Paragraphs>248</Paragraphs>
  <Slides>28</Slides>
  <Notes>27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28</vt:i4>
      </vt:variant>
    </vt:vector>
  </HeadingPairs>
  <TitlesOfParts>
    <vt:vector size="47" baseType="lpstr">
      <vt:lpstr>Arial</vt:lpstr>
      <vt:lpstr>Calibri</vt:lpstr>
      <vt:lpstr>CIDFont+F2</vt:lpstr>
      <vt:lpstr>CIDFont+F4</vt:lpstr>
      <vt:lpstr>Courier New</vt:lpstr>
      <vt:lpstr>Georgia</vt:lpstr>
      <vt:lpstr>Helvetica Neue</vt:lpstr>
      <vt:lpstr>IBM Plex Sans</vt:lpstr>
      <vt:lpstr>inherit</vt:lpstr>
      <vt:lpstr>Lato</vt:lpstr>
      <vt:lpstr>MJXc-TeX-main-R</vt:lpstr>
      <vt:lpstr>MJXc-TeX-math-I</vt:lpstr>
      <vt:lpstr>Roboto</vt:lpstr>
      <vt:lpstr>source-serif-pro</vt:lpstr>
      <vt:lpstr>Symbol</vt:lpstr>
      <vt:lpstr>Trebuchet MS</vt:lpstr>
      <vt:lpstr>Wingdings</vt:lpstr>
      <vt:lpstr>Wingdings 3</vt:lpstr>
      <vt:lpstr>Faceta</vt:lpstr>
      <vt:lpstr>Non- Linear Regression</vt:lpstr>
      <vt:lpstr>Regression</vt:lpstr>
      <vt:lpstr>What is Non linear regression?</vt:lpstr>
      <vt:lpstr>Linear regression vs. Non-linear regression</vt:lpstr>
      <vt:lpstr>Non-Linear Regression Pros and Cons</vt:lpstr>
      <vt:lpstr>Example in R</vt:lpstr>
      <vt:lpstr>Example in R</vt:lpstr>
      <vt:lpstr>The Non-linear Model</vt:lpstr>
      <vt:lpstr>Non-linear Regression Models</vt:lpstr>
      <vt:lpstr>Neural Networks</vt:lpstr>
      <vt:lpstr>Neural Networks</vt:lpstr>
      <vt:lpstr>Neural Networks</vt:lpstr>
      <vt:lpstr>Neural Networks</vt:lpstr>
      <vt:lpstr>MARS (Multivariate Adaptive Regression Splines)</vt:lpstr>
      <vt:lpstr>MARS – The Basic idea</vt:lpstr>
      <vt:lpstr>MARS</vt:lpstr>
      <vt:lpstr>MARS</vt:lpstr>
      <vt:lpstr>SVM (Support Vector Machines)</vt:lpstr>
      <vt:lpstr>SVM (Support Vector Machines)</vt:lpstr>
      <vt:lpstr>SVM (Support Vector Machines)</vt:lpstr>
      <vt:lpstr>SVM Advantage</vt:lpstr>
      <vt:lpstr>SVM Disadvantage</vt:lpstr>
      <vt:lpstr>SVM -Applications</vt:lpstr>
      <vt:lpstr>KNN (K-Nearest Neighbors)</vt:lpstr>
      <vt:lpstr>KNN advantages</vt:lpstr>
      <vt:lpstr>KNN disadvantages</vt:lpstr>
      <vt:lpstr>KNN Applications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Novaflex Aplicaciones</dc:creator>
  <cp:lastModifiedBy>Gabriel Santos</cp:lastModifiedBy>
  <cp:revision>85</cp:revision>
  <dcterms:created xsi:type="dcterms:W3CDTF">2023-03-06T22:18:45Z</dcterms:created>
  <dcterms:modified xsi:type="dcterms:W3CDTF">2023-04-18T12:35:48Z</dcterms:modified>
</cp:coreProperties>
</file>