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9" r:id="rId11"/>
    <p:sldId id="311" r:id="rId12"/>
    <p:sldId id="312" r:id="rId13"/>
    <p:sldId id="313" r:id="rId14"/>
    <p:sldId id="314" r:id="rId15"/>
    <p:sldId id="315" r:id="rId16"/>
    <p:sldId id="302" r:id="rId17"/>
    <p:sldId id="303" r:id="rId18"/>
    <p:sldId id="304" r:id="rId19"/>
    <p:sldId id="307" r:id="rId20"/>
    <p:sldId id="308" r:id="rId21"/>
    <p:sldId id="275" r:id="rId2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359E54-4097-42B7-90EC-98764C332021}">
  <a:tblStyle styleId="{DE359E54-4097-42B7-90EC-98764C3320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F8ED209-E72D-492F-B896-A5BABB3869E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A5491F-5CF3-438C-986A-2A655B37BBF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erson Gomes Bossi" userId="d75803030f8a9465" providerId="LiveId" clId="{7EA307D5-5573-4AA2-8276-66B085ABF924}"/>
    <pc:docChg chg="custSel delSld modSld">
      <pc:chgData name="Vanderson Gomes Bossi" userId="d75803030f8a9465" providerId="LiveId" clId="{7EA307D5-5573-4AA2-8276-66B085ABF924}" dt="2019-02-11T17:21:40.778" v="66" actId="20577"/>
      <pc:docMkLst>
        <pc:docMk/>
      </pc:docMkLst>
      <pc:sldChg chg="modSp">
        <pc:chgData name="Vanderson Gomes Bossi" userId="d75803030f8a9465" providerId="LiveId" clId="{7EA307D5-5573-4AA2-8276-66B085ABF924}" dt="2019-02-11T17:21:40.778" v="66" actId="20577"/>
        <pc:sldMkLst>
          <pc:docMk/>
          <pc:sldMk cId="0" sldId="256"/>
        </pc:sldMkLst>
        <pc:spChg chg="mod">
          <ac:chgData name="Vanderson Gomes Bossi" userId="d75803030f8a9465" providerId="LiveId" clId="{7EA307D5-5573-4AA2-8276-66B085ABF924}" dt="2019-02-11T17:21:40.778" v="66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Vanderson Gomes Bossi" userId="d75803030f8a9465" providerId="LiveId" clId="{7EA307D5-5573-4AA2-8276-66B085ABF924}" dt="2019-02-11T17:20:31.278" v="59" actId="20577"/>
          <ac:spMkLst>
            <pc:docMk/>
            <pc:sldMk cId="0" sldId="256"/>
            <ac:spMk id="91" creationId="{00000000-0000-0000-0000-000000000000}"/>
          </ac:spMkLst>
        </pc:spChg>
      </pc:sldChg>
      <pc:sldChg chg="del">
        <pc:chgData name="Vanderson Gomes Bossi" userId="d75803030f8a9465" providerId="LiveId" clId="{7EA307D5-5573-4AA2-8276-66B085ABF924}" dt="2019-02-11T17:17:23.185" v="0" actId="2696"/>
        <pc:sldMkLst>
          <pc:docMk/>
          <pc:sldMk cId="161024572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"/>
              <a:buFont typeface="Tahoma"/>
              <a:buNone/>
            </a:pPr>
            <a:fld id="{00000000-1234-1234-1234-123412341234}" type="slidenum">
              <a:rPr lang="pt-BR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000" tIns="97000" rIns="97000" bIns="9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800" cy="431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:notes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099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979049" y="156972"/>
            <a:ext cx="5985300" cy="922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3000"/>
            </a:lvl2pPr>
            <a:lvl3pPr lvl="2" indent="0" rtl="0">
              <a:spcBef>
                <a:spcPts val="0"/>
              </a:spcBef>
              <a:buFont typeface="Arial"/>
              <a:buNone/>
              <a:defRPr sz="3000"/>
            </a:lvl3pPr>
            <a:lvl4pPr lvl="3" indent="0" rtl="0">
              <a:spcBef>
                <a:spcPts val="0"/>
              </a:spcBef>
              <a:buFont typeface="Arial"/>
              <a:buNone/>
              <a:defRPr sz="3000"/>
            </a:lvl4pPr>
            <a:lvl5pPr lvl="4" indent="0" rtl="0">
              <a:spcBef>
                <a:spcPts val="0"/>
              </a:spcBef>
              <a:buFont typeface="Arial"/>
              <a:buNone/>
              <a:defRPr sz="3000"/>
            </a:lvl5pPr>
            <a:lvl6pPr lvl="5" indent="0" rtl="0">
              <a:spcBef>
                <a:spcPts val="0"/>
              </a:spcBef>
              <a:buFont typeface="Arial"/>
              <a:buNone/>
              <a:defRPr sz="3000"/>
            </a:lvl6pPr>
            <a:lvl7pPr lvl="6" indent="0" rtl="0">
              <a:spcBef>
                <a:spcPts val="0"/>
              </a:spcBef>
              <a:buFont typeface="Arial"/>
              <a:buNone/>
              <a:defRPr sz="3000"/>
            </a:lvl7pPr>
            <a:lvl8pPr lvl="7" indent="0" rtl="0">
              <a:spcBef>
                <a:spcPts val="0"/>
              </a:spcBef>
              <a:buFont typeface="Arial"/>
              <a:buNone/>
              <a:defRPr sz="3000"/>
            </a:lvl8pPr>
            <a:lvl9pPr lvl="8" indent="0" rtl="0">
              <a:spcBef>
                <a:spcPts val="0"/>
              </a:spcBef>
              <a:buFont typeface="Arial"/>
              <a:buNone/>
              <a:defRPr sz="30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9388" y="1340766"/>
            <a:ext cx="8785200" cy="5112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3538" marR="0" lvl="0" indent="-8413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1700" marR="0" lvl="1" indent="-146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0950" marR="0" lvl="2" indent="-69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44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63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 rot="5400000">
            <a:off x="2357400" y="-42836"/>
            <a:ext cx="44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800"/>
          </a:xfrm>
          <a:prstGeom prst="rect">
            <a:avLst/>
          </a:prstGeom>
          <a:solidFill>
            <a:srgbClr val="17365D">
              <a:alpha val="89411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UARIO/REPO.git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suario.github.io/REPOSITORIO/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#alt-downloads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-projects" TargetMode="External"/><Relationship Id="rId2" Type="http://schemas.openxmlformats.org/officeDocument/2006/relationships/hyperlink" Target="https://github.com/facebook/react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angular/angular.j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287553" y="3513391"/>
            <a:ext cx="8568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dirty="0"/>
              <a:t>Tecnologias Web</a:t>
            </a:r>
            <a:br>
              <a:rPr lang="pt-BR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lang="pt-BR" sz="3200" b="0" dirty="0"/>
              <a:t>02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pt-BR" sz="3200" b="0" dirty="0"/>
              <a:t>GitHub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755575" y="5013174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br>
              <a:rPr lang="pt-BR" sz="2220" b="1" dirty="0">
                <a:solidFill>
                  <a:schemeClr val="dk1"/>
                </a:solidFill>
              </a:rPr>
            </a:br>
            <a:r>
              <a:rPr lang="pt-BR" sz="2220" b="1" dirty="0">
                <a:solidFill>
                  <a:schemeClr val="dk1"/>
                </a:solidFill>
              </a:rPr>
              <a:t>Vanderson Bossi</a:t>
            </a:r>
            <a:endParaRPr dirty="0"/>
          </a:p>
          <a:p>
            <a:pPr marL="0" marR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 dirty="0">
                <a:solidFill>
                  <a:schemeClr val="dk1"/>
                </a:solidFill>
              </a:rPr>
              <a:t>vanderson.bossi@faculdadeimpacta.com.br</a:t>
            </a:r>
            <a:br>
              <a:rPr lang="pt-BR" sz="2220" b="1" dirty="0">
                <a:solidFill>
                  <a:schemeClr val="dk1"/>
                </a:solidFill>
              </a:rPr>
            </a:br>
            <a:endParaRPr sz="22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282" y="1741268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3"/>
          <p:cNvCxnSpPr/>
          <p:nvPr/>
        </p:nvCxnSpPr>
        <p:spPr>
          <a:xfrm>
            <a:off x="467544" y="5013176"/>
            <a:ext cx="7992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Criado o seu repositório, está na hora de usá-lo para termos o nosso primeiro site simples.</a:t>
            </a:r>
          </a:p>
          <a:p>
            <a:r>
              <a:rPr lang="pt-BR" sz="2500" dirty="0">
                <a:latin typeface="+mj-lt"/>
              </a:rPr>
              <a:t>Vamos primeiro fazer uma cópia local do repositório, processo chamado de clonagem (</a:t>
            </a:r>
            <a:r>
              <a:rPr lang="pt-BR" sz="2500" b="1" dirty="0">
                <a:latin typeface="+mj-lt"/>
              </a:rPr>
              <a:t>clone</a:t>
            </a:r>
            <a:r>
              <a:rPr lang="pt-BR" sz="2500" dirty="0">
                <a:latin typeface="+mj-lt"/>
              </a:rPr>
              <a:t>).</a:t>
            </a:r>
          </a:p>
          <a:p>
            <a:r>
              <a:rPr lang="pt-BR" sz="2500" dirty="0">
                <a:latin typeface="+mj-lt"/>
              </a:rPr>
              <a:t>Na página do seu repositório, clique no botão </a:t>
            </a:r>
            <a:r>
              <a:rPr lang="pt-BR" sz="2500" b="1" dirty="0">
                <a:latin typeface="+mj-lt"/>
              </a:rPr>
              <a:t>Clone </a:t>
            </a:r>
            <a:r>
              <a:rPr lang="pt-BR" sz="2500" b="1" dirty="0" err="1">
                <a:latin typeface="+mj-lt"/>
              </a:rPr>
              <a:t>or</a:t>
            </a:r>
            <a:r>
              <a:rPr lang="pt-BR" sz="2500" b="1" dirty="0">
                <a:latin typeface="+mj-lt"/>
              </a:rPr>
              <a:t> download</a:t>
            </a:r>
            <a:r>
              <a:rPr lang="pt-BR" sz="2500" dirty="0">
                <a:latin typeface="+mj-lt"/>
              </a:rPr>
              <a:t> e copie o endereço que aparece com o protocolo </a:t>
            </a:r>
            <a:r>
              <a:rPr lang="pt-BR" sz="2500" dirty="0" err="1">
                <a:latin typeface="+mj-lt"/>
              </a:rPr>
              <a:t>https</a:t>
            </a:r>
            <a:r>
              <a:rPr lang="pt-BR" sz="2500" dirty="0">
                <a:latin typeface="+mj-lt"/>
              </a:rPr>
              <a:t>.</a:t>
            </a:r>
          </a:p>
          <a:p>
            <a:r>
              <a:rPr lang="pt-BR" sz="2500" dirty="0">
                <a:latin typeface="+mj-lt"/>
              </a:rPr>
              <a:t>Na linha de comando, vá até a pasta onde quer deixar a cópia e coloque o seguinte comando:</a:t>
            </a:r>
            <a:br>
              <a:rPr lang="pt-BR" dirty="0"/>
            </a:br>
            <a:r>
              <a:rPr lang="pt-BR" dirty="0"/>
              <a:t>		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https://github.com/USUARIO/REPO.git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O processo deve pedir o seu usuário e senha.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1026" name="Picture 2" descr="\\nuvd01_home.usuarios.usp.br\NUV_D01_HOME_USER$\5894272\Documents\Minhas imagens\github\cloning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399"/>
            <a:ext cx="6515161" cy="34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F248E39-C4D6-46D1-9F58-28C45806047C}"/>
              </a:ext>
            </a:extLst>
          </p:cNvPr>
          <p:cNvSpPr/>
          <p:nvPr/>
        </p:nvSpPr>
        <p:spPr>
          <a:xfrm>
            <a:off x="1865737" y="1816769"/>
            <a:ext cx="1256876" cy="13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E57DC9-A79B-44FD-BE9A-226C699EE739}"/>
              </a:ext>
            </a:extLst>
          </p:cNvPr>
          <p:cNvSpPr/>
          <p:nvPr/>
        </p:nvSpPr>
        <p:spPr>
          <a:xfrm>
            <a:off x="1945945" y="3605456"/>
            <a:ext cx="1256876" cy="132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FF9B5D-5C8E-4179-BB7B-36B725E49001}"/>
              </a:ext>
            </a:extLst>
          </p:cNvPr>
          <p:cNvSpPr/>
          <p:nvPr/>
        </p:nvSpPr>
        <p:spPr>
          <a:xfrm>
            <a:off x="5931568" y="3978443"/>
            <a:ext cx="1843255" cy="12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98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Estando clonado repare que todos os arquivos que eram listados na página da web estão disponíveis na pasta clonada.</a:t>
            </a: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Existe uma outra pasta escondida (</a:t>
            </a:r>
            <a:r>
              <a:rPr lang="pt-BR" sz="2500" b="1" dirty="0">
                <a:latin typeface="+mj-lt"/>
                <a:cs typeface="Consolas" panose="020B0609020204030204" pitchFamily="49" charset="0"/>
              </a:rPr>
              <a:t>.</a:t>
            </a:r>
            <a:r>
              <a:rPr lang="pt-BR" sz="2500" b="1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). Ela é utilizada pelo próprio </a:t>
            </a:r>
            <a:r>
              <a:rPr lang="pt-BR" sz="2500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, não há necessidade de mexer.</a:t>
            </a: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Com o repositório clonado, crie na raiz dele um arquivo chamado </a:t>
            </a:r>
            <a:r>
              <a:rPr lang="pt-BR" sz="2500" b="1" dirty="0">
                <a:latin typeface="+mj-lt"/>
                <a:cs typeface="Consolas" panose="020B0609020204030204" pitchFamily="49" charset="0"/>
              </a:rPr>
              <a:t>index.html 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com o seguinte texto (use o </a:t>
            </a:r>
            <a:r>
              <a:rPr lang="pt-BR" sz="2500" dirty="0" err="1">
                <a:latin typeface="+mj-lt"/>
                <a:cs typeface="Consolas" panose="020B0609020204030204" pitchFamily="49" charset="0"/>
              </a:rPr>
              <a:t>notepad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++):</a:t>
            </a:r>
          </a:p>
          <a:p>
            <a:pPr marL="279400" indent="0">
              <a:buNone/>
            </a:pPr>
            <a:r>
              <a:rPr lang="pt-BR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	&lt;h1&gt; Olá Mundo </a:t>
            </a:r>
            <a:r>
              <a:rPr lang="pt-BR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TecWeb</a:t>
            </a:r>
            <a:r>
              <a:rPr lang="pt-BR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 &lt;/h1&gt;</a:t>
            </a:r>
          </a:p>
          <a:p>
            <a:pPr marL="279400" indent="0">
              <a:buNone/>
            </a:pPr>
            <a:endParaRPr lang="pt-BR" sz="2500" b="1" dirty="0">
              <a:latin typeface="+mj-lt"/>
              <a:cs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Agora vamos subir essa modificação. Toda vez que houver algo a ser mandado para o repositório original do GIT, são feitos três passos:</a:t>
            </a:r>
          </a:p>
          <a:p>
            <a:pPr lvl="1"/>
            <a:r>
              <a:rPr lang="pt-BR" sz="2200" dirty="0">
                <a:latin typeface="+mj-lt"/>
                <a:cs typeface="Consolas" panose="020B0609020204030204" pitchFamily="49" charset="0"/>
              </a:rPr>
              <a:t>Se houverem arquivos </a:t>
            </a:r>
            <a:r>
              <a:rPr lang="pt-BR" sz="2200" b="1" dirty="0">
                <a:latin typeface="+mj-lt"/>
                <a:cs typeface="Consolas" panose="020B0609020204030204" pitchFamily="49" charset="0"/>
              </a:rPr>
              <a:t>novos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, você deve adicioná-los no controle do </a:t>
            </a:r>
            <a:r>
              <a:rPr lang="pt-BR" sz="2200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 (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2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add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).</a:t>
            </a:r>
          </a:p>
          <a:p>
            <a:pPr lvl="1"/>
            <a:r>
              <a:rPr lang="pt-BR" sz="2200" dirty="0">
                <a:latin typeface="+mj-lt"/>
                <a:cs typeface="Consolas" panose="020B0609020204030204" pitchFamily="49" charset="0"/>
              </a:rPr>
              <a:t>Com tudo certo, você deve dizer para o </a:t>
            </a:r>
            <a:r>
              <a:rPr lang="pt-BR" sz="2200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 aceitar as suas mudanças e calcular todas as diferenças (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2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commit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pt-BR" sz="2200" dirty="0">
                <a:latin typeface="+mj-lt"/>
                <a:cs typeface="Consolas" panose="020B0609020204030204" pitchFamily="49" charset="0"/>
              </a:rPr>
              <a:t>Com tudo calculado, você deve enviar as mudanças até a fonte original (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git</a:t>
            </a:r>
            <a:r>
              <a:rPr lang="pt-BR" sz="22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pt-BR" sz="2200" b="1" dirty="0" err="1">
                <a:latin typeface="+mj-lt"/>
                <a:cs typeface="Consolas" panose="020B0609020204030204" pitchFamily="49" charset="0"/>
              </a:rPr>
              <a:t>push</a:t>
            </a:r>
            <a:r>
              <a:rPr lang="pt-BR" sz="2200" dirty="0">
                <a:latin typeface="+mj-lt"/>
                <a:cs typeface="Consolas" panose="020B0609020204030204" pitchFamily="49" charset="0"/>
              </a:rPr>
              <a:t>)</a:t>
            </a:r>
            <a:endParaRPr lang="pt-B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Usando essa sequência podemos ver que o arquivo agora está dentro do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1670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3400" y="1371600"/>
            <a:ext cx="8153400" cy="3293209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index.html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commit -m 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Primeiro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Commit“</a:t>
            </a:r>
          </a:p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40c5f2b] Primeiro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pt-B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 file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1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insertion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(+)</a:t>
            </a:r>
          </a:p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100644 index.html</a:t>
            </a:r>
          </a:p>
          <a:p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pt-B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for 'https://github.com’: vanderson.bossi@impacta.edu.br</a:t>
            </a:r>
          </a:p>
          <a:p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3, </a:t>
            </a:r>
            <a:r>
              <a:rPr lang="pt-B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Delta compression using up to 2 threads.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Compressing objects: 100% (2/2), done.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Writing objects: 100% (3/3), 296 bytes | 0 bytes/s, done.</a:t>
            </a:r>
          </a:p>
          <a:p>
            <a:r>
              <a:rPr lang="sv-S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Total 3 (delta 1), reused 0 (delta 0)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remote: Resolving deltas: 100% (1/1), completed with 1 local object.</a:t>
            </a:r>
          </a:p>
        </p:txBody>
      </p:sp>
      <p:sp>
        <p:nvSpPr>
          <p:cNvPr id="5" name="Texto explicativo em elipse 4"/>
          <p:cNvSpPr/>
          <p:nvPr/>
        </p:nvSpPr>
        <p:spPr>
          <a:xfrm>
            <a:off x="1828800" y="966107"/>
            <a:ext cx="1524000" cy="609600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Adiciona mensagem</a:t>
            </a:r>
          </a:p>
        </p:txBody>
      </p:sp>
      <p:pic>
        <p:nvPicPr>
          <p:cNvPr id="3074" name="Picture 2" descr="\\nuvd01_home.usuarios.usp.br\NUV_D01_HOME_USER$\5894272\Documents\Minhas imagens\github\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48943"/>
            <a:ext cx="837079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Criando o seu primeiro site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Para configurar o </a:t>
            </a:r>
            <a:r>
              <a:rPr lang="pt-BR" sz="2500" dirty="0" err="1">
                <a:latin typeface="+mj-lt"/>
                <a:cs typeface="Consolas" panose="020B0609020204030204" pitchFamily="49" charset="0"/>
              </a:rPr>
              <a:t>Github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 para </a:t>
            </a:r>
            <a:r>
              <a:rPr lang="pt-BR" sz="2500" dirty="0" err="1">
                <a:latin typeface="+mj-lt"/>
                <a:cs typeface="Consolas" panose="020B0609020204030204" pitchFamily="49" charset="0"/>
              </a:rPr>
              <a:t>mostar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 o seu site, clique em </a:t>
            </a:r>
            <a:r>
              <a:rPr lang="pt-BR" sz="2500" b="1" dirty="0">
                <a:latin typeface="+mj-lt"/>
                <a:cs typeface="Consolas" panose="020B0609020204030204" pitchFamily="49" charset="0"/>
              </a:rPr>
              <a:t>settings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, desça a tela que aparecer até o item </a:t>
            </a:r>
            <a:r>
              <a:rPr lang="pt-BR" sz="2500" b="1" dirty="0" err="1">
                <a:latin typeface="+mj-lt"/>
              </a:rPr>
              <a:t>GitHub</a:t>
            </a:r>
            <a:r>
              <a:rPr lang="pt-BR" sz="2500" b="1" dirty="0">
                <a:latin typeface="+mj-lt"/>
              </a:rPr>
              <a:t> </a:t>
            </a:r>
            <a:r>
              <a:rPr lang="pt-BR" sz="2500" b="1" dirty="0" err="1">
                <a:latin typeface="+mj-lt"/>
              </a:rPr>
              <a:t>Pages</a:t>
            </a:r>
            <a:r>
              <a:rPr lang="pt-BR" sz="2500" b="1" dirty="0">
                <a:latin typeface="+mj-lt"/>
              </a:rPr>
              <a:t>.</a:t>
            </a:r>
          </a:p>
          <a:p>
            <a:r>
              <a:rPr lang="pt-BR" sz="2500" dirty="0">
                <a:latin typeface="+mj-lt"/>
              </a:rPr>
              <a:t>No subitem </a:t>
            </a:r>
            <a:r>
              <a:rPr lang="pt-BR" sz="2500" b="1" dirty="0" err="1">
                <a:latin typeface="+mj-lt"/>
              </a:rPr>
              <a:t>Source</a:t>
            </a:r>
            <a:r>
              <a:rPr lang="pt-BR" sz="2500" dirty="0">
                <a:latin typeface="+mj-lt"/>
              </a:rPr>
              <a:t> escolha a opção </a:t>
            </a:r>
            <a:r>
              <a:rPr lang="pt-BR" sz="2500" i="1" dirty="0" err="1">
                <a:latin typeface="+mj-lt"/>
              </a:rPr>
              <a:t>master</a:t>
            </a:r>
            <a:r>
              <a:rPr lang="pt-BR" sz="2500" i="1" dirty="0">
                <a:latin typeface="+mj-lt"/>
              </a:rPr>
              <a:t> </a:t>
            </a:r>
            <a:r>
              <a:rPr lang="pt-BR" sz="2500" i="1" dirty="0" err="1">
                <a:latin typeface="+mj-lt"/>
              </a:rPr>
              <a:t>branch</a:t>
            </a:r>
            <a:r>
              <a:rPr lang="pt-BR" sz="2500" dirty="0">
                <a:latin typeface="+mj-lt"/>
              </a:rPr>
              <a:t> e depois em </a:t>
            </a:r>
            <a:r>
              <a:rPr lang="pt-BR" sz="2500" b="1" dirty="0" err="1">
                <a:latin typeface="+mj-lt"/>
              </a:rPr>
              <a:t>Save</a:t>
            </a:r>
            <a:r>
              <a:rPr lang="pt-BR" sz="2500" dirty="0">
                <a:latin typeface="+mj-lt"/>
              </a:rPr>
              <a:t>.</a:t>
            </a:r>
          </a:p>
          <a:p>
            <a:r>
              <a:rPr lang="pt-BR" sz="2500" dirty="0">
                <a:latin typeface="+mj-lt"/>
              </a:rPr>
              <a:t>Pronto, o seu site está navegável no endereço:</a:t>
            </a:r>
          </a:p>
          <a:p>
            <a:pPr marL="755650" lvl="1" indent="0">
              <a:buNone/>
            </a:pPr>
            <a:r>
              <a:rPr lang="pt-BR" sz="2200" dirty="0">
                <a:latin typeface="+mj-lt"/>
                <a:hlinkClick r:id="rId2"/>
              </a:rPr>
              <a:t>https://USUARIO.github.io/REPOSITORIO/</a:t>
            </a:r>
            <a:endParaRPr lang="pt-BR" sz="2200" dirty="0">
              <a:latin typeface="+mj-lt"/>
            </a:endParaRPr>
          </a:p>
        </p:txBody>
      </p:sp>
      <p:pic>
        <p:nvPicPr>
          <p:cNvPr id="4098" name="Picture 2" descr="\\nuvd01_home.usuarios.usp.br\NUV_D01_HOME_USER$\5894272\Documents\Minhas imagens\github\result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77493"/>
            <a:ext cx="299085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3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VSCode</a:t>
            </a:r>
            <a:r>
              <a:rPr lang="pt-BR" dirty="0"/>
              <a:t> – Instalação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VSCode</a:t>
            </a:r>
            <a:r>
              <a:rPr lang="pt-BR" sz="2500" dirty="0">
                <a:latin typeface="+mj-lt"/>
              </a:rPr>
              <a:t> (Visual Studio </a:t>
            </a:r>
            <a:r>
              <a:rPr lang="pt-BR" sz="2500" dirty="0" err="1">
                <a:latin typeface="+mj-lt"/>
              </a:rPr>
              <a:t>Code</a:t>
            </a:r>
            <a:r>
              <a:rPr lang="pt-BR" sz="2500" dirty="0">
                <a:latin typeface="+mj-lt"/>
              </a:rPr>
              <a:t>) é uma IDE leve e configurável feita pela Microsoft. A primeira totalmente </a:t>
            </a:r>
            <a:r>
              <a:rPr lang="pt-BR" sz="2500" i="1" dirty="0">
                <a:latin typeface="+mj-lt"/>
              </a:rPr>
              <a:t>open-</a:t>
            </a:r>
            <a:r>
              <a:rPr lang="pt-BR" sz="2500" i="1" dirty="0" err="1">
                <a:latin typeface="+mj-lt"/>
              </a:rPr>
              <a:t>source</a:t>
            </a:r>
            <a:r>
              <a:rPr lang="pt-BR" sz="2500" dirty="0">
                <a:latin typeface="+mj-lt"/>
              </a:rPr>
              <a:t>, feita em cima do Node.js, e que suporta as linguagens mais dinâmicas usadas atualmente (como </a:t>
            </a:r>
            <a:r>
              <a:rPr lang="pt-BR" sz="2500" dirty="0" err="1">
                <a:latin typeface="+mj-lt"/>
              </a:rPr>
              <a:t>JavaScript</a:t>
            </a:r>
            <a:r>
              <a:rPr lang="pt-BR" sz="2500" dirty="0">
                <a:latin typeface="+mj-lt"/>
              </a:rPr>
              <a:t> e Python).</a:t>
            </a:r>
          </a:p>
          <a:p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VSCode</a:t>
            </a:r>
            <a:r>
              <a:rPr lang="pt-BR" sz="2500" dirty="0">
                <a:latin typeface="+mj-lt"/>
              </a:rPr>
              <a:t> é distribuído com um instalador e com um zip executável. Caso ainda não esteja instalado, basta baixar de </a:t>
            </a:r>
            <a:r>
              <a:rPr lang="pt-BR" sz="2500" dirty="0">
                <a:latin typeface="+mj-lt"/>
                <a:hlinkClick r:id="rId2"/>
              </a:rPr>
              <a:t>https://code.visualstudio.com/#alt-downloads</a:t>
            </a:r>
            <a:r>
              <a:rPr lang="pt-BR" sz="2500" dirty="0">
                <a:latin typeface="+mj-lt"/>
              </a:rPr>
              <a:t> a versão mais apropriada e seguir os paços simples do instalador (ou extrair o zip).</a:t>
            </a:r>
          </a:p>
        </p:txBody>
      </p:sp>
    </p:spTree>
    <p:extLst>
      <p:ext uri="{BB962C8B-B14F-4D97-AF65-F5344CB8AC3E}">
        <p14:creationId xmlns:p14="http://schemas.microsoft.com/office/powerpoint/2010/main" val="357880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VSCode</a:t>
            </a:r>
            <a:r>
              <a:rPr lang="pt-BR" dirty="0"/>
              <a:t> – 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VSCode</a:t>
            </a:r>
            <a:r>
              <a:rPr lang="pt-BR" sz="2500" dirty="0">
                <a:latin typeface="+mj-lt"/>
              </a:rPr>
              <a:t> tem a seguinte cara:</a:t>
            </a: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Vamos instalar algumas extensões que vamos usar no curso. Para isso, clique no último ícone na barra lateral esquerda.</a:t>
            </a:r>
          </a:p>
        </p:txBody>
      </p:sp>
      <p:pic>
        <p:nvPicPr>
          <p:cNvPr id="4098" name="Picture 2" descr="\\nuvd01_home.usuarios.usp.br\NUV_D01_HOME_USER$\5894272\Documents\Minhas imagens\github\vscod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828800"/>
            <a:ext cx="538124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2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VSCode</a:t>
            </a:r>
            <a:r>
              <a:rPr lang="pt-BR" dirty="0"/>
              <a:t> – 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Na barra de busca, procure as seguintes extensões:</a:t>
            </a:r>
          </a:p>
          <a:p>
            <a:pPr lvl="1"/>
            <a:r>
              <a:rPr lang="pt-BR" sz="2200" dirty="0" err="1">
                <a:latin typeface="+mj-lt"/>
              </a:rPr>
              <a:t>Djaneiro</a:t>
            </a:r>
            <a:r>
              <a:rPr lang="pt-BR" sz="2200" dirty="0">
                <a:latin typeface="+mj-lt"/>
              </a:rPr>
              <a:t> – </a:t>
            </a:r>
            <a:r>
              <a:rPr lang="pt-BR" sz="2200" dirty="0" err="1">
                <a:latin typeface="+mj-lt"/>
              </a:rPr>
              <a:t>Django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Snippets</a:t>
            </a:r>
            <a:r>
              <a:rPr lang="pt-BR" sz="2200" dirty="0">
                <a:latin typeface="+mj-lt"/>
              </a:rPr>
              <a:t> (auxilia no </a:t>
            </a:r>
            <a:r>
              <a:rPr lang="pt-BR" sz="2200" dirty="0" err="1">
                <a:latin typeface="+mj-lt"/>
              </a:rPr>
              <a:t>Django</a:t>
            </a:r>
            <a:r>
              <a:rPr lang="pt-BR" sz="2200" dirty="0">
                <a:latin typeface="+mj-lt"/>
              </a:rPr>
              <a:t>).</a:t>
            </a:r>
          </a:p>
          <a:p>
            <a:pPr lvl="1"/>
            <a:r>
              <a:rPr lang="pt-BR" sz="2200" dirty="0">
                <a:latin typeface="+mj-lt"/>
              </a:rPr>
              <a:t>Python (o primeiro que aparece).</a:t>
            </a:r>
          </a:p>
          <a:p>
            <a:pPr lvl="1"/>
            <a:endParaRPr lang="pt-BR" sz="2200" dirty="0">
              <a:latin typeface="+mj-lt"/>
            </a:endParaRPr>
          </a:p>
          <a:p>
            <a:r>
              <a:rPr lang="pt-BR" sz="2500" dirty="0">
                <a:latin typeface="+mj-lt"/>
              </a:rPr>
              <a:t>E por fim, vamos alterar algumas preferências para facilitar. Vá no menu </a:t>
            </a:r>
            <a:r>
              <a:rPr lang="pt-BR" sz="2500" i="1" dirty="0">
                <a:latin typeface="+mj-lt"/>
              </a:rPr>
              <a:t>File -&gt; </a:t>
            </a:r>
            <a:r>
              <a:rPr lang="pt-BR" sz="2500" i="1" dirty="0" err="1">
                <a:latin typeface="+mj-lt"/>
              </a:rPr>
              <a:t>Preferences</a:t>
            </a:r>
            <a:r>
              <a:rPr lang="pt-BR" sz="2500" i="1" dirty="0">
                <a:latin typeface="+mj-lt"/>
              </a:rPr>
              <a:t> -&gt; Settings</a:t>
            </a:r>
            <a:r>
              <a:rPr lang="pt-BR" sz="2500" dirty="0">
                <a:latin typeface="+mj-lt"/>
              </a:rPr>
              <a:t>. Será aberto o arquivo de configurações, que é um grande JSON (veremos esse formato mais para frente no curso).</a:t>
            </a:r>
            <a:br>
              <a:rPr lang="pt-BR" sz="2500" dirty="0">
                <a:latin typeface="+mj-lt"/>
              </a:rPr>
            </a:br>
            <a:endParaRPr lang="pt-BR" sz="2500" dirty="0">
              <a:latin typeface="+mj-lt"/>
            </a:endParaRPr>
          </a:p>
          <a:p>
            <a:r>
              <a:rPr lang="pt-BR" sz="2500" dirty="0">
                <a:latin typeface="+mj-lt"/>
              </a:rPr>
              <a:t>Para alterar uma configuração, é necessário escrever na janela a direita, tudo entre aspas.</a:t>
            </a:r>
          </a:p>
        </p:txBody>
      </p:sp>
    </p:spTree>
    <p:extLst>
      <p:ext uri="{BB962C8B-B14F-4D97-AF65-F5344CB8AC3E}">
        <p14:creationId xmlns:p14="http://schemas.microsoft.com/office/powerpoint/2010/main" val="118495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Heroku</a:t>
            </a:r>
            <a:r>
              <a:rPr lang="pt-BR" dirty="0"/>
              <a:t> – Conta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Heroku</a:t>
            </a:r>
            <a:r>
              <a:rPr lang="pt-BR" sz="2500" dirty="0">
                <a:latin typeface="+mj-lt"/>
              </a:rPr>
              <a:t> (</a:t>
            </a:r>
            <a:r>
              <a:rPr lang="pt-BR" sz="2500" dirty="0">
                <a:latin typeface="+mj-lt"/>
                <a:hlinkClick r:id="rId2"/>
              </a:rPr>
              <a:t>https://www.heroku.com/</a:t>
            </a:r>
            <a:r>
              <a:rPr lang="pt-BR" sz="2500" dirty="0">
                <a:latin typeface="+mj-lt"/>
              </a:rPr>
              <a:t>) é uma plataforma de </a:t>
            </a:r>
            <a:r>
              <a:rPr lang="pt-BR" sz="2500" dirty="0" err="1">
                <a:latin typeface="+mj-lt"/>
              </a:rPr>
              <a:t>CloudComputing</a:t>
            </a:r>
            <a:r>
              <a:rPr lang="pt-BR" sz="2500" dirty="0">
                <a:latin typeface="+mj-lt"/>
              </a:rPr>
              <a:t> no modelo </a:t>
            </a:r>
            <a:r>
              <a:rPr lang="pt-BR" sz="2500" dirty="0" err="1">
                <a:latin typeface="+mj-lt"/>
              </a:rPr>
              <a:t>PaaS</a:t>
            </a:r>
            <a:r>
              <a:rPr lang="pt-BR" sz="2500" dirty="0">
                <a:latin typeface="+mj-lt"/>
              </a:rPr>
              <a:t> (</a:t>
            </a:r>
            <a:r>
              <a:rPr lang="pt-BR" sz="2500" i="1" dirty="0" err="1">
                <a:latin typeface="+mj-lt"/>
              </a:rPr>
              <a:t>plataform</a:t>
            </a:r>
            <a:r>
              <a:rPr lang="pt-BR" sz="2500" i="1" dirty="0">
                <a:latin typeface="+mj-lt"/>
              </a:rPr>
              <a:t> as a </a:t>
            </a:r>
            <a:r>
              <a:rPr lang="pt-BR" sz="2500" i="1" dirty="0" err="1">
                <a:latin typeface="+mj-lt"/>
              </a:rPr>
              <a:t>service</a:t>
            </a:r>
            <a:r>
              <a:rPr lang="pt-BR" sz="2500" dirty="0">
                <a:latin typeface="+mj-lt"/>
              </a:rPr>
              <a:t>). </a:t>
            </a:r>
          </a:p>
          <a:p>
            <a:r>
              <a:rPr lang="pt-BR" sz="2500" dirty="0" err="1">
                <a:latin typeface="+mj-lt"/>
              </a:rPr>
              <a:t>PaaS</a:t>
            </a:r>
            <a:r>
              <a:rPr lang="pt-BR" sz="2500" dirty="0">
                <a:latin typeface="+mj-lt"/>
              </a:rPr>
              <a:t> significa que você não precisa se preocupar em configurar um servidor do zero (instalar SO, banco de dados, etc.), basta descrever o que vai usar (em geral em um arquivo de configuração) que a plataforma prepara todos os recursos para você.</a:t>
            </a:r>
          </a:p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Heroku</a:t>
            </a:r>
            <a:r>
              <a:rPr lang="pt-BR" sz="2500" dirty="0">
                <a:latin typeface="+mj-lt"/>
              </a:rPr>
              <a:t> permite que você suba diversas plataformas gratuitas, com limitações de hardware, e funciona basicamente com o </a:t>
            </a:r>
            <a:r>
              <a:rPr lang="pt-BR" sz="2500" dirty="0" err="1">
                <a:latin typeface="+mj-lt"/>
              </a:rPr>
              <a:t>Git</a:t>
            </a:r>
            <a:r>
              <a:rPr lang="pt-BR" sz="25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Ambiente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preparar o ambiente de desenvolvimento que vamos usar nas aulas do semestre:</a:t>
            </a:r>
          </a:p>
          <a:p>
            <a:pPr lvl="1"/>
            <a:r>
              <a:rPr lang="pt-BR" dirty="0"/>
              <a:t> Preparar o GIT: baixar a versão portátil e criar uma conta no </a:t>
            </a:r>
            <a:r>
              <a:rPr lang="pt-BR" dirty="0" err="1"/>
              <a:t>Github</a:t>
            </a:r>
            <a:r>
              <a:rPr lang="pt-BR" dirty="0"/>
              <a:t> (quem não tiver).</a:t>
            </a:r>
          </a:p>
          <a:p>
            <a:pPr lvl="1"/>
            <a:r>
              <a:rPr lang="pt-BR" dirty="0"/>
              <a:t> Preparar a IDE: Durante as aulas vamos usar o </a:t>
            </a:r>
            <a:r>
              <a:rPr lang="pt-BR" dirty="0" err="1"/>
              <a:t>VSCode</a:t>
            </a:r>
            <a:r>
              <a:rPr lang="pt-BR" dirty="0"/>
              <a:t>, mas fique a vontade para tentar outro (sugestões: </a:t>
            </a:r>
            <a:r>
              <a:rPr lang="pt-BR" dirty="0" err="1"/>
              <a:t>Atom</a:t>
            </a:r>
            <a:r>
              <a:rPr lang="pt-BR" dirty="0"/>
              <a:t> ou Sublime).</a:t>
            </a:r>
          </a:p>
          <a:p>
            <a:pPr lvl="1"/>
            <a:r>
              <a:rPr lang="pt-BR" dirty="0"/>
              <a:t> Criar uma conta no </a:t>
            </a:r>
            <a:r>
              <a:rPr lang="pt-BR" dirty="0" err="1"/>
              <a:t>Heroku</a:t>
            </a:r>
            <a:r>
              <a:rPr lang="pt-BR" dirty="0"/>
              <a:t>: Vamos usar o </a:t>
            </a:r>
            <a:r>
              <a:rPr lang="pt-BR" dirty="0" err="1"/>
              <a:t>Heroku</a:t>
            </a:r>
            <a:r>
              <a:rPr lang="pt-BR" dirty="0"/>
              <a:t> para fazer o </a:t>
            </a:r>
            <a:r>
              <a:rPr lang="pt-BR" dirty="0" err="1"/>
              <a:t>deploy</a:t>
            </a:r>
            <a:r>
              <a:rPr lang="pt-BR" dirty="0"/>
              <a:t> da nossa aplicação completa, para ver como funciona o processo.</a:t>
            </a:r>
          </a:p>
        </p:txBody>
      </p:sp>
    </p:spTree>
    <p:extLst>
      <p:ext uri="{BB962C8B-B14F-4D97-AF65-F5344CB8AC3E}">
        <p14:creationId xmlns:p14="http://schemas.microsoft.com/office/powerpoint/2010/main" val="46086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Heroku</a:t>
            </a:r>
            <a:r>
              <a:rPr lang="pt-BR" dirty="0"/>
              <a:t> – Conta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Ao entrar na home, clique em </a:t>
            </a:r>
            <a:r>
              <a:rPr lang="pt-BR" sz="2500" b="1" dirty="0" err="1">
                <a:latin typeface="+mj-lt"/>
              </a:rPr>
              <a:t>Sign</a:t>
            </a:r>
            <a:r>
              <a:rPr lang="pt-BR" sz="2500" b="1" dirty="0">
                <a:latin typeface="+mj-lt"/>
              </a:rPr>
              <a:t> </a:t>
            </a:r>
            <a:r>
              <a:rPr lang="pt-BR" sz="2500" b="1" dirty="0" err="1">
                <a:latin typeface="+mj-lt"/>
              </a:rPr>
              <a:t>Up</a:t>
            </a:r>
            <a:r>
              <a:rPr lang="pt-BR" sz="2500" b="1" dirty="0">
                <a:latin typeface="+mj-lt"/>
              </a:rPr>
              <a:t> for </a:t>
            </a:r>
            <a:r>
              <a:rPr lang="pt-BR" sz="2500" b="1" dirty="0" err="1">
                <a:latin typeface="+mj-lt"/>
              </a:rPr>
              <a:t>Free</a:t>
            </a:r>
            <a:r>
              <a:rPr lang="pt-BR" sz="2500" b="1" dirty="0">
                <a:latin typeface="+mj-lt"/>
              </a:rPr>
              <a:t>, </a:t>
            </a:r>
            <a:r>
              <a:rPr lang="pt-BR" sz="2500" dirty="0">
                <a:latin typeface="+mj-lt"/>
              </a:rPr>
              <a:t>preencha o formulário e crie a sua conta.</a:t>
            </a:r>
          </a:p>
          <a:p>
            <a:r>
              <a:rPr lang="pt-BR" sz="2500" dirty="0">
                <a:latin typeface="+mj-lt"/>
              </a:rPr>
              <a:t>Você precisará confirmar a sua conta de e-mail e criar uma senha.</a:t>
            </a:r>
          </a:p>
          <a:p>
            <a:r>
              <a:rPr lang="pt-BR" sz="2500" dirty="0">
                <a:latin typeface="+mj-lt"/>
              </a:rPr>
              <a:t>Pronto, você possui uma conta no </a:t>
            </a:r>
            <a:r>
              <a:rPr lang="pt-BR" sz="2500" dirty="0" err="1">
                <a:latin typeface="+mj-lt"/>
              </a:rPr>
              <a:t>Heroku</a:t>
            </a:r>
            <a:r>
              <a:rPr lang="pt-BR" sz="2500" dirty="0">
                <a:latin typeface="+mj-lt"/>
              </a:rPr>
              <a:t>!</a:t>
            </a:r>
          </a:p>
          <a:p>
            <a:r>
              <a:rPr lang="pt-BR" sz="2500" dirty="0">
                <a:latin typeface="+mj-lt"/>
              </a:rPr>
              <a:t>A plataforma do </a:t>
            </a:r>
            <a:r>
              <a:rPr lang="pt-BR" sz="2500" dirty="0" err="1">
                <a:latin typeface="+mj-lt"/>
              </a:rPr>
              <a:t>heroku</a:t>
            </a:r>
            <a:r>
              <a:rPr lang="pt-BR" sz="2500" dirty="0">
                <a:latin typeface="+mj-lt"/>
              </a:rPr>
              <a:t> suporta, além de Python, aplicações escritas em PHP, </a:t>
            </a:r>
            <a:r>
              <a:rPr lang="pt-BR" sz="2500" dirty="0" err="1">
                <a:latin typeface="+mj-lt"/>
              </a:rPr>
              <a:t>Ruby</a:t>
            </a:r>
            <a:r>
              <a:rPr lang="pt-BR" sz="2500" dirty="0">
                <a:latin typeface="+mj-lt"/>
              </a:rPr>
              <a:t> (</a:t>
            </a:r>
            <a:r>
              <a:rPr lang="pt-BR" sz="2500" dirty="0" err="1">
                <a:latin typeface="+mj-lt"/>
              </a:rPr>
              <a:t>rails</a:t>
            </a:r>
            <a:r>
              <a:rPr lang="pt-BR" sz="2500" dirty="0">
                <a:latin typeface="+mj-lt"/>
              </a:rPr>
              <a:t>), Scala, </a:t>
            </a:r>
            <a:r>
              <a:rPr lang="pt-BR" sz="2500" dirty="0" err="1">
                <a:latin typeface="+mj-lt"/>
              </a:rPr>
              <a:t>Clojure</a:t>
            </a:r>
            <a:r>
              <a:rPr lang="pt-BR" sz="2500" dirty="0">
                <a:latin typeface="+mj-lt"/>
              </a:rPr>
              <a:t>, Go, Node.js e o Java (e seus frameworks). Aproveite e explore com outras aplicações (além da deste semestre).</a:t>
            </a:r>
          </a:p>
          <a:p>
            <a:r>
              <a:rPr lang="pt-BR" sz="2500" dirty="0">
                <a:latin typeface="+mj-lt"/>
              </a:rPr>
              <a:t>Vamos ver a configuração do </a:t>
            </a:r>
            <a:r>
              <a:rPr lang="pt-BR" sz="2500" dirty="0" err="1">
                <a:latin typeface="+mj-lt"/>
              </a:rPr>
              <a:t>Heroku</a:t>
            </a:r>
            <a:r>
              <a:rPr lang="pt-BR" sz="2500" dirty="0">
                <a:latin typeface="+mj-lt"/>
              </a:rPr>
              <a:t> para o </a:t>
            </a:r>
            <a:r>
              <a:rPr lang="pt-BR" sz="2500" dirty="0" err="1">
                <a:latin typeface="+mj-lt"/>
              </a:rPr>
              <a:t>Django</a:t>
            </a:r>
            <a:r>
              <a:rPr lang="pt-BR" sz="2500" dirty="0">
                <a:latin typeface="+mj-lt"/>
              </a:rPr>
              <a:t> no segundo bimestre!</a:t>
            </a:r>
          </a:p>
        </p:txBody>
      </p:sp>
    </p:spTree>
    <p:extLst>
      <p:ext uri="{BB962C8B-B14F-4D97-AF65-F5344CB8AC3E}">
        <p14:creationId xmlns:p14="http://schemas.microsoft.com/office/powerpoint/2010/main" val="257091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629175" y="849375"/>
            <a:ext cx="8053500" cy="4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pt-BR" sz="7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7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Instalação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 Primeiro devemos testar se o computar a ser utilizado possui o GIT instalado. Para isso abra o </a:t>
            </a:r>
            <a:r>
              <a:rPr lang="pt-BR" sz="2500" b="1" dirty="0" err="1">
                <a:latin typeface="+mj-lt"/>
              </a:rPr>
              <a:t>prompt</a:t>
            </a:r>
            <a:r>
              <a:rPr lang="pt-BR" sz="2500" dirty="0">
                <a:latin typeface="+mj-lt"/>
              </a:rPr>
              <a:t> (CMD) no Windows e digite:</a:t>
            </a:r>
            <a:br>
              <a:rPr lang="pt-BR" sz="2500" dirty="0">
                <a:latin typeface="+mj-lt"/>
              </a:rPr>
            </a:b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	C:\Users\vanderson&gt;git –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endParaRPr lang="pt-BR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 Se o resultado for parecido com:</a:t>
            </a:r>
            <a:br>
              <a:rPr lang="pt-BR" sz="2500" dirty="0">
                <a:latin typeface="+mj-lt"/>
                <a:cs typeface="Consolas" panose="020B0609020204030204" pitchFamily="49" charset="0"/>
              </a:rPr>
            </a:br>
            <a:r>
              <a:rPr lang="pt-BR" sz="2500" dirty="0">
                <a:latin typeface="+mj-lt"/>
                <a:cs typeface="Consolas" panose="020B0609020204030204" pitchFamily="49" charset="0"/>
              </a:rPr>
              <a:t>	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 2.9.2.windows.1</a:t>
            </a:r>
            <a:b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500" dirty="0">
                <a:latin typeface="+mj-lt"/>
                <a:cs typeface="Consolas" panose="020B0609020204030204" pitchFamily="49" charset="0"/>
              </a:rPr>
              <a:t>Nada mais precisa ser feito. </a:t>
            </a:r>
          </a:p>
          <a:p>
            <a:r>
              <a:rPr lang="pt-BR" sz="2500" dirty="0">
                <a:latin typeface="+mj-lt"/>
                <a:cs typeface="Consolas" panose="020B0609020204030204" pitchFamily="49" charset="0"/>
              </a:rPr>
              <a:t> Caso algo parecido com o seguinte apareça:</a:t>
            </a:r>
            <a:br>
              <a:rPr lang="pt-BR" sz="2500" dirty="0">
                <a:latin typeface="+mj-lt"/>
                <a:cs typeface="Consolas" panose="020B0609020204030204" pitchFamily="49" charset="0"/>
              </a:rPr>
            </a:b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' não é reconhecido como um comando interno ou externo, um programa operável ou um arquivo em lotes.</a:t>
            </a:r>
            <a:b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500" dirty="0">
                <a:latin typeface="+mj-lt"/>
                <a:cs typeface="Consolas" panose="020B0609020204030204" pitchFamily="49" charset="0"/>
              </a:rPr>
              <a:t>Entre em </a:t>
            </a:r>
            <a:r>
              <a:rPr lang="pt-BR" sz="2500" dirty="0">
                <a:latin typeface="+mj-lt"/>
                <a:cs typeface="Consolas" panose="020B0609020204030204" pitchFamily="49" charset="0"/>
                <a:hlinkClick r:id="rId2"/>
              </a:rPr>
              <a:t>https://git-scm.com/download/win</a:t>
            </a:r>
            <a:r>
              <a:rPr lang="pt-BR" sz="2500" dirty="0">
                <a:latin typeface="+mj-lt"/>
                <a:cs typeface="Consolas" panose="020B0609020204030204" pitchFamily="49" charset="0"/>
              </a:rPr>
              <a:t> e baixe a versão compatível com o seu Windows.</a:t>
            </a:r>
          </a:p>
          <a:p>
            <a:endParaRPr lang="pt-BR" sz="25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Instalação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Na instalação, basta aceitar todos os valores padrões do instalador até o fim. Quando acabar a instalação, teste novamente usando o CMD (não esqueça de abrir um novo).</a:t>
            </a:r>
            <a:br>
              <a:rPr lang="pt-BR" sz="2500" dirty="0">
                <a:latin typeface="+mj-lt"/>
              </a:rPr>
            </a:br>
            <a:r>
              <a:rPr lang="pt-BR" sz="2500" dirty="0">
                <a:latin typeface="+mj-lt"/>
              </a:rPr>
              <a:t>	</a:t>
            </a:r>
            <a:r>
              <a:rPr lang="de-DE" sz="1900" dirty="0">
                <a:latin typeface="Consolas" panose="020B0609020204030204" pitchFamily="49" charset="0"/>
                <a:cs typeface="Consolas" panose="020B0609020204030204" pitchFamily="49" charset="0"/>
              </a:rPr>
              <a:t>C:\Users\vanderson&gt;git –version</a:t>
            </a:r>
            <a:br>
              <a:rPr lang="de-DE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900" dirty="0">
                <a:latin typeface="Consolas" panose="020B0609020204030204" pitchFamily="49" charset="0"/>
                <a:cs typeface="Consolas" panose="020B0609020204030204" pitchFamily="49" charset="0"/>
              </a:rPr>
              <a:t>	git version 2.13.3.windows.1</a:t>
            </a:r>
          </a:p>
          <a:p>
            <a:r>
              <a:rPr lang="de-DE" sz="2500" dirty="0">
                <a:latin typeface="+mj-lt"/>
                <a:cs typeface="Consolas" panose="020B0609020204030204" pitchFamily="49" charset="0"/>
              </a:rPr>
              <a:t>Pronto, agora você tem o Git instalado na sua máquina. Se você não gosta de usar a linha de comando, existem vários clientes de Git para o Windows.</a:t>
            </a:r>
          </a:p>
          <a:p>
            <a:r>
              <a:rPr lang="de-DE" sz="2500" dirty="0">
                <a:latin typeface="+mj-lt"/>
                <a:cs typeface="Consolas" panose="020B0609020204030204" pitchFamily="49" charset="0"/>
              </a:rPr>
              <a:t>Em sala vamos usar o cliente integrado no VSCode, mas alguns outros notáveis que possam interessar são: Github Desktop, SourceTree, TortoiseGIT.</a:t>
            </a:r>
            <a:endParaRPr lang="pt-BR" sz="25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Conta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GitHub</a:t>
            </a:r>
            <a:r>
              <a:rPr lang="pt-BR" sz="2500" dirty="0">
                <a:latin typeface="+mj-lt"/>
              </a:rPr>
              <a:t> é o maior hospedador de repositórios GIT do mundo.</a:t>
            </a:r>
          </a:p>
          <a:p>
            <a:r>
              <a:rPr lang="pt-BR" sz="2500" dirty="0">
                <a:latin typeface="+mj-lt"/>
              </a:rPr>
              <a:t>Podemos usá-lo para colocar quantos repositórios quisermos, desde que estes sejam abertos.</a:t>
            </a:r>
          </a:p>
          <a:p>
            <a:r>
              <a:rPr lang="pt-BR" sz="2500" dirty="0">
                <a:latin typeface="+mj-lt"/>
              </a:rPr>
              <a:t>A maioria dos grandes softwares de código aberto estão no </a:t>
            </a:r>
            <a:r>
              <a:rPr lang="pt-BR" sz="2500" dirty="0" err="1">
                <a:latin typeface="+mj-lt"/>
              </a:rPr>
              <a:t>Github</a:t>
            </a:r>
            <a:r>
              <a:rPr lang="pt-BR" sz="2500" dirty="0">
                <a:latin typeface="+mj-lt"/>
              </a:rPr>
              <a:t> (</a:t>
            </a:r>
            <a:r>
              <a:rPr lang="pt-BR" sz="2500" dirty="0">
                <a:latin typeface="+mj-lt"/>
                <a:hlinkClick r:id="rId2"/>
              </a:rPr>
              <a:t>https://github.com/facebook/react</a:t>
            </a:r>
            <a:r>
              <a:rPr lang="pt-BR" sz="2500" dirty="0">
                <a:latin typeface="+mj-lt"/>
              </a:rPr>
              <a:t> </a:t>
            </a:r>
            <a:r>
              <a:rPr lang="pt-BR" sz="2500" dirty="0">
                <a:latin typeface="+mj-lt"/>
                <a:hlinkClick r:id="rId3"/>
              </a:rPr>
              <a:t>https://github.com/mozilla/gecko-projects</a:t>
            </a:r>
            <a:r>
              <a:rPr lang="pt-BR" sz="2500" dirty="0">
                <a:latin typeface="+mj-lt"/>
              </a:rPr>
              <a:t> </a:t>
            </a:r>
            <a:r>
              <a:rPr lang="pt-BR" sz="2500" dirty="0">
                <a:latin typeface="+mj-lt"/>
                <a:hlinkClick r:id="rId4"/>
              </a:rPr>
              <a:t>https://github.com/angular/angular.js</a:t>
            </a:r>
            <a:r>
              <a:rPr lang="pt-BR" sz="2500" dirty="0">
                <a:latin typeface="+mj-lt"/>
              </a:rPr>
              <a:t> )</a:t>
            </a:r>
          </a:p>
          <a:p>
            <a:r>
              <a:rPr lang="pt-BR" sz="2500" dirty="0">
                <a:latin typeface="+mj-lt"/>
              </a:rPr>
              <a:t>Ótimo portfólio para desenvolvedores.</a:t>
            </a:r>
          </a:p>
          <a:p>
            <a:r>
              <a:rPr lang="pt-BR" sz="2500" dirty="0">
                <a:latin typeface="+mj-lt"/>
              </a:rPr>
              <a:t>Gratuito!! (Para ter repositórios privados é necessário pagar).</a:t>
            </a:r>
          </a:p>
          <a:p>
            <a:endParaRPr lang="pt-BR" sz="2500" dirty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Conta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Criar uma conta no </a:t>
            </a:r>
            <a:r>
              <a:rPr lang="pt-BR" sz="2500" dirty="0" err="1">
                <a:latin typeface="+mj-lt"/>
              </a:rPr>
              <a:t>Github</a:t>
            </a:r>
            <a:r>
              <a:rPr lang="pt-BR" sz="2500" dirty="0">
                <a:latin typeface="+mj-lt"/>
              </a:rPr>
              <a:t> é simples, basta criar um usuário e uma senha e possuir um e-mail válido:</a:t>
            </a:r>
          </a:p>
          <a:p>
            <a:pPr lvl="1"/>
            <a:r>
              <a:rPr lang="pt-BR" sz="2200" dirty="0">
                <a:latin typeface="+mj-lt"/>
              </a:rPr>
              <a:t>Entre em </a:t>
            </a:r>
            <a:r>
              <a:rPr lang="pt-BR" sz="2200" dirty="0">
                <a:latin typeface="+mj-lt"/>
                <a:hlinkClick r:id="rId2"/>
              </a:rPr>
              <a:t>https://github.com</a:t>
            </a:r>
            <a:r>
              <a:rPr lang="pt-BR" sz="2200" dirty="0">
                <a:latin typeface="+mj-lt"/>
              </a:rPr>
              <a:t>, clique no menu </a:t>
            </a:r>
            <a:r>
              <a:rPr lang="pt-BR" sz="2200" b="1" dirty="0" err="1">
                <a:latin typeface="+mj-lt"/>
              </a:rPr>
              <a:t>Sign</a:t>
            </a:r>
            <a:r>
              <a:rPr lang="pt-BR" sz="2200" b="1" dirty="0">
                <a:latin typeface="+mj-lt"/>
              </a:rPr>
              <a:t> </a:t>
            </a:r>
            <a:r>
              <a:rPr lang="pt-BR" sz="2200" b="1" dirty="0" err="1">
                <a:latin typeface="+mj-lt"/>
              </a:rPr>
              <a:t>Up</a:t>
            </a:r>
            <a:r>
              <a:rPr lang="pt-BR" sz="2200" dirty="0">
                <a:latin typeface="+mj-lt"/>
              </a:rPr>
              <a:t> e siga as instruções dos formulários.</a:t>
            </a:r>
            <a:br>
              <a:rPr lang="pt-BR" sz="2200" dirty="0">
                <a:latin typeface="+mj-lt"/>
              </a:rPr>
            </a:br>
            <a:endParaRPr lang="pt-BR" sz="2200" dirty="0">
              <a:latin typeface="+mj-lt"/>
            </a:endParaRPr>
          </a:p>
          <a:p>
            <a:pPr lvl="1"/>
            <a:r>
              <a:rPr lang="pt-BR" sz="2200" dirty="0">
                <a:latin typeface="+mj-lt"/>
              </a:rPr>
              <a:t>Confirme o seu e-mail e pronto, a sua conta do </a:t>
            </a:r>
            <a:r>
              <a:rPr lang="pt-BR" sz="2200" dirty="0" err="1">
                <a:latin typeface="+mj-lt"/>
              </a:rPr>
              <a:t>Github</a:t>
            </a:r>
            <a:r>
              <a:rPr lang="pt-BR" sz="2200" dirty="0">
                <a:latin typeface="+mj-lt"/>
              </a:rPr>
              <a:t> já está pronta.</a:t>
            </a:r>
            <a:br>
              <a:rPr lang="pt-BR" sz="2200" dirty="0">
                <a:latin typeface="+mj-lt"/>
              </a:rPr>
            </a:br>
            <a:endParaRPr lang="pt-BR" sz="2200" dirty="0">
              <a:latin typeface="+mj-lt"/>
            </a:endParaRPr>
          </a:p>
          <a:p>
            <a:pPr lvl="1"/>
            <a:r>
              <a:rPr lang="pt-BR" sz="2200" dirty="0">
                <a:latin typeface="+mj-lt"/>
              </a:rPr>
              <a:t>Vamos cobrir apenas as ações básicas do </a:t>
            </a:r>
            <a:r>
              <a:rPr lang="pt-BR" sz="2200" dirty="0" err="1">
                <a:latin typeface="+mj-lt"/>
              </a:rPr>
              <a:t>Git</a:t>
            </a:r>
            <a:r>
              <a:rPr lang="pt-BR" sz="2200" dirty="0">
                <a:latin typeface="+mj-lt"/>
              </a:rPr>
              <a:t>, para um tutorial interativo mais adequado, tente: </a:t>
            </a:r>
            <a:r>
              <a:rPr lang="pt-BR" sz="2200" dirty="0">
                <a:latin typeface="+mj-lt"/>
                <a:hlinkClick r:id="rId3"/>
              </a:rPr>
              <a:t>https://try.github.io</a:t>
            </a:r>
            <a:r>
              <a:rPr lang="pt-BR" sz="22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46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Primeiro Repositório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O </a:t>
            </a:r>
            <a:r>
              <a:rPr lang="pt-BR" sz="2500" dirty="0" err="1">
                <a:latin typeface="+mj-lt"/>
              </a:rPr>
              <a:t>Git</a:t>
            </a:r>
            <a:r>
              <a:rPr lang="pt-BR" sz="2500" dirty="0">
                <a:latin typeface="+mj-lt"/>
              </a:rPr>
              <a:t> é um software de versionamento de código (VCS), utilizado para rastrear todas as mudanças feitas nos nossos softwares, de maneira elegante, mostrando todas as mudanças, linha a linha.</a:t>
            </a:r>
          </a:p>
          <a:p>
            <a:r>
              <a:rPr lang="pt-BR" sz="2500" dirty="0">
                <a:latin typeface="+mj-lt"/>
              </a:rPr>
              <a:t>A unidade principal do </a:t>
            </a:r>
            <a:r>
              <a:rPr lang="pt-BR" sz="2500" dirty="0" err="1">
                <a:latin typeface="+mj-lt"/>
              </a:rPr>
              <a:t>Git</a:t>
            </a:r>
            <a:r>
              <a:rPr lang="pt-BR" sz="2500" dirty="0">
                <a:latin typeface="+mj-lt"/>
              </a:rPr>
              <a:t> (e dos outros VCS) é o repositório (</a:t>
            </a:r>
            <a:r>
              <a:rPr lang="pt-BR" sz="2500" b="1" dirty="0" err="1">
                <a:latin typeface="+mj-lt"/>
              </a:rPr>
              <a:t>repository</a:t>
            </a:r>
            <a:r>
              <a:rPr lang="pt-BR" sz="2500" dirty="0">
                <a:latin typeface="+mj-lt"/>
              </a:rPr>
              <a:t>). Ele é uma pasta comum, com arquivos dentro, onde o </a:t>
            </a:r>
            <a:r>
              <a:rPr lang="pt-BR" sz="2500" dirty="0" err="1">
                <a:latin typeface="+mj-lt"/>
              </a:rPr>
              <a:t>Git</a:t>
            </a:r>
            <a:r>
              <a:rPr lang="pt-BR" sz="2500" dirty="0">
                <a:latin typeface="+mj-lt"/>
              </a:rPr>
              <a:t> rastreará todas as modificações feitas.</a:t>
            </a:r>
          </a:p>
          <a:p>
            <a:r>
              <a:rPr lang="pt-BR" sz="2500" dirty="0">
                <a:latin typeface="+mj-lt"/>
              </a:rPr>
              <a:t>Podemos criar um repositório no nosso PC e depois subir para o </a:t>
            </a:r>
            <a:r>
              <a:rPr lang="pt-BR" sz="2500" dirty="0" err="1">
                <a:latin typeface="+mj-lt"/>
              </a:rPr>
              <a:t>Github</a:t>
            </a:r>
            <a:r>
              <a:rPr lang="pt-BR" sz="2500" dirty="0">
                <a:latin typeface="+mj-lt"/>
              </a:rPr>
              <a:t>. Para essa aula, vamos criar primeiro no </a:t>
            </a:r>
            <a:r>
              <a:rPr lang="pt-BR" sz="2500" dirty="0" err="1">
                <a:latin typeface="+mj-lt"/>
              </a:rPr>
              <a:t>Github</a:t>
            </a:r>
            <a:r>
              <a:rPr lang="pt-BR" sz="2500" dirty="0">
                <a:latin typeface="+mj-lt"/>
              </a:rPr>
              <a:t> e depois passar (clonar) para o computador.</a:t>
            </a:r>
          </a:p>
          <a:p>
            <a:endParaRPr lang="pt-BR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14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Primeiro Repositório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388" y="1371600"/>
            <a:ext cx="5154612" cy="5081734"/>
          </a:xfrm>
        </p:spPr>
        <p:txBody>
          <a:bodyPr/>
          <a:lstStyle/>
          <a:p>
            <a:r>
              <a:rPr lang="pt-BR" sz="2200" dirty="0">
                <a:latin typeface="+mj-lt"/>
              </a:rPr>
              <a:t> Conectado ao </a:t>
            </a:r>
            <a:r>
              <a:rPr lang="pt-BR" sz="2200" dirty="0" err="1">
                <a:latin typeface="+mj-lt"/>
              </a:rPr>
              <a:t>Github</a:t>
            </a:r>
            <a:r>
              <a:rPr lang="pt-BR" sz="2200" dirty="0">
                <a:latin typeface="+mj-lt"/>
              </a:rPr>
              <a:t>, clique no ícone </a:t>
            </a:r>
            <a:r>
              <a:rPr lang="pt-BR" sz="2200" b="1" dirty="0">
                <a:latin typeface="+mj-lt"/>
              </a:rPr>
              <a:t>+ </a:t>
            </a:r>
            <a:r>
              <a:rPr lang="pt-BR" sz="2200" dirty="0">
                <a:latin typeface="+mj-lt"/>
              </a:rPr>
              <a:t>e depois no item </a:t>
            </a:r>
            <a:r>
              <a:rPr lang="pt-BR" sz="2200" i="1" dirty="0">
                <a:latin typeface="+mj-lt"/>
              </a:rPr>
              <a:t>New </a:t>
            </a:r>
            <a:r>
              <a:rPr lang="pt-BR" sz="2200" i="1" dirty="0" err="1">
                <a:latin typeface="+mj-lt"/>
              </a:rPr>
              <a:t>Repository</a:t>
            </a:r>
            <a:endParaRPr lang="pt-BR" sz="2200" i="1" dirty="0">
              <a:latin typeface="+mj-lt"/>
            </a:endParaRPr>
          </a:p>
          <a:p>
            <a:r>
              <a:rPr lang="pt-BR" sz="2200" dirty="0">
                <a:latin typeface="+mj-lt"/>
              </a:rPr>
              <a:t>No formulário, digite o nome do repositório (deve ser único entre os seus) e uma descrição.</a:t>
            </a:r>
          </a:p>
          <a:p>
            <a:r>
              <a:rPr lang="pt-BR" sz="2200" dirty="0">
                <a:latin typeface="+mj-lt"/>
              </a:rPr>
              <a:t>O resto é opcional, mas sempre é bom inicializar o projeto com o README (arquivo com instruções do projeto), um </a:t>
            </a:r>
            <a:r>
              <a:rPr lang="pt-BR" sz="2200" dirty="0" err="1">
                <a:latin typeface="+mj-lt"/>
              </a:rPr>
              <a:t>Gitignore</a:t>
            </a:r>
            <a:r>
              <a:rPr lang="pt-BR" sz="2200" dirty="0">
                <a:latin typeface="+mj-lt"/>
              </a:rPr>
              <a:t> File (veremos adiante) e uma licença.</a:t>
            </a:r>
          </a:p>
          <a:p>
            <a:endParaRPr lang="pt-BR" sz="2200" i="1" dirty="0">
              <a:latin typeface="+mj-lt"/>
            </a:endParaRPr>
          </a:p>
          <a:p>
            <a:endParaRPr lang="pt-BR" sz="2200" dirty="0">
              <a:latin typeface="+mj-lt"/>
            </a:endParaRPr>
          </a:p>
        </p:txBody>
      </p:sp>
      <p:pic>
        <p:nvPicPr>
          <p:cNvPr id="2050" name="Picture 2" descr="\\nuvd01_home.usuarios.usp.br\NUV_D01_HOME_USER$\5894272\Documents\Minhas imagens\github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00" y="990600"/>
            <a:ext cx="2819400" cy="12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nuvd01_home.usuarios.usp.br\NUV_D01_HOME_USER$\5894272\Documents\Minhas imagens\github\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86693"/>
            <a:ext cx="3109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8293EBF-A197-458C-BCAD-B026D81A098C}"/>
              </a:ext>
            </a:extLst>
          </p:cNvPr>
          <p:cNvSpPr/>
          <p:nvPr/>
        </p:nvSpPr>
        <p:spPr>
          <a:xfrm>
            <a:off x="5776000" y="3429000"/>
            <a:ext cx="769179" cy="15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E406E6-8C04-4981-8E19-79129439E342}"/>
              </a:ext>
            </a:extLst>
          </p:cNvPr>
          <p:cNvSpPr/>
          <p:nvPr/>
        </p:nvSpPr>
        <p:spPr>
          <a:xfrm>
            <a:off x="6834779" y="3426748"/>
            <a:ext cx="769179" cy="15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5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Primeiro Repositório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>
                <a:latin typeface="+mj-lt"/>
              </a:rPr>
              <a:t>Ao clicar no botão de criação (CREATE REPOSITORY), você será redirecionado para a página dele e pronto, seu primeiro repositório está criado.</a:t>
            </a:r>
          </a:p>
        </p:txBody>
      </p:sp>
      <p:pic>
        <p:nvPicPr>
          <p:cNvPr id="3074" name="Picture 2" descr="\\nuvd01_home.usuarios.usp.br\NUV_D01_HOME_USER$\5894272\Documents\Minhas imagens\github\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96530"/>
            <a:ext cx="6486525" cy="403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61C7892-F956-409B-B1C4-F6D12094E167}"/>
              </a:ext>
            </a:extLst>
          </p:cNvPr>
          <p:cNvSpPr/>
          <p:nvPr/>
        </p:nvSpPr>
        <p:spPr>
          <a:xfrm>
            <a:off x="1528853" y="2632626"/>
            <a:ext cx="1450196" cy="1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58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1373</Words>
  <Application>Microsoft Office PowerPoint</Application>
  <PresentationFormat>Apresentação na tela (4:3)</PresentationFormat>
  <Paragraphs>103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Calibri</vt:lpstr>
      <vt:lpstr>Verdana</vt:lpstr>
      <vt:lpstr>Consolas</vt:lpstr>
      <vt:lpstr>Arial</vt:lpstr>
      <vt:lpstr>Tahoma</vt:lpstr>
      <vt:lpstr>Tema do Office</vt:lpstr>
      <vt:lpstr>Tecnologias Web Aula 02 – GitHub</vt:lpstr>
      <vt:lpstr>Preparação do Ambiente</vt:lpstr>
      <vt:lpstr>GIT – Instalação</vt:lpstr>
      <vt:lpstr>GIT – Instalação</vt:lpstr>
      <vt:lpstr>GIT – Conta no Github</vt:lpstr>
      <vt:lpstr>GIT – Conta no Github</vt:lpstr>
      <vt:lpstr>Git – Primeiro Repositório</vt:lpstr>
      <vt:lpstr>Git – Primeiro Repositório</vt:lpstr>
      <vt:lpstr>Git – Primeiro Repositório</vt:lpstr>
      <vt:lpstr>Git – Criando o seu primeiro site no Github</vt:lpstr>
      <vt:lpstr>Git – Criando o seu primeiro site no Github</vt:lpstr>
      <vt:lpstr>Git – Criando o seu primeiro site no Github</vt:lpstr>
      <vt:lpstr>Git – Criando o seu primeiro site no Github</vt:lpstr>
      <vt:lpstr>Git – Criando o seu primeiro site no Github</vt:lpstr>
      <vt:lpstr>Git – Criando o seu primeiro site no Github</vt:lpstr>
      <vt:lpstr>VSCode – Instalação</vt:lpstr>
      <vt:lpstr>VSCode – Configuração</vt:lpstr>
      <vt:lpstr>VSCode – Configuração</vt:lpstr>
      <vt:lpstr>Heroku – Conta</vt:lpstr>
      <vt:lpstr>Heroku – Conta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Web Aula 00 – Apresentação da Disciplina</dc:title>
  <dc:creator>Vanderson Gomes Bossi</dc:creator>
  <cp:lastModifiedBy>Vanderson Gomes Bossi</cp:lastModifiedBy>
  <cp:revision>3</cp:revision>
  <dcterms:modified xsi:type="dcterms:W3CDTF">2019-02-11T17:21:49Z</dcterms:modified>
</cp:coreProperties>
</file>