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5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rupal.org/node/991716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uides.github.com/introduction/flow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About-Version-Contro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ido.wordpress.com/2013/07/22/git-101-useful-commands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positórios distribuídos Gi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Repositórios distribuídos Git</a:t>
            </a:r>
          </a:p>
        </p:txBody>
      </p:sp>
      <p:sp>
        <p:nvSpPr>
          <p:cNvPr id="121" name="Aula 04 - Parte 2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63466"/>
            <a:ext cx="10464800" cy="16978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280415">
              <a:defRPr sz="1776"/>
            </a:pPr>
            <a:r>
              <a:rPr dirty="0"/>
              <a:t>Aula 04 - Parte </a:t>
            </a:r>
            <a:r>
              <a:rPr lang="pt-BR" dirty="0" smtClean="0"/>
              <a:t>1</a:t>
            </a:r>
            <a:endParaRPr dirty="0"/>
          </a:p>
          <a:p>
            <a:pPr defTabSz="280415">
              <a:defRPr sz="1776"/>
            </a:pPr>
            <a:r>
              <a:rPr dirty="0" err="1"/>
              <a:t>Disciplina</a:t>
            </a:r>
            <a:r>
              <a:rPr dirty="0"/>
              <a:t>: </a:t>
            </a:r>
            <a:r>
              <a:rPr dirty="0" err="1"/>
              <a:t>Ambiente</a:t>
            </a:r>
            <a:r>
              <a:rPr dirty="0"/>
              <a:t> de </a:t>
            </a:r>
            <a:r>
              <a:rPr dirty="0" err="1"/>
              <a:t>Desenvolvimento</a:t>
            </a:r>
            <a:r>
              <a:rPr dirty="0"/>
              <a:t> e </a:t>
            </a:r>
            <a:r>
              <a:rPr dirty="0" err="1"/>
              <a:t>Operação</a:t>
            </a:r>
            <a:endParaRPr dirty="0"/>
          </a:p>
          <a:p>
            <a:pPr defTabSz="280415">
              <a:defRPr sz="1776"/>
            </a:pPr>
            <a:r>
              <a:rPr dirty="0" err="1"/>
              <a:t>Curso</a:t>
            </a:r>
            <a:r>
              <a:rPr dirty="0"/>
              <a:t>: </a:t>
            </a:r>
            <a:r>
              <a:rPr lang="pt-BR" dirty="0" smtClean="0"/>
              <a:t>Sistemas da Informação</a:t>
            </a:r>
            <a:endParaRPr dirty="0"/>
          </a:p>
          <a:p>
            <a:pPr defTabSz="280415">
              <a:defRPr sz="1776"/>
            </a:pPr>
            <a:r>
              <a:rPr dirty="0" err="1"/>
              <a:t>Turma</a:t>
            </a:r>
            <a:r>
              <a:rPr dirty="0"/>
              <a:t>: </a:t>
            </a:r>
            <a:r>
              <a:rPr dirty="0" smtClean="0"/>
              <a:t>2</a:t>
            </a:r>
            <a:r>
              <a:rPr lang="pt-BR" dirty="0"/>
              <a:t>B</a:t>
            </a:r>
            <a:endParaRPr dirty="0"/>
          </a:p>
          <a:p>
            <a:pPr defTabSz="280415">
              <a:defRPr sz="1776"/>
            </a:pPr>
            <a:r>
              <a:rPr dirty="0"/>
              <a:t>Prof. </a:t>
            </a:r>
            <a:r>
              <a:rPr lang="pt-BR" dirty="0" smtClean="0"/>
              <a:t>Edson Benites Silva</a:t>
            </a:r>
            <a:endParaRPr dirty="0"/>
          </a:p>
          <a:p>
            <a:pPr defTabSz="280415">
              <a:defRPr sz="1776"/>
            </a:pPr>
            <a:r>
              <a:rPr lang="pt-BR" dirty="0" smtClean="0"/>
              <a:t>1</a:t>
            </a:r>
            <a:r>
              <a:rPr dirty="0" smtClean="0"/>
              <a:t>º </a:t>
            </a:r>
            <a:r>
              <a:rPr dirty="0" err="1"/>
              <a:t>semestre</a:t>
            </a:r>
            <a:r>
              <a:rPr dirty="0"/>
              <a:t> de </a:t>
            </a:r>
            <a:r>
              <a:rPr dirty="0" smtClean="0"/>
              <a:t>201</a:t>
            </a:r>
            <a:r>
              <a:rPr lang="pt-BR" dirty="0" smtClean="0"/>
              <a:t>8</a:t>
            </a:r>
            <a:endParaRPr dirty="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91440" y="1838054"/>
            <a:ext cx="8923891" cy="760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0" y="418012"/>
            <a:ext cx="4151942" cy="12206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xercício (clon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68045">
              <a:defRPr sz="5040"/>
            </a:pPr>
            <a:r>
              <a:t>Exercício (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clone</a:t>
            </a:r>
            <a:r>
              <a:t>)</a:t>
            </a:r>
          </a:p>
        </p:txBody>
      </p:sp>
      <p:sp>
        <p:nvSpPr>
          <p:cNvPr id="161" name="Abra o Windows Explorer e crie uma pasta no seu computador para armazenar os seus repositórios locais Git. Uma sugestão é criar uma pasta chamada  git debaixo de  C:\Users\usernameFit (onde usernameFit deve ser o seu username no computador)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/>
          <a:lstStyle/>
          <a:p>
            <a:pPr marL="422275" indent="-422275" defTabSz="443991">
              <a:spcBef>
                <a:spcPts val="3100"/>
              </a:spcBef>
              <a:defRPr sz="3040"/>
            </a:pPr>
            <a:r>
              <a:rPr dirty="0" err="1"/>
              <a:t>Abra</a:t>
            </a:r>
            <a:r>
              <a:rPr dirty="0"/>
              <a:t> o </a:t>
            </a:r>
            <a:r>
              <a:rPr b="1" dirty="0"/>
              <a:t>Windows Explorer</a:t>
            </a:r>
            <a:r>
              <a:rPr dirty="0"/>
              <a:t> e </a:t>
            </a:r>
            <a:r>
              <a:rPr dirty="0" err="1"/>
              <a:t>crie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pasta no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computador</a:t>
            </a:r>
            <a:r>
              <a:rPr dirty="0"/>
              <a:t> para </a:t>
            </a:r>
            <a:r>
              <a:rPr dirty="0" err="1"/>
              <a:t>armazenar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seus</a:t>
            </a:r>
            <a:r>
              <a:rPr dirty="0"/>
              <a:t> </a:t>
            </a:r>
            <a:r>
              <a:rPr dirty="0" err="1"/>
              <a:t>repositórios</a:t>
            </a:r>
            <a:r>
              <a:rPr dirty="0"/>
              <a:t> </a:t>
            </a:r>
            <a:r>
              <a:rPr dirty="0" err="1"/>
              <a:t>locais</a:t>
            </a:r>
            <a:r>
              <a:rPr dirty="0"/>
              <a:t> </a:t>
            </a:r>
            <a:r>
              <a:rPr dirty="0" err="1"/>
              <a:t>Git</a:t>
            </a:r>
            <a:r>
              <a:rPr dirty="0"/>
              <a:t>. Uma </a:t>
            </a:r>
            <a:r>
              <a:rPr dirty="0" err="1"/>
              <a:t>sugestão</a:t>
            </a:r>
            <a:r>
              <a:rPr dirty="0"/>
              <a:t> é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pasta </a:t>
            </a:r>
            <a:r>
              <a:rPr dirty="0" err="1"/>
              <a:t>chamada</a:t>
            </a:r>
            <a:r>
              <a:rPr dirty="0"/>
              <a:t>  </a:t>
            </a:r>
            <a:r>
              <a:rPr b="1" dirty="0" err="1"/>
              <a:t>git</a:t>
            </a:r>
            <a:r>
              <a:rPr dirty="0"/>
              <a:t> </a:t>
            </a:r>
            <a:r>
              <a:rPr dirty="0" err="1"/>
              <a:t>debaixo</a:t>
            </a:r>
            <a:r>
              <a:rPr dirty="0"/>
              <a:t> de  </a:t>
            </a:r>
            <a:r>
              <a:rPr b="1" dirty="0"/>
              <a:t>C:\Users\</a:t>
            </a:r>
            <a:r>
              <a:rPr b="1" i="1" u="sng" dirty="0"/>
              <a:t>usernameFit</a:t>
            </a:r>
            <a:r>
              <a:rPr dirty="0"/>
              <a:t> (</a:t>
            </a:r>
            <a:r>
              <a:rPr dirty="0" err="1"/>
              <a:t>onde</a:t>
            </a:r>
            <a:r>
              <a:rPr dirty="0"/>
              <a:t> </a:t>
            </a:r>
            <a:r>
              <a:rPr b="1" i="1" u="sng" dirty="0" err="1"/>
              <a:t>usernameFit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o </a:t>
            </a:r>
            <a:r>
              <a:rPr dirty="0" err="1"/>
              <a:t>seu</a:t>
            </a:r>
            <a:r>
              <a:rPr dirty="0"/>
              <a:t> </a:t>
            </a:r>
            <a:r>
              <a:rPr i="1" dirty="0"/>
              <a:t>username</a:t>
            </a:r>
            <a:r>
              <a:rPr dirty="0"/>
              <a:t> no </a:t>
            </a:r>
            <a:r>
              <a:rPr dirty="0" err="1"/>
              <a:t>computador</a:t>
            </a:r>
            <a:r>
              <a:rPr dirty="0"/>
              <a:t>).</a:t>
            </a:r>
          </a:p>
          <a:p>
            <a:pPr marL="422275" indent="-422275" defTabSz="443991">
              <a:spcBef>
                <a:spcPts val="3100"/>
              </a:spcBef>
              <a:defRPr sz="3040"/>
            </a:pPr>
            <a:r>
              <a:rPr dirty="0"/>
              <a:t>Se </a:t>
            </a:r>
            <a:r>
              <a:rPr dirty="0" err="1"/>
              <a:t>estiver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um </a:t>
            </a:r>
            <a:r>
              <a:rPr dirty="0" err="1"/>
              <a:t>computador</a:t>
            </a:r>
            <a:r>
              <a:rPr dirty="0"/>
              <a:t> com o </a:t>
            </a:r>
            <a:r>
              <a:rPr b="1" dirty="0" err="1"/>
              <a:t>TortoiseGit</a:t>
            </a:r>
            <a:r>
              <a:rPr dirty="0"/>
              <a:t> </a:t>
            </a:r>
            <a:r>
              <a:rPr dirty="0" err="1"/>
              <a:t>instalado</a:t>
            </a:r>
            <a:r>
              <a:rPr dirty="0"/>
              <a:t>, </a:t>
            </a:r>
            <a:r>
              <a:rPr dirty="0" err="1"/>
              <a:t>acesse</a:t>
            </a:r>
            <a:r>
              <a:rPr dirty="0"/>
              <a:t> a pasta </a:t>
            </a:r>
            <a:r>
              <a:rPr dirty="0" err="1"/>
              <a:t>criada</a:t>
            </a:r>
            <a:r>
              <a:rPr dirty="0"/>
              <a:t> no Windows Explorer, clique com o </a:t>
            </a:r>
            <a:r>
              <a:rPr dirty="0" err="1"/>
              <a:t>botão</a:t>
            </a:r>
            <a:r>
              <a:rPr dirty="0"/>
              <a:t> </a:t>
            </a:r>
            <a:r>
              <a:rPr dirty="0" err="1"/>
              <a:t>direito</a:t>
            </a:r>
            <a:r>
              <a:rPr dirty="0"/>
              <a:t> do mouse e </a:t>
            </a:r>
            <a:r>
              <a:rPr dirty="0" err="1"/>
              <a:t>selecione</a:t>
            </a:r>
            <a:r>
              <a:rPr dirty="0"/>
              <a:t> </a:t>
            </a:r>
            <a:r>
              <a:rPr b="1" dirty="0" err="1"/>
              <a:t>Git</a:t>
            </a:r>
            <a:r>
              <a:rPr b="1" dirty="0"/>
              <a:t> clone</a:t>
            </a:r>
            <a:r>
              <a:rPr dirty="0"/>
              <a:t>. </a:t>
            </a:r>
            <a:r>
              <a:rPr dirty="0" err="1"/>
              <a:t>Preencha</a:t>
            </a:r>
            <a:r>
              <a:rPr dirty="0"/>
              <a:t> o campo URL do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repositório</a:t>
            </a:r>
            <a:r>
              <a:rPr dirty="0"/>
              <a:t> </a:t>
            </a:r>
            <a:r>
              <a:rPr dirty="0" err="1"/>
              <a:t>remoto</a:t>
            </a:r>
            <a:r>
              <a:rPr dirty="0"/>
              <a:t> e </a:t>
            </a:r>
            <a:r>
              <a:rPr dirty="0" err="1"/>
              <a:t>pressione</a:t>
            </a:r>
            <a:r>
              <a:rPr dirty="0"/>
              <a:t> OK.</a:t>
            </a:r>
          </a:p>
          <a:p>
            <a:pPr marL="0" indent="0" algn="ctr" defTabSz="443991">
              <a:spcBef>
                <a:spcPts val="3100"/>
              </a:spcBef>
              <a:buSzTx/>
              <a:buNone/>
              <a:defRPr sz="2280"/>
            </a:pPr>
            <a:r>
              <a:rPr dirty="0" err="1"/>
              <a:t>Exemplo</a:t>
            </a:r>
            <a:r>
              <a:rPr dirty="0"/>
              <a:t> de URL: https://</a:t>
            </a:r>
            <a:r>
              <a:rPr dirty="0" smtClean="0"/>
              <a:t>github.com/</a:t>
            </a:r>
            <a:r>
              <a:rPr b="1" i="1" dirty="0" smtClean="0"/>
              <a:t>usernameGit</a:t>
            </a:r>
            <a:r>
              <a:rPr dirty="0" smtClean="0"/>
              <a:t>/devops-aula0</a:t>
            </a:r>
            <a:r>
              <a:rPr lang="pt-BR" dirty="0"/>
              <a:t>4</a:t>
            </a:r>
            <a:r>
              <a:rPr dirty="0" smtClean="0"/>
              <a:t>.</a:t>
            </a:r>
            <a:r>
              <a:rPr dirty="0" err="1" smtClean="0"/>
              <a:t>git</a:t>
            </a:r>
            <a:endParaRPr dirty="0"/>
          </a:p>
          <a:p>
            <a:pPr marL="422275" indent="-422275" defTabSz="443991">
              <a:spcBef>
                <a:spcPts val="3100"/>
              </a:spcBef>
              <a:defRPr sz="3040"/>
            </a:pPr>
            <a:r>
              <a:rPr b="1" u="sng" dirty="0" err="1"/>
              <a:t>Alternativa</a:t>
            </a:r>
            <a:r>
              <a:rPr dirty="0"/>
              <a:t>: Se </a:t>
            </a:r>
            <a:r>
              <a:rPr dirty="0" err="1"/>
              <a:t>preferir</a:t>
            </a:r>
            <a:r>
              <a:rPr dirty="0"/>
              <a:t> </a:t>
            </a:r>
            <a:r>
              <a:rPr dirty="0" err="1"/>
              <a:t>realizar</a:t>
            </a:r>
            <a:r>
              <a:rPr dirty="0"/>
              <a:t> o clone </a:t>
            </a:r>
            <a:r>
              <a:rPr dirty="0" err="1"/>
              <a:t>pelo</a:t>
            </a:r>
            <a:r>
              <a:rPr dirty="0"/>
              <a:t> </a:t>
            </a:r>
            <a:r>
              <a:rPr b="1" dirty="0" err="1"/>
              <a:t>Git</a:t>
            </a:r>
            <a:r>
              <a:rPr b="1" dirty="0"/>
              <a:t> Bash</a:t>
            </a:r>
            <a:r>
              <a:rPr dirty="0"/>
              <a:t>, </a:t>
            </a:r>
            <a:r>
              <a:rPr dirty="0" err="1"/>
              <a:t>abra</a:t>
            </a:r>
            <a:r>
              <a:rPr dirty="0"/>
              <a:t>-o </a:t>
            </a:r>
            <a:r>
              <a:rPr dirty="0" err="1"/>
              <a:t>na</a:t>
            </a:r>
            <a:r>
              <a:rPr dirty="0"/>
              <a:t> pasta </a:t>
            </a:r>
            <a:r>
              <a:rPr b="1" dirty="0"/>
              <a:t>C:\Users\</a:t>
            </a:r>
            <a:r>
              <a:rPr b="1" i="1" dirty="0"/>
              <a:t>usernameFit/</a:t>
            </a:r>
            <a:r>
              <a:rPr b="1" dirty="0"/>
              <a:t>git </a:t>
            </a:r>
            <a:r>
              <a:rPr dirty="0"/>
              <a:t>e </a:t>
            </a:r>
            <a:r>
              <a:rPr dirty="0" err="1"/>
              <a:t>digite</a:t>
            </a:r>
            <a:r>
              <a:rPr dirty="0"/>
              <a:t> o </a:t>
            </a:r>
            <a:r>
              <a:rPr dirty="0" err="1"/>
              <a:t>comando</a:t>
            </a:r>
            <a:r>
              <a:rPr dirty="0"/>
              <a:t>:</a:t>
            </a:r>
          </a:p>
          <a:p>
            <a:pPr marL="0" indent="0" algn="ctr" defTabSz="443991">
              <a:spcBef>
                <a:spcPts val="3100"/>
              </a:spcBef>
              <a:buSzTx/>
              <a:buNone/>
              <a:defRPr sz="21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git</a:t>
            </a:r>
            <a:r>
              <a:rPr dirty="0"/>
              <a:t> clone https://github.com/</a:t>
            </a:r>
            <a:r>
              <a:rPr i="1" dirty="0"/>
              <a:t>usernameGit</a:t>
            </a:r>
            <a:r>
              <a:rPr dirty="0"/>
              <a:t>/devops-aula02.git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heckou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24115"/>
          </a:xfrm>
          <a:prstGeom prst="rect">
            <a:avLst/>
          </a:prstGeom>
        </p:spPr>
        <p:txBody>
          <a:bodyPr/>
          <a:lstStyle>
            <a:lvl1pPr defTabSz="519937">
              <a:defRPr sz="534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Checkout</a:t>
            </a:r>
          </a:p>
        </p:txBody>
      </p:sp>
      <p:pic>
        <p:nvPicPr>
          <p:cNvPr id="164" name="git001.jpg" descr="git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204" y="1259405"/>
            <a:ext cx="10000392" cy="77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A operação de checkout traz os arquivos de um branch para a pasta de trabalho. Se o ramo só existe no repositório remoto, é criada uma cópia do ramo no repositório local."/>
          <p:cNvSpPr txBox="1">
            <a:spLocks noGrp="1"/>
          </p:cNvSpPr>
          <p:nvPr>
            <p:ph type="body" sz="quarter" idx="1"/>
          </p:nvPr>
        </p:nvSpPr>
        <p:spPr>
          <a:xfrm>
            <a:off x="1950449" y="8904602"/>
            <a:ext cx="9103902" cy="692788"/>
          </a:xfrm>
          <a:prstGeom prst="rect">
            <a:avLst/>
          </a:prstGeom>
        </p:spPr>
        <p:txBody>
          <a:bodyPr anchor="t"/>
          <a:lstStyle/>
          <a:p>
            <a:pPr marL="0" indent="0" algn="ctr" defTabSz="531622">
              <a:spcBef>
                <a:spcPts val="0"/>
              </a:spcBef>
              <a:buSzTx/>
              <a:buNone/>
              <a:defRPr sz="1820"/>
            </a:pPr>
            <a:r>
              <a:t>A operação de </a:t>
            </a:r>
            <a:r>
              <a:rPr i="1"/>
              <a:t>checkout</a:t>
            </a:r>
            <a:r>
              <a:t> traz os arquivos de um </a:t>
            </a:r>
            <a:r>
              <a:rPr b="1"/>
              <a:t>branch</a:t>
            </a:r>
            <a:r>
              <a:t> para a pasta de trabalho. Se o ramo só existe no repositório remoto, é criada uma cópia do ramo no repositório local.</a:t>
            </a:r>
          </a:p>
        </p:txBody>
      </p:sp>
      <p:sp>
        <p:nvSpPr>
          <p:cNvPr id="166" name="checkout"/>
          <p:cNvSpPr/>
          <p:nvPr/>
        </p:nvSpPr>
        <p:spPr>
          <a:xfrm>
            <a:off x="2473173" y="6220048"/>
            <a:ext cx="4257922" cy="2016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6" y="14256"/>
                </a:moveTo>
                <a:lnTo>
                  <a:pt x="6546" y="21600"/>
                </a:lnTo>
                <a:lnTo>
                  <a:pt x="0" y="10800"/>
                </a:lnTo>
                <a:lnTo>
                  <a:pt x="6546" y="0"/>
                </a:lnTo>
                <a:lnTo>
                  <a:pt x="6546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checkout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xercício (checkout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68045">
              <a:defRPr sz="5040"/>
            </a:pPr>
            <a:r>
              <a:t>Exercício (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checkout</a:t>
            </a:r>
            <a:r>
              <a:t>)</a:t>
            </a:r>
          </a:p>
        </p:txBody>
      </p:sp>
      <p:sp>
        <p:nvSpPr>
          <p:cNvPr id="169" name="Abra o Windows Explorer e entre na pasta  C:\Users\usernameFit/git/projeto (onde usernameFit deve ser o seu username no computador e projeto o nome de um repositório local Git)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/>
          <a:lstStyle/>
          <a:p>
            <a:pPr marL="405606" indent="-405606" defTabSz="426466">
              <a:spcBef>
                <a:spcPts val="3000"/>
              </a:spcBef>
              <a:defRPr sz="2920"/>
            </a:pPr>
            <a:r>
              <a:t>Abra o </a:t>
            </a:r>
            <a:r>
              <a:rPr b="1"/>
              <a:t>Windows Explorer</a:t>
            </a:r>
            <a:r>
              <a:t> e entre na pasta </a:t>
            </a:r>
            <a:br/>
            <a:r>
              <a:rPr b="1"/>
              <a:t>C:\Users\</a:t>
            </a:r>
            <a:r>
              <a:rPr b="1" i="1" u="sng"/>
              <a:t>usernameFit</a:t>
            </a:r>
            <a:r>
              <a:rPr b="1"/>
              <a:t>/git/</a:t>
            </a:r>
            <a:r>
              <a:rPr b="1" i="1" u="sng"/>
              <a:t>projeto</a:t>
            </a:r>
            <a:r>
              <a:t> (onde </a:t>
            </a:r>
            <a:r>
              <a:rPr b="1" i="1" u="sng"/>
              <a:t>usernameFit</a:t>
            </a:r>
            <a:r>
              <a:t> deve ser o seu </a:t>
            </a:r>
            <a:r>
              <a:rPr i="1"/>
              <a:t>username</a:t>
            </a:r>
            <a:r>
              <a:t> no computador e </a:t>
            </a:r>
            <a:r>
              <a:rPr b="1" i="1" u="sng"/>
              <a:t>projeto</a:t>
            </a:r>
            <a:r>
              <a:t> o nome de um repositório local Git).</a:t>
            </a:r>
          </a:p>
          <a:p>
            <a:pPr marL="405606" indent="-405606" defTabSz="426466">
              <a:spcBef>
                <a:spcPts val="3000"/>
              </a:spcBef>
              <a:defRPr sz="2920"/>
            </a:pPr>
            <a:r>
              <a:t>Se estiver em um computador com o </a:t>
            </a:r>
            <a:r>
              <a:rPr b="1"/>
              <a:t>TortoiseGit</a:t>
            </a:r>
            <a:r>
              <a:t> instalado, clique com o botão direito do mouse e selecione </a:t>
            </a:r>
            <a:r>
              <a:rPr b="1"/>
              <a:t>TortoiseGit</a:t>
            </a:r>
            <a:r>
              <a:t>, e a seguir </a:t>
            </a:r>
            <a:r>
              <a:rPr b="1"/>
              <a:t>Switch/Checkout</a:t>
            </a:r>
            <a:r>
              <a:t>. Abra o combo </a:t>
            </a:r>
            <a:r>
              <a:rPr b="1"/>
              <a:t>Branch</a:t>
            </a:r>
            <a:r>
              <a:t> e selecione um dos branches remotos que não sejam o </a:t>
            </a:r>
            <a:r>
              <a:rPr b="1"/>
              <a:t>master</a:t>
            </a:r>
            <a:r>
              <a:t> e nem o </a:t>
            </a:r>
            <a:r>
              <a:rPr b="1"/>
              <a:t>HEAD</a:t>
            </a:r>
            <a:r>
              <a:t>.</a:t>
            </a:r>
          </a:p>
          <a:p>
            <a:pPr marL="405606" indent="-405606" defTabSz="426466">
              <a:spcBef>
                <a:spcPts val="3000"/>
              </a:spcBef>
              <a:defRPr sz="2920"/>
            </a:pPr>
            <a:r>
              <a:rPr b="1" u="sng"/>
              <a:t>Alternativa</a:t>
            </a:r>
            <a:r>
              <a:t>: Se preferir realizar o clone pelo </a:t>
            </a:r>
            <a:r>
              <a:rPr b="1"/>
              <a:t>Git Bash</a:t>
            </a:r>
            <a:r>
              <a:t>, abra-o na pasta </a:t>
            </a:r>
            <a:r>
              <a:rPr b="1"/>
              <a:t>C:\Users\</a:t>
            </a:r>
            <a:r>
              <a:rPr b="1" i="1" u="sng"/>
              <a:t>usernameFit</a:t>
            </a:r>
            <a:r>
              <a:rPr b="1" i="1"/>
              <a:t>/</a:t>
            </a:r>
            <a:r>
              <a:rPr b="1"/>
              <a:t>git/</a:t>
            </a:r>
            <a:r>
              <a:rPr b="1" i="1" u="sng"/>
              <a:t>projeto</a:t>
            </a:r>
            <a:r>
              <a:rPr b="1"/>
              <a:t> </a:t>
            </a:r>
            <a:r>
              <a:t>e digite os comandos:</a:t>
            </a:r>
          </a:p>
          <a:p>
            <a:pPr marL="0" indent="0" algn="ctr" defTabSz="426466">
              <a:spcBef>
                <a:spcPts val="3000"/>
              </a:spcBef>
              <a:buSzTx/>
              <a:buNone/>
              <a:defRPr sz="2044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branch -a</a:t>
            </a:r>
          </a:p>
          <a:p>
            <a:pPr marL="0" indent="0" algn="ctr" defTabSz="426466">
              <a:spcBef>
                <a:spcPts val="3000"/>
              </a:spcBef>
              <a:buSzTx/>
              <a:buNone/>
              <a:defRPr sz="2044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checkout </a:t>
            </a:r>
            <a:r>
              <a:rPr i="1" u="sng"/>
              <a:t>nome_branch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d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24115"/>
          </a:xfrm>
          <a:prstGeom prst="rect">
            <a:avLst/>
          </a:prstGeom>
        </p:spPr>
        <p:txBody>
          <a:bodyPr/>
          <a:lstStyle>
            <a:lvl1pPr defTabSz="519937">
              <a:defRPr sz="534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Add</a:t>
            </a:r>
          </a:p>
        </p:txBody>
      </p:sp>
      <p:pic>
        <p:nvPicPr>
          <p:cNvPr id="172" name="git001.jpg" descr="git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204" y="1259405"/>
            <a:ext cx="10000392" cy="77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As modificações devem ser adicionadas ao staging area (também chamado de index) para poderem ser gravadas no repositório."/>
          <p:cNvSpPr txBox="1">
            <a:spLocks noGrp="1"/>
          </p:cNvSpPr>
          <p:nvPr>
            <p:ph type="body" sz="quarter" idx="1"/>
          </p:nvPr>
        </p:nvSpPr>
        <p:spPr>
          <a:xfrm>
            <a:off x="1865241" y="8787912"/>
            <a:ext cx="9512091" cy="970062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2000"/>
            </a:pPr>
            <a:r>
              <a:t>As modificações devem ser adicionadas ao </a:t>
            </a:r>
            <a:r>
              <a:rPr b="1" i="1"/>
              <a:t>staging area</a:t>
            </a:r>
            <a:r>
              <a:t> (também chamado de </a:t>
            </a:r>
            <a:r>
              <a:rPr b="1" i="1"/>
              <a:t>index</a:t>
            </a:r>
            <a:r>
              <a:t>) para poderem ser gravadas no repositório.</a:t>
            </a:r>
          </a:p>
        </p:txBody>
      </p:sp>
      <p:sp>
        <p:nvSpPr>
          <p:cNvPr id="174" name="add"/>
          <p:cNvSpPr/>
          <p:nvPr/>
        </p:nvSpPr>
        <p:spPr>
          <a:xfrm>
            <a:off x="2583963" y="2893867"/>
            <a:ext cx="2108258" cy="201621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add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xercício (add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68045">
              <a:defRPr sz="5040"/>
            </a:pPr>
            <a:r>
              <a:t>Exercício (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t>)</a:t>
            </a:r>
          </a:p>
        </p:txBody>
      </p:sp>
      <p:sp>
        <p:nvSpPr>
          <p:cNvPr id="177" name="Abra o Windows Explorer e entre na pasta  C:\Users\usernameFit/git/projeto (onde usernameFit deve ser o seu username no computador e projeto o nome de um repositório local Git). Crie um novo arquivo texto no diretório e modifique um dos arquivos já existentes. Utilize um editor de texto da sua preferência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/>
          <a:lstStyle/>
          <a:p>
            <a:pPr marL="388937" indent="-388937" defTabSz="408940">
              <a:spcBef>
                <a:spcPts val="2900"/>
              </a:spcBef>
              <a:defRPr sz="2800"/>
            </a:pPr>
            <a:r>
              <a:t>Abra o </a:t>
            </a:r>
            <a:r>
              <a:rPr b="1"/>
              <a:t>Windows Explorer</a:t>
            </a:r>
            <a:r>
              <a:t> e entre na pasta </a:t>
            </a:r>
            <a:br/>
            <a:r>
              <a:rPr b="1"/>
              <a:t>C:\Users\</a:t>
            </a:r>
            <a:r>
              <a:rPr b="1" i="1" u="sng"/>
              <a:t>usernameFit</a:t>
            </a:r>
            <a:r>
              <a:rPr b="1"/>
              <a:t>/git/</a:t>
            </a:r>
            <a:r>
              <a:rPr b="1" i="1" u="sng"/>
              <a:t>projeto</a:t>
            </a:r>
            <a:r>
              <a:t> (onde </a:t>
            </a:r>
            <a:r>
              <a:rPr b="1" i="1" u="sng"/>
              <a:t>usernameFit</a:t>
            </a:r>
            <a:r>
              <a:t> deve ser o seu </a:t>
            </a:r>
            <a:r>
              <a:rPr i="1"/>
              <a:t>username</a:t>
            </a:r>
            <a:r>
              <a:t> no computador e </a:t>
            </a:r>
            <a:r>
              <a:rPr b="1" i="1" u="sng"/>
              <a:t>projeto</a:t>
            </a:r>
            <a:r>
              <a:t> o nome de um repositório local Git). Crie um novo arquivo texto no diretório e modifique um dos arquivos já existentes. Utilize um editor de texto da sua preferência.</a:t>
            </a:r>
          </a:p>
          <a:p>
            <a:pPr marL="388937" indent="-388937" defTabSz="408940">
              <a:spcBef>
                <a:spcPts val="2900"/>
              </a:spcBef>
              <a:defRPr sz="2800"/>
            </a:pPr>
            <a:r>
              <a:t>Se estiver em um computador com o </a:t>
            </a:r>
            <a:r>
              <a:rPr b="1"/>
              <a:t>TortoiseGit</a:t>
            </a:r>
            <a:r>
              <a:t> instalado, clique com o botão direito do mouse em cada arquivo adicionado e selecione </a:t>
            </a:r>
            <a:r>
              <a:rPr b="1"/>
              <a:t>TortoiseGit</a:t>
            </a:r>
            <a:r>
              <a:t>, e a seguir </a:t>
            </a:r>
            <a:r>
              <a:rPr b="1"/>
              <a:t>Add</a:t>
            </a:r>
            <a:r>
              <a:t>. Abra o combo </a:t>
            </a:r>
            <a:r>
              <a:rPr b="1"/>
              <a:t>Branch</a:t>
            </a:r>
            <a:r>
              <a:t> e selecione um dos branches remotos que não sejam o </a:t>
            </a:r>
            <a:r>
              <a:rPr b="1"/>
              <a:t>master</a:t>
            </a:r>
            <a:r>
              <a:t> e nem o </a:t>
            </a:r>
            <a:r>
              <a:rPr b="1"/>
              <a:t>HEAD</a:t>
            </a:r>
            <a:r>
              <a:t>.</a:t>
            </a:r>
          </a:p>
          <a:p>
            <a:pPr marL="388937" indent="-388937" defTabSz="408940">
              <a:spcBef>
                <a:spcPts val="2900"/>
              </a:spcBef>
              <a:defRPr sz="2800"/>
            </a:pPr>
            <a:r>
              <a:rPr b="1" u="sng"/>
              <a:t>Alternativa</a:t>
            </a:r>
            <a:r>
              <a:t>: Se preferir realizar a operação pelo </a:t>
            </a:r>
            <a:r>
              <a:rPr b="1"/>
              <a:t>Git Bash</a:t>
            </a:r>
            <a:r>
              <a:t>, abra-o na pasta </a:t>
            </a:r>
            <a:r>
              <a:rPr b="1"/>
              <a:t>C:\Users\</a:t>
            </a:r>
            <a:r>
              <a:rPr b="1" i="1" u="sng"/>
              <a:t>usernameFit</a:t>
            </a:r>
            <a:r>
              <a:rPr b="1" i="1"/>
              <a:t>/</a:t>
            </a:r>
            <a:r>
              <a:rPr b="1"/>
              <a:t>git/</a:t>
            </a:r>
            <a:r>
              <a:rPr b="1" i="1" u="sng"/>
              <a:t>projeto</a:t>
            </a:r>
            <a:r>
              <a:rPr b="1"/>
              <a:t> </a:t>
            </a:r>
            <a:r>
              <a:t>e digite o comando abaixo para cada arquivo adicionado ou modificado:</a:t>
            </a:r>
          </a:p>
          <a:p>
            <a:pPr marL="0" indent="0" algn="ctr" defTabSz="408940">
              <a:spcBef>
                <a:spcPts val="2900"/>
              </a:spcBef>
              <a:buSzTx/>
              <a:buNone/>
              <a:defRPr sz="196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add </a:t>
            </a:r>
            <a:r>
              <a:rPr i="1" u="sng"/>
              <a:t>nome_arquivo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mmi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24115"/>
          </a:xfrm>
          <a:prstGeom prst="rect">
            <a:avLst/>
          </a:prstGeom>
        </p:spPr>
        <p:txBody>
          <a:bodyPr/>
          <a:lstStyle>
            <a:lvl1pPr defTabSz="519937">
              <a:defRPr sz="534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Commit</a:t>
            </a:r>
          </a:p>
        </p:txBody>
      </p:sp>
      <p:pic>
        <p:nvPicPr>
          <p:cNvPr id="180" name="git001.jpg" descr="git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204" y="1259405"/>
            <a:ext cx="10000392" cy="77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Esta operação grava as modificações apenas no repositório local. O repositório remoto não sofre modificação com esta operação."/>
          <p:cNvSpPr txBox="1">
            <a:spLocks noGrp="1"/>
          </p:cNvSpPr>
          <p:nvPr>
            <p:ph type="body" sz="quarter" idx="1"/>
          </p:nvPr>
        </p:nvSpPr>
        <p:spPr>
          <a:xfrm>
            <a:off x="1865241" y="8787912"/>
            <a:ext cx="9512091" cy="970062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2000"/>
            </a:pPr>
            <a:r>
              <a:t>Esta operação grava as modificações apenas no </a:t>
            </a:r>
            <a:r>
              <a:rPr b="1"/>
              <a:t>repositório local</a:t>
            </a:r>
            <a:r>
              <a:t>. O repositório remoto não sofre modificação com esta operação.</a:t>
            </a:r>
          </a:p>
        </p:txBody>
      </p:sp>
      <p:sp>
        <p:nvSpPr>
          <p:cNvPr id="182" name="commit"/>
          <p:cNvSpPr/>
          <p:nvPr/>
        </p:nvSpPr>
        <p:spPr>
          <a:xfrm>
            <a:off x="4642189" y="3614856"/>
            <a:ext cx="2154279" cy="201621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commit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xercício (commit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68045">
              <a:defRPr sz="5040"/>
            </a:pPr>
            <a:r>
              <a:t>Exercício (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r>
              <a:t>)</a:t>
            </a:r>
          </a:p>
        </p:txBody>
      </p:sp>
      <p:sp>
        <p:nvSpPr>
          <p:cNvPr id="185" name="Abra o Windows Explorer e entre na pasta  C:\Users\usernameFit/git (onde usernameFit deve ser o seu username no computador)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/>
          <a:lstStyle/>
          <a:p>
            <a:pPr marL="372268" indent="-372268" defTabSz="391414">
              <a:spcBef>
                <a:spcPts val="2800"/>
              </a:spcBef>
              <a:defRPr sz="2680"/>
            </a:pPr>
            <a:r>
              <a:t>Abra o </a:t>
            </a:r>
            <a:r>
              <a:rPr b="1"/>
              <a:t>Windows Explorer</a:t>
            </a:r>
            <a:r>
              <a:t> e entre na pasta </a:t>
            </a:r>
            <a:br/>
            <a:r>
              <a:rPr b="1"/>
              <a:t>C:\Users\</a:t>
            </a:r>
            <a:r>
              <a:rPr b="1" i="1" u="sng"/>
              <a:t>usernameFit</a:t>
            </a:r>
            <a:r>
              <a:rPr b="1"/>
              <a:t>/git</a:t>
            </a:r>
            <a:r>
              <a:t> (onde </a:t>
            </a:r>
            <a:r>
              <a:rPr b="1" i="1" u="sng"/>
              <a:t>usernameFit</a:t>
            </a:r>
            <a:r>
              <a:t> deve ser o seu </a:t>
            </a:r>
            <a:r>
              <a:rPr i="1"/>
              <a:t>username</a:t>
            </a:r>
            <a:r>
              <a:t> no computador). </a:t>
            </a:r>
          </a:p>
          <a:p>
            <a:pPr marL="372268" indent="-372268" defTabSz="391414">
              <a:spcBef>
                <a:spcPts val="2800"/>
              </a:spcBef>
              <a:defRPr sz="2680"/>
            </a:pPr>
            <a:r>
              <a:t>Se estiver em um computador com o </a:t>
            </a:r>
            <a:r>
              <a:rPr b="1"/>
              <a:t>TortoiseGit</a:t>
            </a:r>
            <a:r>
              <a:t> instalado, clique com o botão direito do mouse na pasta </a:t>
            </a:r>
            <a:r>
              <a:rPr b="1" i="1" u="sng"/>
              <a:t>projeto</a:t>
            </a:r>
            <a:r>
              <a:t> (que é o nome do seu repositório GitHub) e selecione </a:t>
            </a:r>
            <a:r>
              <a:rPr b="1"/>
              <a:t>Git Commit -&gt; "</a:t>
            </a:r>
            <a:r>
              <a:rPr b="1" i="1" u="sng"/>
              <a:t>branch</a:t>
            </a:r>
            <a:r>
              <a:rPr b="1"/>
              <a:t>”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2680"/>
            </a:pPr>
            <a:r>
              <a:rPr u="sng"/>
              <a:t>Observação</a:t>
            </a:r>
            <a:r>
              <a:t>: Se esta é a primeira vez que você realiza um </a:t>
            </a:r>
            <a:r>
              <a:rPr i="1"/>
              <a:t>commit</a:t>
            </a:r>
            <a:r>
              <a:t>, o TortoiseGit solicitará se nome e seu email. Preencha estas informações e continue.</a:t>
            </a:r>
          </a:p>
          <a:p>
            <a:pPr marL="372268" indent="-372268" defTabSz="391414">
              <a:spcBef>
                <a:spcPts val="2800"/>
              </a:spcBef>
              <a:defRPr sz="2680"/>
            </a:pPr>
            <a:r>
              <a:t>Preencha o campo de mensagem e pressione </a:t>
            </a:r>
            <a:r>
              <a:rPr b="1"/>
              <a:t>Commit</a:t>
            </a:r>
            <a:r>
              <a:t>, e depois o botão </a:t>
            </a:r>
            <a:r>
              <a:rPr b="1"/>
              <a:t>Close </a:t>
            </a:r>
            <a:r>
              <a:t>.</a:t>
            </a:r>
          </a:p>
          <a:p>
            <a:pPr marL="372268" indent="-372268" defTabSz="391414">
              <a:spcBef>
                <a:spcPts val="2800"/>
              </a:spcBef>
              <a:defRPr sz="2680"/>
            </a:pPr>
            <a:r>
              <a:rPr b="1" u="sng"/>
              <a:t>Alternativa</a:t>
            </a:r>
            <a:r>
              <a:t>: Se preferir realizar a operação pelo </a:t>
            </a:r>
            <a:r>
              <a:rPr b="1"/>
              <a:t>Git Bash</a:t>
            </a:r>
            <a:r>
              <a:t>, abra-o na pasta </a:t>
            </a:r>
            <a:r>
              <a:rPr b="1"/>
              <a:t>C:\Users\</a:t>
            </a:r>
            <a:r>
              <a:rPr b="1" i="1" u="sng"/>
              <a:t>usernameFit</a:t>
            </a:r>
            <a:r>
              <a:rPr b="1" i="1"/>
              <a:t>/</a:t>
            </a:r>
            <a:r>
              <a:rPr b="1"/>
              <a:t>git/</a:t>
            </a:r>
            <a:r>
              <a:rPr b="1" i="1" u="sng"/>
              <a:t>projeto</a:t>
            </a:r>
            <a:r>
              <a:rPr b="1"/>
              <a:t> </a:t>
            </a:r>
            <a:r>
              <a:t>e digite o comando abaixo:</a:t>
            </a:r>
          </a:p>
          <a:p>
            <a:pPr marL="0" indent="0" algn="ctr" defTabSz="391414">
              <a:spcBef>
                <a:spcPts val="2800"/>
              </a:spcBef>
              <a:buSzTx/>
              <a:buNone/>
              <a:defRPr sz="1876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commit -m "</a:t>
            </a:r>
            <a:r>
              <a:rPr i="1" u="sng"/>
              <a:t>nome_arquivo</a:t>
            </a:r>
            <a:r>
              <a:rPr i="1"/>
              <a:t>"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us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24115"/>
          </a:xfrm>
          <a:prstGeom prst="rect">
            <a:avLst/>
          </a:prstGeom>
        </p:spPr>
        <p:txBody>
          <a:bodyPr/>
          <a:lstStyle>
            <a:lvl1pPr defTabSz="519937">
              <a:defRPr sz="534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Push</a:t>
            </a:r>
          </a:p>
        </p:txBody>
      </p:sp>
      <p:pic>
        <p:nvPicPr>
          <p:cNvPr id="188" name="git001.jpg" descr="git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204" y="1259405"/>
            <a:ext cx="10000392" cy="77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Grava as modificações do repositório local no repositório remoto."/>
          <p:cNvSpPr txBox="1">
            <a:spLocks noGrp="1"/>
          </p:cNvSpPr>
          <p:nvPr>
            <p:ph type="body" sz="quarter" idx="1"/>
          </p:nvPr>
        </p:nvSpPr>
        <p:spPr>
          <a:xfrm>
            <a:off x="1865241" y="8787912"/>
            <a:ext cx="9512091" cy="970062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2000"/>
            </a:pPr>
            <a:r>
              <a:t>Grava as modificações do repositório local no </a:t>
            </a:r>
            <a:r>
              <a:rPr b="1"/>
              <a:t>repositório remoto</a:t>
            </a:r>
            <a:r>
              <a:t>.</a:t>
            </a:r>
          </a:p>
        </p:txBody>
      </p:sp>
      <p:sp>
        <p:nvSpPr>
          <p:cNvPr id="190" name="push"/>
          <p:cNvSpPr/>
          <p:nvPr/>
        </p:nvSpPr>
        <p:spPr>
          <a:xfrm>
            <a:off x="6700415" y="4458566"/>
            <a:ext cx="3143721" cy="201621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push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xercício (push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68045">
              <a:defRPr sz="5040"/>
            </a:pPr>
            <a:r>
              <a:t>Exercício (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push</a:t>
            </a:r>
            <a:r>
              <a:t>)</a:t>
            </a:r>
          </a:p>
        </p:txBody>
      </p:sp>
      <p:sp>
        <p:nvSpPr>
          <p:cNvPr id="193" name="Abra o Windows Explorer e entre na pasta C:\Users\usernameFit/git (onde usernameFit deve ser o seu username no computador)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/>
          <a:lstStyle/>
          <a:p>
            <a:pPr marL="422275" indent="-422275" defTabSz="443991">
              <a:spcBef>
                <a:spcPts val="3100"/>
              </a:spcBef>
              <a:defRPr sz="3040"/>
            </a:pPr>
            <a:r>
              <a:t>Abra o </a:t>
            </a:r>
            <a:r>
              <a:rPr b="1"/>
              <a:t>Windows Explorer</a:t>
            </a:r>
            <a:r>
              <a:t> e entre na pasta </a:t>
            </a:r>
            <a:r>
              <a:rPr b="1"/>
              <a:t>C:\Users\</a:t>
            </a:r>
            <a:r>
              <a:rPr b="1" i="1" u="sng"/>
              <a:t>usernameFit</a:t>
            </a:r>
            <a:r>
              <a:rPr b="1"/>
              <a:t>/git</a:t>
            </a:r>
            <a:r>
              <a:t> (onde </a:t>
            </a:r>
            <a:r>
              <a:rPr b="1" i="1" u="sng"/>
              <a:t>usernameFit</a:t>
            </a:r>
            <a:r>
              <a:t> deve ser o seu </a:t>
            </a:r>
            <a:r>
              <a:rPr i="1"/>
              <a:t>username</a:t>
            </a:r>
            <a:r>
              <a:t> no computador). </a:t>
            </a:r>
          </a:p>
          <a:p>
            <a:pPr marL="422275" indent="-422275" defTabSz="443991">
              <a:spcBef>
                <a:spcPts val="3100"/>
              </a:spcBef>
              <a:defRPr sz="3040"/>
            </a:pPr>
            <a:r>
              <a:t>Se estiver em um computador com o </a:t>
            </a:r>
            <a:r>
              <a:rPr b="1"/>
              <a:t>TortoiseGit</a:t>
            </a:r>
            <a:r>
              <a:t> instalado, clique com o botão direito do mouse na pasta </a:t>
            </a:r>
            <a:r>
              <a:rPr b="1" i="1" u="sng"/>
              <a:t>projeto</a:t>
            </a:r>
            <a:r>
              <a:t> (que é o nome do seu repositório GitHub) e selecione </a:t>
            </a:r>
            <a:r>
              <a:rPr b="1"/>
              <a:t>TortoiseGit</a:t>
            </a:r>
            <a:r>
              <a:t>, e a seguir </a:t>
            </a:r>
            <a:r>
              <a:rPr b="1"/>
              <a:t>Push. </a:t>
            </a:r>
            <a:r>
              <a:t>Pressione o botão OK e, quando solicitado, entre com suas credenciais (usuário e senha) do GitHub. Pressione o botão </a:t>
            </a:r>
            <a:r>
              <a:rPr b="1"/>
              <a:t>Close</a:t>
            </a:r>
            <a:r>
              <a:t> após o término da operação.</a:t>
            </a:r>
          </a:p>
          <a:p>
            <a:pPr marL="422275" indent="-422275" defTabSz="443991">
              <a:spcBef>
                <a:spcPts val="3100"/>
              </a:spcBef>
              <a:defRPr sz="3040"/>
            </a:pPr>
            <a:r>
              <a:rPr b="1" u="sng"/>
              <a:t>Alternativa</a:t>
            </a:r>
            <a:r>
              <a:t>: Se preferir realizar a operação pelo </a:t>
            </a:r>
            <a:r>
              <a:rPr b="1"/>
              <a:t>Git Bash</a:t>
            </a:r>
            <a:r>
              <a:t>, abra-o na pasta </a:t>
            </a:r>
            <a:r>
              <a:rPr b="1"/>
              <a:t>C:\Users\</a:t>
            </a:r>
            <a:r>
              <a:rPr b="1" i="1" u="sng"/>
              <a:t>usernameFit</a:t>
            </a:r>
            <a:r>
              <a:rPr b="1" i="1"/>
              <a:t>/</a:t>
            </a:r>
            <a:r>
              <a:rPr b="1"/>
              <a:t>git/</a:t>
            </a:r>
            <a:r>
              <a:rPr b="1" i="1" u="sng"/>
              <a:t>projeto</a:t>
            </a:r>
            <a:r>
              <a:rPr b="1"/>
              <a:t> </a:t>
            </a:r>
            <a:r>
              <a:t>e digite o comando abaixo:</a:t>
            </a:r>
          </a:p>
          <a:p>
            <a:pPr marL="0" indent="0" algn="ctr" defTabSz="443991">
              <a:spcBef>
                <a:spcPts val="3100"/>
              </a:spcBef>
              <a:buSzTx/>
              <a:buNone/>
              <a:defRPr sz="21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push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etc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24115"/>
          </a:xfrm>
          <a:prstGeom prst="rect">
            <a:avLst/>
          </a:prstGeom>
        </p:spPr>
        <p:txBody>
          <a:bodyPr/>
          <a:lstStyle>
            <a:lvl1pPr defTabSz="519937">
              <a:defRPr sz="534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Fetch</a:t>
            </a:r>
          </a:p>
        </p:txBody>
      </p:sp>
      <p:pic>
        <p:nvPicPr>
          <p:cNvPr id="196" name="git001.jpg" descr="git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204" y="1259405"/>
            <a:ext cx="10000392" cy="77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Atualiza o repositório local com novas modificações que foram gravadas no repositório remoto."/>
          <p:cNvSpPr txBox="1">
            <a:spLocks noGrp="1"/>
          </p:cNvSpPr>
          <p:nvPr>
            <p:ph type="body" sz="quarter" idx="1"/>
          </p:nvPr>
        </p:nvSpPr>
        <p:spPr>
          <a:xfrm>
            <a:off x="1865241" y="8787912"/>
            <a:ext cx="9512091" cy="97006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</a:lstStyle>
          <a:p>
            <a:r>
              <a:t>Atualiza o repositório local com novas modificações que foram gravadas no repositório remoto.</a:t>
            </a:r>
          </a:p>
        </p:txBody>
      </p:sp>
      <p:sp>
        <p:nvSpPr>
          <p:cNvPr id="198" name="fetch"/>
          <p:cNvSpPr/>
          <p:nvPr/>
        </p:nvSpPr>
        <p:spPr>
          <a:xfrm>
            <a:off x="6658656" y="5621780"/>
            <a:ext cx="3084398" cy="2016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37" y="14256"/>
                </a:moveTo>
                <a:lnTo>
                  <a:pt x="9037" y="21600"/>
                </a:lnTo>
                <a:lnTo>
                  <a:pt x="0" y="10800"/>
                </a:lnTo>
                <a:lnTo>
                  <a:pt x="9037" y="0"/>
                </a:lnTo>
                <a:lnTo>
                  <a:pt x="903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fetch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7" y="105731"/>
            <a:ext cx="4151942" cy="12206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ferência desta aula"/>
          <p:cNvSpPr txBox="1">
            <a:spLocks noGrp="1"/>
          </p:cNvSpPr>
          <p:nvPr>
            <p:ph type="title"/>
          </p:nvPr>
        </p:nvSpPr>
        <p:spPr>
          <a:xfrm>
            <a:off x="769620" y="1312091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Referência desta aula</a:t>
            </a:r>
          </a:p>
        </p:txBody>
      </p:sp>
      <p:sp>
        <p:nvSpPr>
          <p:cNvPr id="124" name="Chacon, S.; Straub, B. Pro Git. Apress, 2014.…"/>
          <p:cNvSpPr txBox="1">
            <a:spLocks noGrp="1"/>
          </p:cNvSpPr>
          <p:nvPr>
            <p:ph type="body" idx="1"/>
          </p:nvPr>
        </p:nvSpPr>
        <p:spPr>
          <a:xfrm>
            <a:off x="952500" y="2543459"/>
            <a:ext cx="11099800" cy="6381182"/>
          </a:xfrm>
          <a:prstGeom prst="rect">
            <a:avLst/>
          </a:prstGeom>
        </p:spPr>
        <p:txBody>
          <a:bodyPr/>
          <a:lstStyle/>
          <a:p>
            <a:pPr marL="0" lvl="2" indent="457200">
              <a:buSzTx/>
              <a:buNone/>
            </a:pPr>
            <a:r>
              <a:t>Chacon, S.; Straub, B. </a:t>
            </a:r>
            <a:r>
              <a:rPr b="1"/>
              <a:t>Pro Git. </a:t>
            </a:r>
            <a:r>
              <a:t>Apress, 2014.</a:t>
            </a:r>
          </a:p>
          <a:p>
            <a:pPr marL="0" lvl="2" indent="457200">
              <a:buSzTx/>
              <a:buNone/>
            </a:pPr>
            <a:r>
              <a:t>Disponível em &lt;</a:t>
            </a:r>
            <a:r>
              <a:rPr u="sng">
                <a:hlinkClick r:id="rId2"/>
              </a:rPr>
              <a:t>https://git-scm.com/book/en/v2</a:t>
            </a:r>
            <a:r>
              <a:t>&gt;.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7" y="254000"/>
            <a:ext cx="2099794" cy="6173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09248521-4D11-4A6D-92E6-7099F75522E9-L0-001.jpeg" descr="09248521-4D11-4A6D-92E6-7099F75522E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Árvore de versõ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Árvore de versões</a:t>
            </a:r>
          </a:p>
        </p:txBody>
      </p:sp>
      <p:sp>
        <p:nvSpPr>
          <p:cNvPr id="127" name="Fonte: http://www.drupal.org/node/991716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Fonte: </a:t>
            </a:r>
            <a:r>
              <a:rPr u="sng">
                <a:hlinkClick r:id="rId2"/>
              </a:rPr>
              <a:t>http://www.drupal.org/node/991716</a:t>
            </a:r>
            <a:r>
              <a:t> </a:t>
            </a:r>
          </a:p>
        </p:txBody>
      </p:sp>
      <p:pic>
        <p:nvPicPr>
          <p:cNvPr id="128" name="E78255D0-BDAD-4C3A-BFBE-08F3AC53E6AF-L0-001.png" descr="E78255D0-BDAD-4C3A-BFBE-08F3AC53E6AF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8454" y="739211"/>
            <a:ext cx="6373693" cy="8275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0" y="418012"/>
            <a:ext cx="4151942" cy="12206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Workflow Github"/>
          <p:cNvSpPr txBox="1">
            <a:spLocks noGrp="1"/>
          </p:cNvSpPr>
          <p:nvPr>
            <p:ph type="title"/>
          </p:nvPr>
        </p:nvSpPr>
        <p:spPr>
          <a:xfrm>
            <a:off x="612866" y="1383021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dirty="0"/>
              <a:t>Workflow </a:t>
            </a:r>
            <a:r>
              <a:rPr dirty="0" err="1"/>
              <a:t>Github</a:t>
            </a:r>
            <a:endParaRPr dirty="0"/>
          </a:p>
        </p:txBody>
      </p:sp>
      <p:sp>
        <p:nvSpPr>
          <p:cNvPr id="131" name="Fonte: https://guides.github.com/introduction/flow"/>
          <p:cNvSpPr txBox="1"/>
          <p:nvPr/>
        </p:nvSpPr>
        <p:spPr>
          <a:xfrm>
            <a:off x="3100273" y="8506442"/>
            <a:ext cx="705825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Fonte: </a:t>
            </a:r>
            <a:r>
              <a:rPr u="sng">
                <a:hlinkClick r:id="rId2"/>
              </a:rPr>
              <a:t>https://guides.github.com/introduction/flow</a:t>
            </a:r>
            <a:r>
              <a:t> </a:t>
            </a:r>
          </a:p>
        </p:txBody>
      </p:sp>
      <p:pic>
        <p:nvPicPr>
          <p:cNvPr id="132" name="D3E414A2-777C-474A-9B08-565AB7BB60BF-L0-001.jpeg" descr="D3E414A2-777C-474A-9B08-565AB7BB60BF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50" y="3542021"/>
            <a:ext cx="11341100" cy="383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7" y="254001"/>
            <a:ext cx="4151942" cy="12206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itHub pela We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 pela Web</a:t>
            </a:r>
          </a:p>
        </p:txBody>
      </p:sp>
      <p:pic>
        <p:nvPicPr>
          <p:cNvPr id="135" name="centralized.png" descr="centraliz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874" y="2897480"/>
            <a:ext cx="8159052" cy="5685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GitHub"/>
          <p:cNvSpPr/>
          <p:nvPr/>
        </p:nvSpPr>
        <p:spPr>
          <a:xfrm>
            <a:off x="6347590" y="3049909"/>
            <a:ext cx="3929906" cy="578074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GitHub</a:t>
            </a:r>
          </a:p>
        </p:txBody>
      </p:sp>
      <p:sp>
        <p:nvSpPr>
          <p:cNvPr id="137" name="Navegador…"/>
          <p:cNvSpPr/>
          <p:nvPr/>
        </p:nvSpPr>
        <p:spPr>
          <a:xfrm>
            <a:off x="3080129" y="3845459"/>
            <a:ext cx="1905001" cy="1352755"/>
          </a:xfrm>
          <a:prstGeom prst="roundRect">
            <a:avLst>
              <a:gd name="adj" fmla="val 1408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Navegador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web</a:t>
            </a:r>
          </a:p>
        </p:txBody>
      </p:sp>
      <p:sp>
        <p:nvSpPr>
          <p:cNvPr id="138" name="Navegador…"/>
          <p:cNvSpPr/>
          <p:nvPr/>
        </p:nvSpPr>
        <p:spPr>
          <a:xfrm>
            <a:off x="3067429" y="7033206"/>
            <a:ext cx="1905001" cy="1352754"/>
          </a:xfrm>
          <a:prstGeom prst="roundRect">
            <a:avLst>
              <a:gd name="adj" fmla="val 1408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Navegador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web</a:t>
            </a:r>
          </a:p>
        </p:txBody>
      </p:sp>
      <p:sp>
        <p:nvSpPr>
          <p:cNvPr id="139" name="Site…"/>
          <p:cNvSpPr/>
          <p:nvPr/>
        </p:nvSpPr>
        <p:spPr>
          <a:xfrm>
            <a:off x="6085255" y="3858159"/>
            <a:ext cx="834289" cy="4528174"/>
          </a:xfrm>
          <a:prstGeom prst="roundRect">
            <a:avLst>
              <a:gd name="adj" fmla="val 2283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Site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web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positórios distribuídos G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Repositórios distribuídos Git</a:t>
            </a:r>
          </a:p>
        </p:txBody>
      </p:sp>
      <p:pic>
        <p:nvPicPr>
          <p:cNvPr id="142" name="distributed.png" descr="distribut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4452" y="1346200"/>
            <a:ext cx="5684013" cy="680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Fonte: https://git-scm.com/book/en/v2/Getting-Started-About-Version-Control"/>
          <p:cNvSpPr txBox="1">
            <a:spLocks noGrp="1"/>
          </p:cNvSpPr>
          <p:nvPr>
            <p:ph type="body" sz="quarter" idx="1"/>
          </p:nvPr>
        </p:nvSpPr>
        <p:spPr>
          <a:xfrm>
            <a:off x="384912" y="8927612"/>
            <a:ext cx="12234976" cy="517526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Fonte: </a:t>
            </a:r>
            <a:r>
              <a:rPr u="sng">
                <a:hlinkClick r:id="rId3"/>
              </a:rPr>
              <a:t>https://git-scm.com/book/en/v2/Getting-Started-About-Version-Control</a:t>
            </a:r>
            <a:r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0" y="418012"/>
            <a:ext cx="4151942" cy="12206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positórios distribuídos G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Repositórios distribuídos Git</a:t>
            </a:r>
          </a:p>
        </p:txBody>
      </p:sp>
      <p:pic>
        <p:nvPicPr>
          <p:cNvPr id="146" name="distributed.png" descr="distribut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4452" y="1346200"/>
            <a:ext cx="5684013" cy="680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E78255D0-BDAD-4C3A-BFBE-08F3AC53E6AF-L0-001.png" descr="E78255D0-BDAD-4C3A-BFBE-08F3AC53E6AF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48720" y="2257890"/>
            <a:ext cx="1135476" cy="1474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E78255D0-BDAD-4C3A-BFBE-08F3AC53E6AF-L0-001.png" descr="E78255D0-BDAD-4C3A-BFBE-08F3AC53E6AF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8388" y="6369673"/>
            <a:ext cx="1135476" cy="1474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E78255D0-BDAD-4C3A-BFBE-08F3AC53E6AF-L0-001.png" descr="E78255D0-BDAD-4C3A-BFBE-08F3AC53E6AF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57312" y="6369673"/>
            <a:ext cx="1135476" cy="1474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0" y="418012"/>
            <a:ext cx="4151942" cy="12206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perações nos repositórios Gi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24115"/>
          </a:xfrm>
          <a:prstGeom prst="rect">
            <a:avLst/>
          </a:prstGeom>
        </p:spPr>
        <p:txBody>
          <a:bodyPr/>
          <a:lstStyle>
            <a:lvl1pPr defTabSz="519937">
              <a:defRPr sz="5340"/>
            </a:lvl1pPr>
          </a:lstStyle>
          <a:p>
            <a:r>
              <a:t>Operações nos repositórios Git </a:t>
            </a:r>
          </a:p>
        </p:txBody>
      </p:sp>
      <p:pic>
        <p:nvPicPr>
          <p:cNvPr id="152" name="git001.jpg" descr="git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204" y="1259405"/>
            <a:ext cx="10000392" cy="77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Fonte: https://greenido.wordpress.com/2013/07/22/git-101-useful-commands/"/>
          <p:cNvSpPr txBox="1">
            <a:spLocks noGrp="1"/>
          </p:cNvSpPr>
          <p:nvPr>
            <p:ph type="body" sz="quarter" idx="1"/>
          </p:nvPr>
        </p:nvSpPr>
        <p:spPr>
          <a:xfrm>
            <a:off x="384912" y="8927612"/>
            <a:ext cx="12234976" cy="517526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2000"/>
            </a:pPr>
            <a:r>
              <a:t>Fonte: </a:t>
            </a:r>
            <a:r>
              <a:rPr u="sng">
                <a:hlinkClick r:id="rId3"/>
              </a:rPr>
              <a:t>https://greenido.wordpress.com/2013/07/22/git-101-useful-commands/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lo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24115"/>
          </a:xfrm>
          <a:prstGeom prst="rect">
            <a:avLst/>
          </a:prstGeom>
        </p:spPr>
        <p:txBody>
          <a:bodyPr/>
          <a:lstStyle>
            <a:lvl1pPr defTabSz="519937">
              <a:defRPr sz="534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Clone</a:t>
            </a:r>
          </a:p>
        </p:txBody>
      </p:sp>
      <p:pic>
        <p:nvPicPr>
          <p:cNvPr id="156" name="git001.jpg" descr="git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204" y="1259405"/>
            <a:ext cx="10000392" cy="77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A operação de clone cria o repositório local com uma cópia do ramo master do repositório remoto. Também realiza o checkout do master na pasta de trabalho."/>
          <p:cNvSpPr txBox="1">
            <a:spLocks noGrp="1"/>
          </p:cNvSpPr>
          <p:nvPr>
            <p:ph type="body" sz="quarter" idx="1"/>
          </p:nvPr>
        </p:nvSpPr>
        <p:spPr>
          <a:xfrm>
            <a:off x="1857571" y="8927612"/>
            <a:ext cx="9289658" cy="762969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2000"/>
            </a:pPr>
            <a:r>
              <a:t>A operação de clone cria o repositório local com uma cópia do ramo </a:t>
            </a:r>
            <a:r>
              <a:rPr b="1"/>
              <a:t>master</a:t>
            </a:r>
            <a:r>
              <a:t> do repositório remoto. Também realiza o </a:t>
            </a:r>
            <a:r>
              <a:rPr i="1"/>
              <a:t>checkout</a:t>
            </a:r>
            <a:r>
              <a:t> do </a:t>
            </a:r>
            <a:r>
              <a:rPr b="1"/>
              <a:t>master</a:t>
            </a:r>
            <a:r>
              <a:t> na pasta de trabalho.</a:t>
            </a:r>
          </a:p>
        </p:txBody>
      </p:sp>
      <p:sp>
        <p:nvSpPr>
          <p:cNvPr id="158" name="clone"/>
          <p:cNvSpPr/>
          <p:nvPr/>
        </p:nvSpPr>
        <p:spPr>
          <a:xfrm>
            <a:off x="7451065" y="1745993"/>
            <a:ext cx="1573389" cy="1740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15" y="14256"/>
                </a:moveTo>
                <a:lnTo>
                  <a:pt x="17715" y="21600"/>
                </a:lnTo>
                <a:lnTo>
                  <a:pt x="0" y="10800"/>
                </a:lnTo>
                <a:lnTo>
                  <a:pt x="17715" y="0"/>
                </a:lnTo>
                <a:lnTo>
                  <a:pt x="17715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clone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529</Words>
  <Application>Microsoft Office PowerPoint</Application>
  <PresentationFormat>Personalizar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Courier New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Repositórios distribuídos Git</vt:lpstr>
      <vt:lpstr>Referência desta aula</vt:lpstr>
      <vt:lpstr>Árvore de versões</vt:lpstr>
      <vt:lpstr>Workflow Github</vt:lpstr>
      <vt:lpstr>GitHub pela Web</vt:lpstr>
      <vt:lpstr>Repositórios distribuídos Git</vt:lpstr>
      <vt:lpstr>Repositórios distribuídos Git</vt:lpstr>
      <vt:lpstr>Operações nos repositórios Git </vt:lpstr>
      <vt:lpstr>Clone</vt:lpstr>
      <vt:lpstr>Exercício (clone)</vt:lpstr>
      <vt:lpstr>Checkout</vt:lpstr>
      <vt:lpstr>Exercício (checkout)</vt:lpstr>
      <vt:lpstr>Add</vt:lpstr>
      <vt:lpstr>Exercício (add)</vt:lpstr>
      <vt:lpstr>Commit</vt:lpstr>
      <vt:lpstr>Exercício (commit)</vt:lpstr>
      <vt:lpstr>Push</vt:lpstr>
      <vt:lpstr>Exercício (push)</vt:lpstr>
      <vt:lpstr>Fetch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Repositórios distribuídos Git</dc:title>
  <dc:creator>Edson Benites</dc:creator>
  <cp:lastModifiedBy>Edson Benites</cp:lastModifiedBy>
  <cp:revision>5</cp:revision>
  <dcterms:modified xsi:type="dcterms:W3CDTF">2018-03-02T19:53:15Z</dcterms:modified>
</cp:coreProperties>
</file>