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9753600" cx="13004800"/>
  <p:notesSz cx="6858000" cy="9144000"/>
  <p:embeddedFontLst>
    <p:embeddedFont>
      <p:font typeface="Helvetica Neue"/>
      <p:regular r:id="rId23"/>
      <p:bold r:id="rId24"/>
      <p:italic r:id="rId25"/>
      <p:boldItalic r:id="rId26"/>
    </p:embeddedFont>
    <p:embeddedFont>
      <p:font typeface="Helvetica Neue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8" Type="http://schemas.openxmlformats.org/officeDocument/2006/relationships/font" Target="fonts/HelveticaNeueLight-bold.fntdata"/><Relationship Id="rId27" Type="http://schemas.openxmlformats.org/officeDocument/2006/relationships/font" Target="fonts/HelveticaNeue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HelveticaNeue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b="0" i="0" sz="16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ês Fotos">
  <p:cSld name="Três Foto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>
            <p:ph idx="2" type="pic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11"/>
          <p:cNvSpPr/>
          <p:nvPr>
            <p:ph idx="3" type="pic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11"/>
          <p:cNvSpPr/>
          <p:nvPr>
            <p:ph idx="4" type="pic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">
  <p:cSld name="Citação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i="1" sz="2400"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">
  <p:cSld name="Fot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>
            <p:ph idx="2" type="pic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Marcadores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 - Vertical">
  <p:cSld name="Foto - Vertical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>
            <p:ph idx="2" type="pic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>
  <p:cSld name="Em Branc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 - Horizontal">
  <p:cSld name="Foto - Horizontal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>
            <p:ph idx="2" type="pic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entro">
  <p:cSld name="Título - Centr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Superior">
  <p:cSld name="Título - Superio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, Marcadores e Foto">
  <p:cSld name="Título, Marcadores e Fot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>
            <p:ph idx="2" type="pic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48641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1pPr>
            <a:lvl2pPr indent="-486410" lvl="1" marL="914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2pPr>
            <a:lvl3pPr indent="-486410" lvl="2" marL="1371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3pPr>
            <a:lvl4pPr indent="-486410" lvl="3" marL="18288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4pPr>
            <a:lvl5pPr indent="-486410" lvl="4" marL="22860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b="0" i="0" sz="16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rcadores">
  <p:cSld name="Marcadore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-scm.com/book/en/v2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drupal.org/node/991716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uides.github.com/introduction/flow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-scm.com/book/en/v2/Getting-Started-About-Version-Contro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hyperlink" Target="https://greenido.wordpress.com/2013/07/22/git-101-useful-command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4294967295" type="ctr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pt-BR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 usando Git com</a:t>
            </a:r>
            <a:br>
              <a:rPr b="0" i="0" lang="pt-BR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pt-BR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repositórios locais</a:t>
            </a:r>
            <a:endParaRPr b="0" i="0" sz="8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p14"/>
          <p:cNvSpPr txBox="1"/>
          <p:nvPr>
            <p:ph idx="4294967295" type="subTitle"/>
          </p:nvPr>
        </p:nvSpPr>
        <p:spPr>
          <a:xfrm>
            <a:off x="1270000" y="5563466"/>
            <a:ext cx="10464800" cy="169788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6"/>
              <a:buFont typeface="Helvetica Neue"/>
              <a:buNone/>
            </a:pPr>
            <a:r>
              <a:rPr b="0" i="0" lang="pt-BR" sz="177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Aula 05 - Parte 1</a:t>
            </a:r>
            <a:endParaRPr b="0" i="0" sz="3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6"/>
              <a:buFont typeface="Helvetica Neue"/>
              <a:buNone/>
            </a:pPr>
            <a:r>
              <a:rPr b="0" i="0" lang="pt-BR" sz="177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Disciplina: Ambiente de Desenvolvimento e Operação</a:t>
            </a:r>
            <a:endParaRPr b="0" i="0" sz="3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6"/>
              <a:buFont typeface="Helvetica Neue"/>
              <a:buNone/>
            </a:pPr>
            <a:r>
              <a:rPr b="0" i="0" lang="pt-BR" sz="177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Antonio</a:t>
            </a:r>
            <a:endParaRPr b="0" i="0" sz="3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1" name="Google Shape;61;p14"/>
          <p:cNvCxnSpPr/>
          <p:nvPr/>
        </p:nvCxnSpPr>
        <p:spPr>
          <a:xfrm flipH="1" rot="10800000">
            <a:off x="91440" y="1838054"/>
            <a:ext cx="8923891" cy="760"/>
          </a:xfrm>
          <a:prstGeom prst="straightConnector1">
            <a:avLst/>
          </a:prstGeom>
          <a:noFill/>
          <a:ln cap="flat" cmpd="sng" w="9525">
            <a:solidFill>
              <a:srgbClr val="5E9E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60" y="418012"/>
            <a:ext cx="4151942" cy="1220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952500" y="254000"/>
            <a:ext cx="11099800" cy="862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pt-BR" sz="5400"/>
              <a:t>Passo 3</a:t>
            </a:r>
            <a:endParaRPr sz="5400"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689254" y="1517963"/>
            <a:ext cx="12029220" cy="763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lang="pt-BR"/>
              <a:t>No seu diretório de trabalho (que está com o </a:t>
            </a:r>
            <a:r>
              <a:rPr i="1" lang="pt-BR"/>
              <a:t>branch </a:t>
            </a:r>
            <a:r>
              <a:rPr b="1" lang="pt-BR"/>
              <a:t>v1</a:t>
            </a:r>
            <a:r>
              <a:rPr lang="pt-BR"/>
              <a:t>), crie as pastas </a:t>
            </a:r>
            <a:r>
              <a:rPr b="1" lang="pt-BR"/>
              <a:t>docs </a:t>
            </a:r>
            <a:r>
              <a:rPr lang="pt-BR"/>
              <a:t>e </a:t>
            </a:r>
            <a:r>
              <a:rPr b="1" lang="pt-BR"/>
              <a:t>src</a:t>
            </a:r>
            <a:r>
              <a:rPr lang="pt-BR"/>
              <a:t>.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lang="pt-BR"/>
              <a:t>Crie os arquivos: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None/>
            </a:pPr>
            <a:r>
              <a:rPr lang="pt-BR"/>
              <a:t>docs/requisitos.md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None/>
            </a:pPr>
            <a:r>
              <a:rPr lang="pt-BR"/>
              <a:t>docs/arquitetura.md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None/>
            </a:pPr>
            <a:r>
              <a:rPr lang="pt-BR"/>
              <a:t>src/jogovelha.py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None/>
            </a:pPr>
            <a:r>
              <a:rPr lang="pt-BR"/>
              <a:t>src/testes.py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952500" y="254000"/>
            <a:ext cx="11099800" cy="862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pt-BR" sz="5400"/>
              <a:t>Passo 4</a:t>
            </a:r>
            <a:endParaRPr sz="5400"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689254" y="1517963"/>
            <a:ext cx="12029220" cy="248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lang="pt-BR"/>
              <a:t>Edite o conteúdo do arquivo </a:t>
            </a:r>
            <a:r>
              <a:rPr b="1" lang="pt-BR"/>
              <a:t>docs/requisitos.md </a:t>
            </a:r>
            <a:r>
              <a:rPr lang="pt-BR"/>
              <a:t>para que fique com o conteúdo abaixo: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417" y="4308190"/>
            <a:ext cx="11763608" cy="3062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952500" y="254000"/>
            <a:ext cx="11099800" cy="862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pt-BR" sz="5400"/>
              <a:t>Passo 5</a:t>
            </a:r>
            <a:endParaRPr sz="5400"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689254" y="1517963"/>
            <a:ext cx="12029220" cy="248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lang="pt-BR"/>
              <a:t>Edite o conteúdo do arquivo </a:t>
            </a:r>
            <a:r>
              <a:rPr b="1" lang="pt-BR"/>
              <a:t>docs/arquitetura.md </a:t>
            </a:r>
            <a:r>
              <a:rPr lang="pt-BR"/>
              <a:t>para que fique com o conteúdo abaixo: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481" y="4003964"/>
            <a:ext cx="11017837" cy="4800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952500" y="254000"/>
            <a:ext cx="11099800" cy="862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pt-BR" sz="5400"/>
              <a:t>Passo 6</a:t>
            </a:r>
            <a:endParaRPr sz="5400"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689254" y="1517963"/>
            <a:ext cx="12029220" cy="248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lang="pt-BR"/>
              <a:t>Edite o conteúdo do arquivo </a:t>
            </a:r>
            <a:r>
              <a:rPr b="1" lang="pt-BR"/>
              <a:t>src/jogovelha.py </a:t>
            </a:r>
            <a:r>
              <a:rPr lang="pt-BR"/>
              <a:t>para que fique com o conteúdo abaixo:</a:t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689254" y="3600299"/>
            <a:ext cx="10861964" cy="564257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 inicializar():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tab = [ ]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for i in range(3):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linha = [ ]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for j in range(3):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linha.append(".")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tab.append(linha)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return tab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 main( ):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jogo = inicializar( )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print (jogo)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__name__ == "__main__":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main()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952500" y="254000"/>
            <a:ext cx="11099800" cy="862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pt-BR" sz="5400"/>
              <a:t>Passo 7</a:t>
            </a:r>
            <a:endParaRPr sz="5400"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689254" y="963781"/>
            <a:ext cx="12029220" cy="248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lang="pt-BR"/>
              <a:t>Edite o conteúdo do arquivo </a:t>
            </a:r>
            <a:r>
              <a:rPr b="1" lang="pt-BR"/>
              <a:t>src/testes.py </a:t>
            </a:r>
            <a:r>
              <a:rPr lang="pt-BR"/>
              <a:t>para que fique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None/>
            </a:pPr>
            <a:r>
              <a:rPr lang="pt-BR"/>
              <a:t>com o conteúdo abaixo: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689254" y="3249254"/>
            <a:ext cx="10861964" cy="625812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lang="pt-BR" sz="20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mport jogovelha</a:t>
            </a:r>
            <a:endParaRPr b="1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sys</a:t>
            </a:r>
            <a:endParaRPr b="1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erroInicializar = False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jogo = jogovelha.inicializar()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len(jogo) != 3: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erroInicializar = True</a:t>
            </a:r>
            <a:endParaRPr b="1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for linha in jogo: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if len(linha) != 3: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erroInicializar = True</a:t>
            </a:r>
            <a:endParaRPr b="1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for elemento in linha: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if elemento != '.':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erroInicializar = True</a:t>
            </a:r>
            <a:endParaRPr b="1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erroInicializar: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sys.exit(1)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sys.exit(0)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952500" y="254000"/>
            <a:ext cx="11099800" cy="862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pt-BR" sz="5400"/>
              <a:t>Passo 8</a:t>
            </a:r>
            <a:endParaRPr sz="5400"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689254" y="1517963"/>
            <a:ext cx="12029220" cy="763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lang="pt-BR"/>
              <a:t>Adicione todos os arquivos ao </a:t>
            </a:r>
            <a:r>
              <a:rPr b="1" i="1" lang="pt-BR"/>
              <a:t>staging area </a:t>
            </a:r>
            <a:r>
              <a:rPr lang="pt-BR"/>
              <a:t>(consulte o material da aula 4 para se lembrar como executar a operação de </a:t>
            </a:r>
            <a:r>
              <a:rPr b="1" lang="pt-BR"/>
              <a:t>add</a:t>
            </a:r>
            <a:r>
              <a:rPr lang="pt-BR"/>
              <a:t>).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lang="pt-BR"/>
              <a:t>Faça o </a:t>
            </a:r>
            <a:r>
              <a:rPr b="1" lang="pt-BR"/>
              <a:t>commit </a:t>
            </a:r>
            <a:r>
              <a:rPr lang="pt-BR"/>
              <a:t>com o comentário “versão 1” (consulte o material da aula 4 para se lembrar como executar a operação de </a:t>
            </a:r>
            <a:r>
              <a:rPr b="1" lang="pt-BR"/>
              <a:t>commit</a:t>
            </a:r>
            <a:r>
              <a:rPr lang="pt-BR"/>
              <a:t>).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lang="pt-BR"/>
              <a:t>Faça o </a:t>
            </a:r>
            <a:r>
              <a:rPr b="1" lang="pt-BR"/>
              <a:t>push </a:t>
            </a:r>
            <a:r>
              <a:rPr lang="pt-BR"/>
              <a:t>para o repositório remoto (consulte o material da aula 4 para se lembrar como executar a operação de </a:t>
            </a:r>
            <a:r>
              <a:rPr b="1" lang="pt-BR"/>
              <a:t>push</a:t>
            </a:r>
            <a:r>
              <a:rPr lang="pt-BR"/>
              <a:t>).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lang="pt-BR"/>
              <a:t>Confira no site </a:t>
            </a:r>
            <a:r>
              <a:rPr b="1" lang="pt-BR"/>
              <a:t>GitHub </a:t>
            </a:r>
            <a:r>
              <a:rPr lang="pt-BR"/>
              <a:t>se as modificações foram enviadas para o </a:t>
            </a:r>
            <a:r>
              <a:rPr i="1" lang="pt-BR"/>
              <a:t>branch </a:t>
            </a:r>
            <a:r>
              <a:rPr b="1" lang="pt-BR"/>
              <a:t>v1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952500" y="254000"/>
            <a:ext cx="11099800" cy="924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40"/>
              <a:buFont typeface="Helvetica Neue"/>
              <a:buNone/>
            </a:pPr>
            <a:r>
              <a:rPr b="0" i="1" lang="pt-BR" sz="534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</a:t>
            </a:r>
            <a:endParaRPr b="0" i="1" sz="534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git001.jpg" id="175" name="Google Shape;17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2204" y="1259405"/>
            <a:ext cx="10000392" cy="77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/>
          <p:nvPr/>
        </p:nvSpPr>
        <p:spPr>
          <a:xfrm>
            <a:off x="7451065" y="1745993"/>
            <a:ext cx="1573389" cy="1740094"/>
          </a:xfrm>
          <a:custGeom>
            <a:rect b="b" l="l" r="r" t="t"/>
            <a:pathLst>
              <a:path extrusionOk="0" h="21600" w="21600">
                <a:moveTo>
                  <a:pt x="17715" y="14256"/>
                </a:moveTo>
                <a:lnTo>
                  <a:pt x="17715" y="21600"/>
                </a:lnTo>
                <a:lnTo>
                  <a:pt x="0" y="10800"/>
                </a:lnTo>
                <a:lnTo>
                  <a:pt x="17715" y="0"/>
                </a:lnTo>
                <a:lnTo>
                  <a:pt x="17715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rgbClr val="F3B80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b="0" i="0" lang="pt-BR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clone</a:t>
            </a:r>
            <a:endParaRPr/>
          </a:p>
        </p:txBody>
      </p:sp>
      <p:sp>
        <p:nvSpPr>
          <p:cNvPr id="177" name="Google Shape;177;p29"/>
          <p:cNvSpPr/>
          <p:nvPr/>
        </p:nvSpPr>
        <p:spPr>
          <a:xfrm>
            <a:off x="2202873" y="7550727"/>
            <a:ext cx="5001491" cy="1474133"/>
          </a:xfrm>
          <a:prstGeom prst="ellipse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166" y="387867"/>
            <a:ext cx="32289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952500" y="254000"/>
            <a:ext cx="11099800" cy="862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pt-BR" sz="5400"/>
              <a:t>Passo 9</a:t>
            </a:r>
            <a:endParaRPr sz="5400"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689254" y="1517963"/>
            <a:ext cx="12029220" cy="763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92"/>
              <a:buFont typeface="Helvetica Neue"/>
              <a:buChar char="•"/>
            </a:pPr>
            <a:r>
              <a:rPr lang="pt-BR" sz="2960"/>
              <a:t>Já sabemos como realizar o </a:t>
            </a:r>
            <a:r>
              <a:rPr i="1" lang="pt-BR" sz="2960"/>
              <a:t>merge </a:t>
            </a:r>
            <a:r>
              <a:rPr lang="pt-BR" sz="2960"/>
              <a:t>pela aplicação web. Vamos agora realizar o </a:t>
            </a:r>
            <a:r>
              <a:rPr i="1" lang="pt-BR" sz="2960"/>
              <a:t>merge </a:t>
            </a:r>
            <a:r>
              <a:rPr lang="pt-BR" sz="2960"/>
              <a:t>do </a:t>
            </a:r>
            <a:r>
              <a:rPr i="1" lang="pt-BR" sz="2960"/>
              <a:t>branch </a:t>
            </a:r>
            <a:r>
              <a:rPr b="1" lang="pt-BR" sz="2960"/>
              <a:t>v1 </a:t>
            </a:r>
            <a:r>
              <a:rPr lang="pt-BR" sz="2960"/>
              <a:t>no </a:t>
            </a:r>
            <a:r>
              <a:rPr b="1" lang="pt-BR" sz="2960"/>
              <a:t>master </a:t>
            </a:r>
            <a:r>
              <a:rPr lang="pt-BR" sz="2960"/>
              <a:t>usando as ferramentas locais.</a:t>
            </a:r>
            <a:endParaRPr/>
          </a:p>
          <a:p>
            <a:pPr indent="-444500" lvl="0" marL="444500" rtl="0" algn="l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292"/>
              <a:buFont typeface="Helvetica Neue"/>
              <a:buChar char="•"/>
            </a:pPr>
            <a:r>
              <a:rPr lang="pt-BR" sz="2960"/>
              <a:t>Execute a operação de </a:t>
            </a:r>
            <a:r>
              <a:rPr b="1" lang="pt-BR" sz="2960"/>
              <a:t>fetch </a:t>
            </a:r>
            <a:r>
              <a:rPr lang="pt-BR" sz="2960"/>
              <a:t>(executando o comando </a:t>
            </a:r>
            <a:r>
              <a:rPr b="1" lang="pt-BR" sz="2960"/>
              <a:t>git fetch </a:t>
            </a:r>
            <a:r>
              <a:rPr lang="pt-BR" sz="2960"/>
              <a:t>ou pela opção </a:t>
            </a:r>
            <a:r>
              <a:rPr b="1" lang="pt-BR" sz="2960"/>
              <a:t>fetch </a:t>
            </a:r>
            <a:r>
              <a:rPr lang="pt-BR" sz="2960"/>
              <a:t>do </a:t>
            </a:r>
            <a:r>
              <a:rPr b="1" lang="pt-BR" sz="2960"/>
              <a:t>TortoiseGit</a:t>
            </a:r>
            <a:r>
              <a:rPr lang="pt-BR" sz="2960"/>
              <a:t>).</a:t>
            </a:r>
            <a:endParaRPr/>
          </a:p>
          <a:p>
            <a:pPr indent="-444500" lvl="0" marL="444500" rtl="0" algn="l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292"/>
              <a:buFont typeface="Helvetica Neue"/>
              <a:buChar char="•"/>
            </a:pPr>
            <a:r>
              <a:rPr lang="pt-BR" sz="2960"/>
              <a:t>Faça o </a:t>
            </a:r>
            <a:r>
              <a:rPr b="1" lang="pt-BR" sz="2960"/>
              <a:t>checkout </a:t>
            </a:r>
            <a:r>
              <a:rPr lang="pt-BR" sz="2960"/>
              <a:t>do </a:t>
            </a:r>
            <a:r>
              <a:rPr i="1" lang="pt-BR" sz="2960"/>
              <a:t>branch </a:t>
            </a:r>
            <a:r>
              <a:rPr b="1" lang="pt-BR" sz="2960"/>
              <a:t>master</a:t>
            </a:r>
            <a:r>
              <a:rPr lang="pt-BR" sz="2960"/>
              <a:t>.</a:t>
            </a:r>
            <a:endParaRPr/>
          </a:p>
          <a:p>
            <a:pPr indent="-444500" lvl="0" marL="444500" rtl="0" algn="l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292"/>
              <a:buFont typeface="Helvetica Neue"/>
              <a:buChar char="•"/>
            </a:pPr>
            <a:r>
              <a:rPr lang="pt-BR" sz="2960"/>
              <a:t>Execute o </a:t>
            </a:r>
            <a:r>
              <a:rPr b="1" lang="pt-BR" sz="2960"/>
              <a:t>merge </a:t>
            </a:r>
            <a:r>
              <a:rPr lang="pt-BR" sz="2960"/>
              <a:t>das modificações feitas no </a:t>
            </a:r>
            <a:r>
              <a:rPr i="1" lang="pt-BR" sz="2960"/>
              <a:t>branch </a:t>
            </a:r>
            <a:r>
              <a:rPr lang="pt-BR" sz="2960"/>
              <a:t>v1 (executando o comando </a:t>
            </a:r>
            <a:r>
              <a:rPr b="1" lang="pt-BR" sz="2960"/>
              <a:t>git merge v1 </a:t>
            </a:r>
            <a:r>
              <a:rPr lang="pt-BR" sz="2960"/>
              <a:t>ou pela opção </a:t>
            </a:r>
            <a:r>
              <a:rPr b="1" lang="pt-BR" sz="2960"/>
              <a:t>merge </a:t>
            </a:r>
            <a:r>
              <a:rPr lang="pt-BR" sz="2960"/>
              <a:t>do </a:t>
            </a:r>
            <a:r>
              <a:rPr b="1" lang="pt-BR" sz="2960"/>
              <a:t>TortoiseGit</a:t>
            </a:r>
            <a:r>
              <a:rPr lang="pt-BR" sz="2960"/>
              <a:t>).</a:t>
            </a:r>
            <a:endParaRPr/>
          </a:p>
          <a:p>
            <a:pPr indent="-444500" lvl="0" marL="444500" rtl="0" algn="l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292"/>
              <a:buFont typeface="Helvetica Neue"/>
              <a:buChar char="•"/>
            </a:pPr>
            <a:r>
              <a:rPr lang="pt-BR" sz="2960"/>
              <a:t>Execute a operação de </a:t>
            </a:r>
            <a:r>
              <a:rPr b="1" lang="pt-BR" sz="2960"/>
              <a:t>push</a:t>
            </a:r>
            <a:r>
              <a:rPr lang="pt-BR" sz="2960"/>
              <a:t>.</a:t>
            </a:r>
            <a:endParaRPr/>
          </a:p>
          <a:p>
            <a:pPr indent="-444500" lvl="0" marL="444500" rtl="0" algn="l">
              <a:lnSpc>
                <a:spcPct val="8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292"/>
              <a:buFont typeface="Helvetica Neue"/>
              <a:buChar char="•"/>
            </a:pPr>
            <a:r>
              <a:rPr lang="pt-BR" sz="2960"/>
              <a:t>Confira no site </a:t>
            </a:r>
            <a:r>
              <a:rPr b="1" lang="pt-BR" sz="2960"/>
              <a:t>GitHub </a:t>
            </a:r>
            <a:r>
              <a:rPr lang="pt-BR" sz="2960"/>
              <a:t>se as modificações foram enviadas para o </a:t>
            </a:r>
            <a:r>
              <a:rPr i="1" lang="pt-BR" sz="2960"/>
              <a:t>branch </a:t>
            </a:r>
            <a:r>
              <a:rPr b="1" lang="pt-BR" sz="2960"/>
              <a:t>master</a:t>
            </a:r>
            <a:r>
              <a:rPr lang="pt-BR" sz="2960"/>
              <a:t>.</a:t>
            </a:r>
            <a:endParaRPr sz="296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9248521-4D11-4A6D-92E6-7099F75522E9-L0-001.jpeg" id="189" name="Google Shape;18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31"/>
          <p:cNvCxnSpPr/>
          <p:nvPr/>
        </p:nvCxnSpPr>
        <p:spPr>
          <a:xfrm>
            <a:off x="927463" y="4242380"/>
            <a:ext cx="10387520" cy="990"/>
          </a:xfrm>
          <a:prstGeom prst="straightConnector1">
            <a:avLst/>
          </a:prstGeom>
          <a:noFill/>
          <a:ln cap="flat" cmpd="sng" w="9525">
            <a:solidFill>
              <a:srgbClr val="5E9E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1" name="Google Shape;19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8981" y="2821577"/>
            <a:ext cx="10812721" cy="3178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952500" y="2435497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lang="pt-BR"/>
              <a:t>Referência desta aula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952500" y="2543459"/>
            <a:ext cx="11099800" cy="6381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45720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Chacon, S.; Straub, B. </a:t>
            </a:r>
            <a:r>
              <a:rPr b="1" lang="pt-BR"/>
              <a:t>Pro Git. </a:t>
            </a:r>
            <a:r>
              <a:rPr b="0" i="0" lang="pt-BR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Apress, 2014.</a:t>
            </a:r>
            <a:endParaRPr/>
          </a:p>
          <a:p>
            <a:pPr indent="457200" lvl="2" marL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Disponível em &lt;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https://git-scm.com/book/en/v2</a:t>
            </a:r>
            <a:r>
              <a:rPr b="0" i="0" lang="pt-BR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&gt;.</a:t>
            </a:r>
            <a:endParaRPr/>
          </a:p>
        </p:txBody>
      </p:sp>
      <p:cxnSp>
        <p:nvCxnSpPr>
          <p:cNvPr id="69" name="Google Shape;69;p15"/>
          <p:cNvCxnSpPr/>
          <p:nvPr/>
        </p:nvCxnSpPr>
        <p:spPr>
          <a:xfrm flipH="1" rot="10800000">
            <a:off x="117566" y="9734357"/>
            <a:ext cx="8923891" cy="760"/>
          </a:xfrm>
          <a:prstGeom prst="straightConnector1">
            <a:avLst/>
          </a:prstGeom>
          <a:noFill/>
          <a:ln cap="flat" cmpd="sng" w="9525">
            <a:solidFill>
              <a:srgbClr val="5E9E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20" y="254622"/>
            <a:ext cx="4151942" cy="1220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pt-BR" sz="6000"/>
              <a:t>Árvore de versões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lang="pt-BR" sz="2000"/>
              <a:t>Fonte: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http://www.drupal.org/node/991716</a:t>
            </a:r>
            <a:r>
              <a:rPr lang="pt-BR" sz="2000"/>
              <a:t> </a:t>
            </a:r>
            <a:endParaRPr/>
          </a:p>
        </p:txBody>
      </p:sp>
      <p:pic>
        <p:nvPicPr>
          <p:cNvPr descr="E78255D0-BDAD-4C3A-BFBE-08F3AC53E6AF-L0-001.png" id="77" name="Google Shape;7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8454" y="739211"/>
            <a:ext cx="6373693" cy="8275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pt-BR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Workflow Github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3100273" y="8506442"/>
            <a:ext cx="7058254" cy="461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Fonte: </a:t>
            </a:r>
            <a:r>
              <a:rPr b="0" i="0" lang="pt-BR" sz="24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https://guides.github.com/introduction/flow</a:t>
            </a:r>
            <a:r>
              <a:rPr b="0" i="0" lang="pt-BR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D3E414A2-777C-474A-9B08-565AB7BB60BF-L0-001.jpeg" id="84" name="Google Shape;8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850" y="3542021"/>
            <a:ext cx="11341100" cy="383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6949458" y="0"/>
            <a:ext cx="5334000" cy="186574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Helvetica Neue"/>
              <a:buNone/>
            </a:pPr>
            <a:r>
              <a:rPr b="0" i="0" lang="pt-BR" sz="5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Distruido</a:t>
            </a:r>
            <a:endParaRPr b="0" i="0" sz="5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84912" y="8927612"/>
            <a:ext cx="12234976" cy="51752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lang="pt-BR" sz="2000"/>
              <a:t>Fonte: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https://git-scm.com/book/en/v2/Getting-Started-About-Version-Control</a:t>
            </a:r>
            <a:r>
              <a:rPr lang="pt-BR" sz="2000"/>
              <a:t> 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-652048" y="-127334"/>
            <a:ext cx="8864848" cy="168026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pt-BR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pela Web</a:t>
            </a:r>
            <a:endParaRPr b="0" i="0" sz="4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entralized.png" id="92" name="Google Shape;9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952" y="2727641"/>
            <a:ext cx="6277780" cy="437482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3626244" y="2880070"/>
            <a:ext cx="2552883" cy="371700"/>
          </a:xfrm>
          <a:prstGeom prst="rect">
            <a:avLst/>
          </a:prstGeom>
          <a:solidFill>
            <a:srgbClr val="D6D5D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886622" y="3649767"/>
            <a:ext cx="1823528" cy="889533"/>
          </a:xfrm>
          <a:prstGeom prst="roundRect">
            <a:avLst>
              <a:gd fmla="val 1408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b="0" i="0" lang="pt-BR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Navegador</a:t>
            </a:r>
            <a:endParaRPr b="1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b="0" i="0" lang="pt-BR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</a:t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786386" y="6018241"/>
            <a:ext cx="1707431" cy="881324"/>
          </a:xfrm>
          <a:prstGeom prst="roundRect">
            <a:avLst>
              <a:gd fmla="val 1408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b="0" i="0" lang="pt-BR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Navegador</a:t>
            </a:r>
            <a:endParaRPr b="1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b="0" i="0" lang="pt-BR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3626244" y="3909994"/>
            <a:ext cx="640956" cy="2712480"/>
          </a:xfrm>
          <a:prstGeom prst="roundRect">
            <a:avLst>
              <a:gd fmla="val 2283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Siteweb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distributed.png" id="97" name="Google Shape;9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74452" y="2108204"/>
            <a:ext cx="5684013" cy="680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78255D0-BDAD-4C3A-BFBE-08F3AC53E6AF-L0-001.png" id="98" name="Google Shape;9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48720" y="3019894"/>
            <a:ext cx="1135476" cy="14742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78255D0-BDAD-4C3A-BFBE-08F3AC53E6AF-L0-001.png" id="99" name="Google Shape;99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98388" y="7131677"/>
            <a:ext cx="1135476" cy="14742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78255D0-BDAD-4C3A-BFBE-08F3AC53E6AF-L0-001.png" id="100" name="Google Shape;10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57312" y="7131677"/>
            <a:ext cx="1135476" cy="14742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78255D0-BDAD-4C3A-BFBE-08F3AC53E6AF-L0-001.png" id="101" name="Google Shape;101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64150" y="4177941"/>
            <a:ext cx="1882823" cy="2444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952500" y="254000"/>
            <a:ext cx="11099800" cy="924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40"/>
              <a:buFont typeface="Helvetica Neue"/>
              <a:buNone/>
            </a:pPr>
            <a:r>
              <a:rPr lang="pt-BR" sz="5340"/>
              <a:t>Operações nos repositórios Git </a:t>
            </a:r>
            <a:endParaRPr/>
          </a:p>
        </p:txBody>
      </p:sp>
      <p:pic>
        <p:nvPicPr>
          <p:cNvPr descr="git001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2204" y="1259405"/>
            <a:ext cx="10000392" cy="77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84912" y="8927612"/>
            <a:ext cx="12234976" cy="51752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lang="pt-BR" sz="2000"/>
              <a:t>Fonte: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https://greenido.wordpress.com/2013/07/22/git-101-useful-commands/</a:t>
            </a:r>
            <a:r>
              <a:rPr lang="pt-BR" sz="2000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952500" y="254000"/>
            <a:ext cx="11099800" cy="924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40"/>
              <a:buFont typeface="Helvetica Neue"/>
              <a:buNone/>
            </a:pPr>
            <a:r>
              <a:rPr b="0" i="1" lang="pt-BR" sz="534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</a:t>
            </a:r>
            <a:endParaRPr b="0" i="1" sz="534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git001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2204" y="1259405"/>
            <a:ext cx="10000392" cy="77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>
            <a:off x="7451065" y="1745993"/>
            <a:ext cx="1573389" cy="1740094"/>
          </a:xfrm>
          <a:custGeom>
            <a:rect b="b" l="l" r="r" t="t"/>
            <a:pathLst>
              <a:path extrusionOk="0" h="21600" w="21600">
                <a:moveTo>
                  <a:pt x="17715" y="14256"/>
                </a:moveTo>
                <a:lnTo>
                  <a:pt x="17715" y="21600"/>
                </a:lnTo>
                <a:lnTo>
                  <a:pt x="0" y="10800"/>
                </a:lnTo>
                <a:lnTo>
                  <a:pt x="17715" y="0"/>
                </a:lnTo>
                <a:lnTo>
                  <a:pt x="17715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rgbClr val="F3B80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b="0" i="0" lang="pt-BR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clone</a:t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2202873" y="7550727"/>
            <a:ext cx="5001491" cy="1474133"/>
          </a:xfrm>
          <a:prstGeom prst="ellipse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166" y="387867"/>
            <a:ext cx="32289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952500" y="628073"/>
            <a:ext cx="11099800" cy="862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pt-BR" sz="5400"/>
              <a:t>Exercício</a:t>
            </a:r>
            <a:br>
              <a:rPr lang="pt-BR" sz="5400"/>
            </a:br>
            <a:r>
              <a:rPr lang="pt-BR" sz="5400"/>
              <a:t>Passo 1</a:t>
            </a:r>
            <a:endParaRPr sz="5400"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952500" y="1240863"/>
            <a:ext cx="11099800" cy="763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lang="pt-BR"/>
              <a:t>Acesse pela web a sua conta no GitHub.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lang="pt-BR"/>
              <a:t>Crie um novo repositório chamado </a:t>
            </a:r>
            <a:r>
              <a:rPr b="1" lang="pt-BR"/>
              <a:t>devops-aula05 </a:t>
            </a:r>
            <a:r>
              <a:rPr lang="pt-BR"/>
              <a:t>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None/>
            </a:pPr>
            <a:r>
              <a:rPr lang="pt-BR"/>
              <a:t>inicialize-o com um arquivo chamado </a:t>
            </a:r>
            <a:r>
              <a:rPr b="1" lang="pt-BR"/>
              <a:t>README.md</a:t>
            </a:r>
            <a:r>
              <a:rPr lang="pt-BR"/>
              <a:t>.</a:t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lang="pt-BR"/>
              <a:t>Crie um novo </a:t>
            </a:r>
            <a:r>
              <a:rPr i="1" lang="pt-BR"/>
              <a:t>branch </a:t>
            </a:r>
            <a:r>
              <a:rPr lang="pt-BR"/>
              <a:t>com o nome </a:t>
            </a:r>
            <a:r>
              <a:rPr b="1" lang="pt-BR"/>
              <a:t>v1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952500" y="254000"/>
            <a:ext cx="11099800" cy="862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pt-BR" sz="5400"/>
              <a:t>Passo 2</a:t>
            </a:r>
            <a:endParaRPr sz="5400"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689254" y="1517963"/>
            <a:ext cx="12029220" cy="763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lang="pt-BR"/>
              <a:t>Faça o </a:t>
            </a:r>
            <a:r>
              <a:rPr b="1" lang="pt-BR"/>
              <a:t>clone </a:t>
            </a:r>
            <a:r>
              <a:rPr lang="pt-BR"/>
              <a:t>do repositório no seu computador local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None/>
            </a:pPr>
            <a:r>
              <a:rPr lang="pt-BR"/>
              <a:t>(consulte o material da aula 4 para se lembrar como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None/>
            </a:pPr>
            <a:r>
              <a:rPr lang="pt-BR"/>
              <a:t>executar a operação de </a:t>
            </a:r>
            <a:r>
              <a:rPr b="1" lang="pt-BR"/>
              <a:t>clone</a:t>
            </a:r>
            <a:r>
              <a:rPr lang="pt-BR"/>
              <a:t>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None/>
            </a:pPr>
            <a:r>
              <a:t/>
            </a:r>
            <a:endParaRPr/>
          </a:p>
          <a:p>
            <a:pPr indent="-444500" lvl="0" marL="4445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lang="pt-BR"/>
              <a:t>Faça o </a:t>
            </a:r>
            <a:r>
              <a:rPr b="1" lang="pt-BR"/>
              <a:t>checkout </a:t>
            </a:r>
            <a:r>
              <a:rPr lang="pt-BR"/>
              <a:t>do </a:t>
            </a:r>
            <a:r>
              <a:rPr i="1" lang="pt-BR"/>
              <a:t>branch </a:t>
            </a:r>
            <a:r>
              <a:rPr b="1" lang="pt-BR"/>
              <a:t>v1 </a:t>
            </a:r>
            <a:r>
              <a:rPr lang="pt-BR"/>
              <a:t>(consulte o material da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None/>
            </a:pPr>
            <a:r>
              <a:rPr lang="pt-BR"/>
              <a:t>aula 4 para se lembrar como executar a operação 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None/>
            </a:pPr>
            <a:r>
              <a:rPr b="1" lang="pt-BR"/>
              <a:t>checkout</a:t>
            </a:r>
            <a:r>
              <a:rPr lang="pt-BR"/>
              <a:t>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