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Olá pessoal.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nesta aula vamos aprender o que é programação orientada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81b6f9f6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81b6f9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f81b6f9f6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af76bb97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af76bb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2af76bb97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af76bb97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af76bb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2af76bb97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af76bb9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af76bb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2af76bb97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ff8adf4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ff8adf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edff8adf41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29bccf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29bcc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1b29bccf1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29b1ce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29b1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2329b1ce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81b6f9f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81b6f9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f81b6f9f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81b6f9f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81b6f9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f81b6f9f6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ff8adf4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dff8ad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dff8adf4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81b6f9f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81b6f9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f81b6f9f6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ff8adf4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dff8adf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dff8adf41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81b6f9f6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81b6f9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f81b6f9f6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Encapsulam</a:t>
            </a:r>
            <a:r>
              <a:rPr lang="pt-BR" sz="3200"/>
              <a:t>e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nto</a:t>
            </a:r>
            <a:endParaRPr sz="3200"/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57200" y="1340775"/>
            <a:ext cx="85932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 prática mais comum é criar dois métodos:</a:t>
            </a:r>
            <a:endParaRPr sz="26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um método que retorna o valor do atributo (</a:t>
            </a:r>
            <a:r>
              <a:rPr b="1" lang="pt-BR" sz="2400"/>
              <a:t>get</a:t>
            </a:r>
            <a:r>
              <a:rPr lang="pt-BR" sz="2400"/>
              <a:t>)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outro método que altera o valor do atributo (</a:t>
            </a:r>
            <a:r>
              <a:rPr b="1" lang="pt-BR" sz="2400"/>
              <a:t>set</a:t>
            </a:r>
            <a:r>
              <a:rPr lang="pt-BR" sz="2400"/>
              <a:t>)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 convenção para esses métodos em muitas linguagens orientadas a objetos é colocar a palavra get ou set antes do nome do atributo.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28600" y="1340775"/>
            <a:ext cx="32970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600" u="sng"/>
              <a:t>Métodos </a:t>
            </a:r>
            <a:r>
              <a:rPr b="1" i="1" lang="pt-BR" sz="2600" u="sng"/>
              <a:t>get</a:t>
            </a:r>
            <a:endParaRPr b="1" i="1" sz="2600" u="sng"/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retorna valor do atributo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00" y="384275"/>
            <a:ext cx="5182025" cy="625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4004975" y="2116325"/>
            <a:ext cx="2652000" cy="151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228600" y="1340775"/>
            <a:ext cx="32970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600" u="sng"/>
              <a:t>Métodos </a:t>
            </a:r>
            <a:r>
              <a:rPr b="1" i="1" lang="pt-BR" sz="2600" u="sng"/>
              <a:t>get</a:t>
            </a:r>
            <a:endParaRPr b="1" i="1" sz="2600" u="sng"/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retorna valor do atributo</a:t>
            </a:r>
            <a:endParaRPr sz="2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600" u="sng"/>
              <a:t>Métodos </a:t>
            </a:r>
            <a:r>
              <a:rPr b="1" i="1" lang="pt-BR" sz="2600" u="sng"/>
              <a:t>set</a:t>
            </a:r>
            <a:endParaRPr b="1" i="1" sz="2600" u="sng"/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Altera o valor do atributo</a:t>
            </a:r>
            <a:endParaRPr sz="2600"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00" y="384275"/>
            <a:ext cx="5182025" cy="625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4004975" y="3640325"/>
            <a:ext cx="2652000" cy="151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228600" y="1340775"/>
            <a:ext cx="32970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600"/>
              <a:t>Métodos </a:t>
            </a:r>
            <a:r>
              <a:rPr b="1" i="1" lang="pt-BR" sz="2600"/>
              <a:t>get</a:t>
            </a:r>
            <a:r>
              <a:rPr lang="pt-BR" sz="2600"/>
              <a:t> e </a:t>
            </a:r>
            <a:r>
              <a:rPr b="1" i="1" lang="pt-BR" sz="2600"/>
              <a:t>set</a:t>
            </a:r>
            <a:r>
              <a:rPr lang="pt-BR" sz="2600"/>
              <a:t> podem ser utilizados para realizar validação de acesso</a:t>
            </a:r>
            <a:endParaRPr sz="2600"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125" y="1205625"/>
            <a:ext cx="4788076" cy="54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4407675" y="4350225"/>
            <a:ext cx="3682500" cy="151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1340775"/>
            <a:ext cx="8593200" cy="20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Representação no Diagrama de Classes</a:t>
            </a:r>
            <a:endParaRPr sz="26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O símbolo </a:t>
            </a:r>
            <a:r>
              <a:rPr b="1" lang="pt-BR" sz="2400"/>
              <a:t>+</a:t>
            </a:r>
            <a:r>
              <a:rPr lang="pt-BR" sz="2400"/>
              <a:t> representa um atributo ou método </a:t>
            </a:r>
            <a:r>
              <a:rPr b="1" lang="pt-BR" sz="2400" u="sng"/>
              <a:t>público</a:t>
            </a:r>
            <a:endParaRPr b="1" sz="2400" u="sng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O símbolo </a:t>
            </a:r>
            <a:r>
              <a:rPr b="1" lang="pt-BR" sz="2400"/>
              <a:t>-</a:t>
            </a:r>
            <a:r>
              <a:rPr lang="pt-BR" sz="2400"/>
              <a:t> representa um atributo ou método </a:t>
            </a:r>
            <a:r>
              <a:rPr b="1" lang="pt-BR" sz="2400" u="sng"/>
              <a:t>privado</a:t>
            </a:r>
            <a:endParaRPr b="1"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876" y="3374175"/>
            <a:ext cx="2382250" cy="28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Pilares da POO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75"/>
            <a:ext cx="8229600" cy="512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 POO se baseia em 4 pilares:</a:t>
            </a:r>
            <a:endParaRPr/>
          </a:p>
          <a:p>
            <a:pPr indent="-406400" lvl="1" marL="91440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b="1" lang="pt-BR"/>
              <a:t>Abstração</a:t>
            </a:r>
            <a:endParaRPr b="1"/>
          </a:p>
          <a:p>
            <a: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Processo de representar entidades do mundo real</a:t>
            </a:r>
            <a:endParaRPr/>
          </a:p>
          <a:p>
            <a:pPr indent="-406400" lvl="1" marL="91440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b="1" lang="pt-BR" u="sng"/>
              <a:t>Encapsulamento</a:t>
            </a:r>
            <a:endParaRPr b="1" u="sng"/>
          </a:p>
          <a:p>
            <a: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Restringe o acesso à determinadas partes de um objeto</a:t>
            </a:r>
            <a:endParaRPr/>
          </a:p>
          <a:p>
            <a:pPr indent="-406400" lvl="1" marL="91440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b="1" lang="pt-BR"/>
              <a:t>Herança</a:t>
            </a:r>
            <a:endParaRPr b="1"/>
          </a:p>
          <a:p>
            <a: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Facilita o reuso do código</a:t>
            </a:r>
            <a:endParaRPr/>
          </a:p>
          <a:p>
            <a:pPr indent="-406400" lvl="1" marL="91440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b="1" lang="pt-BR"/>
              <a:t>Polimorfismo</a:t>
            </a:r>
            <a:endParaRPr b="1"/>
          </a:p>
          <a:p>
            <a: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Adicionam a possibilidade de alteração no funcionamento interno de objetos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340775"/>
            <a:ext cx="85932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 encapsulamento restringe o acesso aos atributos e métodos de uma classe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Evita que atributos específicos de uma classe possam ser acessado diretamente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25" y="4598725"/>
            <a:ext cx="5182475" cy="2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340775"/>
            <a:ext cx="85932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Em Python, ao aplicar o conceito de encapsulamento, os atributos e métodos da classe podem ser:</a:t>
            </a:r>
            <a:endParaRPr sz="26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 u="sng"/>
              <a:t>Públicos</a:t>
            </a:r>
            <a:r>
              <a:rPr b="1" lang="pt-BR" sz="2400"/>
              <a:t>: </a:t>
            </a:r>
            <a:r>
              <a:rPr lang="pt-BR" sz="2400"/>
              <a:t>Podem ser acessados diretamente 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b="1" lang="pt-BR" sz="2400" u="sng"/>
              <a:t>Privados</a:t>
            </a:r>
            <a:r>
              <a:rPr b="1" lang="pt-BR" sz="2400"/>
              <a:t>: </a:t>
            </a:r>
            <a:r>
              <a:rPr lang="pt-BR" sz="2400"/>
              <a:t>Não podem ser acessados diretamente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25" y="4598725"/>
            <a:ext cx="5182475" cy="2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1340775"/>
            <a:ext cx="8219400" cy="12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Atributos e métodos </a:t>
            </a:r>
            <a:r>
              <a:rPr b="1" lang="pt-BR" sz="2600" u="sng"/>
              <a:t>privados</a:t>
            </a:r>
            <a:r>
              <a:rPr lang="pt-BR" sz="2600"/>
              <a:t> devem ter seus nomes iniciados por dois </a:t>
            </a:r>
            <a:r>
              <a:rPr lang="pt-BR" sz="2600" u="sng"/>
              <a:t>sublinhados</a:t>
            </a:r>
            <a:r>
              <a:rPr lang="pt-BR" sz="2600"/>
              <a:t> 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63133" l="0" r="6550" t="0"/>
          <a:stretch/>
        </p:blipFill>
        <p:spPr>
          <a:xfrm>
            <a:off x="2830100" y="3589750"/>
            <a:ext cx="6212999" cy="21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340775"/>
            <a:ext cx="8219400" cy="12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Atributos e métodos </a:t>
            </a:r>
            <a:r>
              <a:rPr b="1" lang="pt-BR" sz="2600" u="sng"/>
              <a:t>privados</a:t>
            </a:r>
            <a:r>
              <a:rPr lang="pt-BR" sz="2600"/>
              <a:t> devem ter seus nomes iniciados por dois </a:t>
            </a:r>
            <a:r>
              <a:rPr lang="pt-BR" sz="2600" u="sng"/>
              <a:t>sublinhados</a:t>
            </a:r>
            <a:r>
              <a:rPr lang="pt-BR" sz="2600"/>
              <a:t> 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63133" l="0" r="6550" t="0"/>
          <a:stretch/>
        </p:blipFill>
        <p:spPr>
          <a:xfrm>
            <a:off x="2830100" y="3589750"/>
            <a:ext cx="6212999" cy="21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191700" y="4160050"/>
            <a:ext cx="2259600" cy="1085100"/>
          </a:xfrm>
          <a:prstGeom prst="wedgeRectCallout">
            <a:avLst>
              <a:gd fmla="val 112238" name="adj1"/>
              <a:gd fmla="val 381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Atributos privados começam com dois sublinhados</a:t>
            </a:r>
            <a:endParaRPr sz="1800"/>
          </a:p>
        </p:txBody>
      </p:sp>
      <p:sp>
        <p:nvSpPr>
          <p:cNvPr id="128" name="Google Shape;128;p17"/>
          <p:cNvSpPr/>
          <p:nvPr/>
        </p:nvSpPr>
        <p:spPr>
          <a:xfrm>
            <a:off x="3884425" y="4866375"/>
            <a:ext cx="2772600" cy="72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340775"/>
            <a:ext cx="8219400" cy="116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Os atributos e métodos</a:t>
            </a:r>
            <a:r>
              <a:rPr lang="pt-BR" sz="2600"/>
              <a:t> </a:t>
            </a:r>
            <a:r>
              <a:rPr b="1" i="1" lang="pt-BR" sz="2600" u="sng"/>
              <a:t>privados</a:t>
            </a:r>
            <a:r>
              <a:rPr b="1" i="1" lang="pt-BR" sz="2600"/>
              <a:t> </a:t>
            </a:r>
            <a:r>
              <a:rPr lang="pt-BR" sz="2600"/>
              <a:t>não podem ser acessados fora da classe.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75" y="2504775"/>
            <a:ext cx="6147283" cy="4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289600" y="1340775"/>
            <a:ext cx="2988900" cy="36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Os atributos e métodos </a:t>
            </a:r>
            <a:r>
              <a:rPr b="1" i="1" lang="pt-BR" sz="2600" u="sng"/>
              <a:t>privados</a:t>
            </a:r>
            <a:r>
              <a:rPr b="1" i="1" lang="pt-BR" sz="2600"/>
              <a:t> </a:t>
            </a:r>
            <a:r>
              <a:rPr lang="pt-BR" sz="2600"/>
              <a:t>só podem ser acessados dentro da própria classe.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275" y="1585275"/>
            <a:ext cx="5485750" cy="50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1340775"/>
            <a:ext cx="85932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Aplicando o conceito de encapsulamento, os atributos e métodos privados de uma classe ficam </a:t>
            </a:r>
            <a:r>
              <a:rPr b="1" lang="pt-BR" sz="2600" u="sng"/>
              <a:t>ocultos</a:t>
            </a:r>
            <a:r>
              <a:rPr lang="pt-BR" sz="2600"/>
              <a:t> do restante da aplicação </a:t>
            </a:r>
            <a:endParaRPr sz="26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Para permitir o acesso é necessário criar métodos públicos que acessam os atributos privados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00" y="3934625"/>
            <a:ext cx="4806150" cy="25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5074425" y="4613575"/>
            <a:ext cx="1341600" cy="16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Atributos Privados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306225" y="4613575"/>
            <a:ext cx="1341600" cy="1616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Públicos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