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ee7fb5bec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6ee7fb5bec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ca5bc45c2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bca5bc45c2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ee7fb5bec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6ee7fb5bec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e7fb5bec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6ee7fb5bec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ee7fb5bec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6ee7fb5bec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ee7fb5bec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6ee7fb5bec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ee7fb5bec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6ee7fb5bec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ee7fb5bec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6ee7fb5bec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e7fb5bec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6ee7fb5bec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ee7fb5bec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6ee7fb5bec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e7fb5bec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6ee7fb5bec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ee7fb5bec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6ee7fb5bec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ee7fb5bec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6ee7fb5bec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ee7fb5bec_0_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6ee7fb5bec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ee7fb5bec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6ee7fb5bec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ee7fb5bec_0_2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g6ee7fb5bec_0_2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6ee7fb5bec_0_2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ee7fb5bec_0_2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g6ee7fb5bec_0_2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6ee7fb5bec_0_28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ee7fb5bec_0_2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g6ee7fb5bec_0_2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6ee7fb5bec_0_28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ee7fb5bec_0_2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g6ee7fb5bec_0_2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6ee7fb5bec_0_29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ee7fb5bec_0_3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4" name="Google Shape;264;g6ee7fb5bec_0_3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6ee7fb5bec_0_30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e0f4bd248_17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2" name="Google Shape;272;gbe0f4bd248_17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be0f4bd248_17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ee7fb5bec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6ee7fb5bec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ca5bc45c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bca5bc45c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e7fb5bec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6ee7fb5bec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a5bc45c2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bca5bc45c2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ee7fb5bec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6ee7fb5bec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ee7fb5bec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g6ee7fb5bec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6ee7fb5bec_0_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e7fb5bec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6ee7fb5bec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803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4294967295"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Programação Orientada a Objetos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 0</a:t>
            </a:r>
            <a:r>
              <a:rPr lang="pt-BR" sz="3200"/>
              <a:t>2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pt-BR" sz="3200"/>
              <a:t>Listas e Tuplas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 txBox="1"/>
          <p:nvPr>
            <p:ph idx="4294967295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 Viniccius Vieira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paulo.vieira</a:t>
            </a:r>
            <a:r>
              <a:rPr b="1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@faculdadeimpacta.com.br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376" y="2383293"/>
            <a:ext cx="3781240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2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Métodos e Funções Úteis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append(item)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Insere um item no final da lista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2, 3]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lista.append(4)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lista.append(10)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 			# [1, 2, 3, 4, 10]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len(lista)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Retorna o tamanho de uma lista (quantidade de itens)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10, 2, 10, 3, 10, 4]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tamanho = len(lista)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print(tamanho) 					# 7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57200" y="1340775"/>
            <a:ext cx="85317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count(item)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Contar quantas vezes um item aparece na lista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10, 2, 10, 3, 10, 4, 5, 6]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quantidade = lista.count(10)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print(quantidade)  				# 3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57200" y="1340775"/>
            <a:ext cx="86034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index(item)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Retorna o índice da </a:t>
            </a:r>
            <a:r>
              <a:rPr lang="pt-BR" u="sng"/>
              <a:t>primeira ocorrência</a:t>
            </a:r>
            <a:r>
              <a:rPr lang="pt-BR"/>
              <a:t> de um item</a:t>
            </a:r>
            <a:endParaRPr/>
          </a:p>
          <a:p>
            <a:pPr indent="-2540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Se o elemento não for encontrado na lista, retorna um erro 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10, 2, 10, 3, 10, 4, 5, 6]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n = lista.index(10)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print(n)  						# 1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insert(indice, item)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pt-BR"/>
              <a:t>insere item em um índice específico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[4, 10, 5]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'dois'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 		# [4, 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'dois', 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10, 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611426" y="1505750"/>
            <a:ext cx="8352900" cy="5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95910" lvl="1" marL="7429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pt-BR" sz="2960"/>
              <a:t>Remove o último item da lista</a:t>
            </a:r>
            <a:endParaRPr/>
          </a:p>
          <a:p>
            <a:pPr indent="0" lvl="0" marL="7429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2, 3, 4]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lista.pop()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					# [1, 2, 3]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pop(indice)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95910" lvl="1" marL="7429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2960"/>
              <a:buChar char="–"/>
            </a:pPr>
            <a:r>
              <a:rPr lang="pt-BR" sz="2960"/>
              <a:t>Remove o item de um índice específico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429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2, 3, 4]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lista.pop(1)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					# [1, 3, 4]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6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227700" y="1340775"/>
            <a:ext cx="89163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remove(item)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Remove a </a:t>
            </a:r>
            <a:r>
              <a:rPr lang="pt-BR" u="sng"/>
              <a:t>primeira ocorrência</a:t>
            </a:r>
            <a:r>
              <a:rPr lang="pt-BR"/>
              <a:t> do item</a:t>
            </a:r>
            <a:endParaRPr/>
          </a:p>
          <a:p>
            <a:pPr indent="-2540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Se item não existe, um erro é gerado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['oi', 'alo', 'ola', 'alo']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lista.remove('alo')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			# ['oi', 'ola', 'alo']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sort()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Ordena os itens da lista.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[9, 8, 7, 1, 4, 2]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lista.sort()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			# [1, 2, 4, 7, 8, 9]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Para ordenar de forma decrescente: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[9, 8, 7, 1, 4, 2]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lista.sort(reverse=True)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			# [9, 8, 7, 4, 2, 1]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457200" y="1188376"/>
            <a:ext cx="8229600" cy="5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Courier New"/>
                <a:ea typeface="Courier New"/>
                <a:cs typeface="Courier New"/>
                <a:sym typeface="Courier New"/>
              </a:rPr>
              <a:t>min()</a:t>
            </a:r>
            <a:r>
              <a:rPr lang="pt-BR" sz="3000"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b="1" lang="pt-BR" sz="3000">
                <a:latin typeface="Courier New"/>
                <a:ea typeface="Courier New"/>
                <a:cs typeface="Courier New"/>
                <a:sym typeface="Courier New"/>
              </a:rPr>
              <a:t>max()</a:t>
            </a:r>
            <a:endParaRPr b="1" sz="3000"/>
          </a:p>
          <a:p>
            <a:pPr indent="-2730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pt-BR" sz="2600"/>
              <a:t>Retorna o menor e o maior item da lista</a:t>
            </a:r>
            <a:endParaRPr sz="26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pt-BR" sz="3000">
                <a:latin typeface="Courier New"/>
                <a:ea typeface="Courier New"/>
                <a:cs typeface="Courier New"/>
                <a:sym typeface="Courier New"/>
              </a:rPr>
              <a:t>sum()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1" marL="742950" rtl="0" algn="l">
              <a:spcBef>
                <a:spcPts val="56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Retorna o somatório da lista</a:t>
            </a:r>
            <a:endParaRPr sz="2600"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lista = [1, 2, 9, 3, 4]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menor = min(lista)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print(menor)						# 1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maior = max(lista)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print(maior)						# 9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soma = sum(lista)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print(soma)							# 19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</a:t>
            </a:r>
            <a:r>
              <a:rPr b="1" lang="pt-BR"/>
              <a:t> 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Permite verificar se determinado item pertence a uma lista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'a', 'bc’]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if 1 in lista: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Numero 1 está na lista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'Numero 1 não está na lista')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30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Sequências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Sequências são estruturas que armazenam dados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Em Python há três estruturas básicas que  permitem armazenar dados: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Lista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Tupla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Dicionário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Concatenação</a:t>
            </a:r>
            <a:endParaRPr/>
          </a:p>
          <a:p>
            <a:pPr indent="-3111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pt-BR"/>
              <a:t>O operador 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t-BR"/>
              <a:t> pode ser usado para concatenação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600"/>
          </a:p>
          <a:p>
            <a:pPr indent="0" lvl="0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500">
                <a:latin typeface="Courier New"/>
                <a:ea typeface="Courier New"/>
                <a:cs typeface="Courier New"/>
                <a:sym typeface="Courier New"/>
              </a:rPr>
              <a:t>lista1 = [10, 2, 100]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500">
                <a:latin typeface="Courier New"/>
                <a:ea typeface="Courier New"/>
                <a:cs typeface="Courier New"/>
                <a:sym typeface="Courier New"/>
              </a:rPr>
              <a:t>lista2 = [2, 5, 6]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500">
                <a:latin typeface="Courier New"/>
                <a:ea typeface="Courier New"/>
                <a:cs typeface="Courier New"/>
                <a:sym typeface="Courier New"/>
              </a:rPr>
              <a:t>lista3 = lista1 + lista2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500">
                <a:latin typeface="Courier New"/>
                <a:ea typeface="Courier New"/>
                <a:cs typeface="Courier New"/>
                <a:sym typeface="Courier New"/>
              </a:rPr>
              <a:t>print(lista3)		# [10, 2, 100, 2, 5, 6]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Representação de Listas em Memória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O valor de uma variável de lista é um endereço de memória </a:t>
            </a:r>
            <a:endParaRPr sz="2800"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Ao copiar uma lista para outra, o que é feito é copiar o valor do endereço de memória</a:t>
            </a:r>
            <a:endParaRPr sz="2800"/>
          </a:p>
        </p:txBody>
      </p:sp>
      <p:sp>
        <p:nvSpPr>
          <p:cNvPr id="210" name="Google Shape;210;p32"/>
          <p:cNvSpPr txBox="1"/>
          <p:nvPr/>
        </p:nvSpPr>
        <p:spPr>
          <a:xfrm>
            <a:off x="467550" y="3857925"/>
            <a:ext cx="4012500" cy="172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lista1 = [1, 2, 3]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lista2 = lista1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print(lista2)	 </a:t>
            </a:r>
            <a:r>
              <a:rPr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,2,3]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400" y="3756925"/>
            <a:ext cx="41529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Representação de Listas em Memória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Ambas passam a apontar para o mesmo endereço de memória, portanto o que for modificado em uma lista também será modificado na outra </a:t>
            </a:r>
            <a:endParaRPr sz="28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800"/>
          </a:p>
        </p:txBody>
      </p:sp>
      <p:sp>
        <p:nvSpPr>
          <p:cNvPr id="218" name="Google Shape;218;p33"/>
          <p:cNvSpPr txBox="1"/>
          <p:nvPr/>
        </p:nvSpPr>
        <p:spPr>
          <a:xfrm>
            <a:off x="467550" y="3798088"/>
            <a:ext cx="4012500" cy="253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lista1 = [1, 2, 3]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lista2 = lista1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lista1[0] = </a:t>
            </a:r>
            <a:r>
              <a:rPr b="1" lang="pt-BR" sz="2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sz="2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print(lista1)	</a:t>
            </a:r>
            <a:r>
              <a:rPr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#[</a:t>
            </a:r>
            <a:r>
              <a:rPr lang="pt-BR" sz="2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,2,3]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print(lista2)	</a:t>
            </a:r>
            <a:r>
              <a:rPr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#[</a:t>
            </a:r>
            <a:r>
              <a:rPr lang="pt-BR" sz="2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,2,3]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900" y="3798100"/>
            <a:ext cx="41338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Representação de Listas em Memória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457200" y="11883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Como evitar isso?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Copiar cada uns dos valores: 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467550" y="3200175"/>
            <a:ext cx="4012500" cy="29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lista1 = [1, 2, 3]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lista2 = []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item in lista1: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lista2.append(item)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print(lista1)	 </a:t>
            </a:r>
            <a:r>
              <a:rPr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#[1,2,3]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print(lista2)	 </a:t>
            </a:r>
            <a:r>
              <a:rPr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#[1,2,3]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800" y="3200163"/>
            <a:ext cx="40386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Tuplas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Tupla é uma sequências de itens, semelhante à uma lista. Mas, existem diferenças... </a:t>
            </a:r>
            <a:endParaRPr/>
          </a:p>
          <a:p>
            <a:pPr indent="-4318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pt-BR"/>
              <a:t>Tuplas são </a:t>
            </a:r>
            <a:r>
              <a:rPr b="1" lang="pt-BR" u="sng"/>
              <a:t>imutáveis</a:t>
            </a:r>
            <a:r>
              <a:rPr lang="pt-BR"/>
              <a:t>: os itens da tupla não podem ser alterados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Os itens da tupla são agrupados com parênteses</a:t>
            </a: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1857675" y="4801200"/>
            <a:ext cx="5197200" cy="135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lista = [1, 2, 3, 4]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tupla = (1, 2, 3, 4)</a:t>
            </a:r>
            <a:endParaRPr b="1" i="0" sz="2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Tuplas</a:t>
            </a:r>
            <a:endParaRPr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457200" y="1340776"/>
            <a:ext cx="8229600" cy="5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Tupla vazia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Tupla com um </a:t>
            </a:r>
            <a:r>
              <a:rPr lang="pt-BR" u="sng"/>
              <a:t>único</a:t>
            </a:r>
            <a:r>
              <a:rPr lang="pt-BR"/>
              <a:t> elemento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note a necessidade da vírgula ao final, em tuplas de um único elemento</a:t>
            </a:r>
            <a:endParaRPr/>
          </a:p>
        </p:txBody>
      </p:sp>
      <p:sp>
        <p:nvSpPr>
          <p:cNvPr id="243" name="Google Shape;243;p36"/>
          <p:cNvSpPr txBox="1"/>
          <p:nvPr/>
        </p:nvSpPr>
        <p:spPr>
          <a:xfrm>
            <a:off x="1973350" y="2150850"/>
            <a:ext cx="5197200" cy="90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tupla = ()</a:t>
            </a:r>
            <a:endParaRPr b="1" i="0" sz="2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680425" y="5196700"/>
            <a:ext cx="8006700" cy="133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tupla = (1</a:t>
            </a:r>
            <a:r>
              <a:rPr b="1" lang="pt-BR" sz="28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)		</a:t>
            </a: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# isso é uma tupla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tupla = (1)			# isso </a:t>
            </a:r>
            <a:r>
              <a:rPr b="1" lang="pt-BR" sz="2600" u="sng">
                <a:latin typeface="Courier New"/>
                <a:ea typeface="Courier New"/>
                <a:cs typeface="Courier New"/>
                <a:sym typeface="Courier New"/>
              </a:rPr>
              <a:t>não</a:t>
            </a: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 é uma tupla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Acesso aos itens de uma Tupla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Acesso é feito pelo índice, da mesma forma que nas listas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7"/>
          <p:cNvSpPr txBox="1"/>
          <p:nvPr/>
        </p:nvSpPr>
        <p:spPr>
          <a:xfrm>
            <a:off x="951000" y="2660725"/>
            <a:ext cx="7393800" cy="121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tupla = ("Maria", "Joao", "Carlos")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print(tupla[0])			# Maria</a:t>
            </a:r>
            <a:endParaRPr b="1" i="0" sz="2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Atualização de Tuplas</a:t>
            </a:r>
            <a:endParaRPr/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Tuplas são </a:t>
            </a:r>
            <a:r>
              <a:rPr b="1" lang="pt-BR" sz="3000" u="sng"/>
              <a:t>imutáveis</a:t>
            </a:r>
            <a:r>
              <a:rPr lang="pt-BR" sz="3000"/>
              <a:t>, portanto não é permitido atualizar os valores de uma tupla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8"/>
          <p:cNvSpPr txBox="1"/>
          <p:nvPr/>
        </p:nvSpPr>
        <p:spPr>
          <a:xfrm>
            <a:off x="951000" y="2508325"/>
            <a:ext cx="7393800" cy="1866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tupla = ("Maria", "Joao", "Carlos")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tupla[0] = "Ana"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'tuple' object does not support item assignment	</a:t>
            </a:r>
            <a:endParaRPr b="1" i="0" sz="22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951000" y="4513350"/>
            <a:ext cx="7393800" cy="1866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tupla = ("Maria", "Joao", "Carlos")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tupla.Append("Ana")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'tuple' object has no attribute 'Append'	</a:t>
            </a:r>
            <a:endParaRPr b="1" i="0" sz="22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Concatenação de Tuplas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457200" y="1340775"/>
            <a:ext cx="84963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Tuplas podem ser concatenadas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Só é possível concatenar tuplas com outras tuplas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9"/>
          <p:cNvSpPr txBox="1"/>
          <p:nvPr/>
        </p:nvSpPr>
        <p:spPr>
          <a:xfrm>
            <a:off x="331900" y="2736925"/>
            <a:ext cx="8496300" cy="3760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tupla1 = ('Maria', 'Joao')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tupla2 = ('Pedro', 'Ana')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tupla</a:t>
            </a: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 = tupla1 + tupla2			  </a:t>
            </a:r>
            <a:r>
              <a:rPr b="1" lang="pt-BR" sz="2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OK!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print(tupla</a:t>
            </a: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) 	  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1" lang="pt-BR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('Maria','Joao','Pedro','Ana')</a:t>
            </a:r>
            <a:endParaRPr b="1" sz="20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2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tupla3 = tupla3 + 'Antonio'		  </a:t>
            </a:r>
            <a:r>
              <a:rPr b="1" lang="pt-BR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Erro!</a:t>
            </a:r>
            <a:endParaRPr b="1" sz="2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2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Exemplos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34200" y="1340775"/>
            <a:ext cx="88980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pt-BR" sz="2960"/>
              <a:t>Lista:</a:t>
            </a:r>
            <a:endParaRPr b="1" sz="2960"/>
          </a:p>
          <a:p>
            <a:pPr indent="-28321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Char char="–"/>
            </a:pPr>
            <a:r>
              <a:rPr lang="pt-BR" sz="2760"/>
              <a:t>é uma estrutura que armazena dados, organizados sequencialmente</a:t>
            </a:r>
            <a:endParaRPr sz="2760"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60"/>
              <a:buChar char="•"/>
            </a:pPr>
            <a:r>
              <a:rPr b="1" lang="pt-BR" sz="2960"/>
              <a:t>Item </a:t>
            </a:r>
            <a:r>
              <a:rPr lang="pt-BR" sz="2960"/>
              <a:t>ou </a:t>
            </a:r>
            <a:r>
              <a:rPr b="1" lang="pt-BR" sz="2960"/>
              <a:t>Elemento</a:t>
            </a:r>
            <a:r>
              <a:rPr lang="pt-BR" sz="2960"/>
              <a:t>:</a:t>
            </a:r>
            <a:endParaRPr sz="2960"/>
          </a:p>
          <a:p>
            <a:pPr indent="-272415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pt-BR" sz="2790"/>
              <a:t>É o nome utilizado para identificar cada dado armazenado na lista</a:t>
            </a:r>
            <a:endParaRPr sz="300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pt-BR" sz="2960"/>
              <a:t>Formato</a:t>
            </a:r>
            <a:r>
              <a:rPr lang="pt-BR" sz="2960"/>
              <a:t>:</a:t>
            </a:r>
            <a:endParaRPr sz="2960"/>
          </a:p>
          <a:p>
            <a:pPr indent="-28321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760"/>
              <a:buChar char="–"/>
            </a:pPr>
            <a:r>
              <a:rPr lang="pt-BR" sz="2760"/>
              <a:t>Itens agrupados entre colchetes</a:t>
            </a:r>
            <a:endParaRPr b="1" sz="27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267F99"/>
              </a:buClr>
              <a:buSzPts val="2960"/>
              <a:buNone/>
            </a:pPr>
            <a:r>
              <a:rPr lang="pt-BR" sz="296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-B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lista = [item1, item2, etc]</a:t>
            </a:r>
            <a:endParaRPr b="1"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None/>
            </a:pPr>
            <a:r>
              <a:t/>
            </a:r>
            <a:endParaRPr sz="2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134200" y="1340775"/>
            <a:ext cx="8898000" cy="52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/>
              <a:t>As listas são estruturas </a:t>
            </a:r>
            <a:r>
              <a:rPr b="1" lang="pt-BR" sz="2960"/>
              <a:t>heterogêneas</a:t>
            </a:r>
            <a:r>
              <a:rPr b="1" lang="pt-BR" sz="2960"/>
              <a:t>:</a:t>
            </a:r>
            <a:endParaRPr b="1" sz="2960"/>
          </a:p>
          <a:p>
            <a:pPr indent="-29591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pt-BR" sz="2760"/>
              <a:t>Pode conter diferentes tipos de dados</a:t>
            </a:r>
            <a:endParaRPr/>
          </a:p>
          <a:p>
            <a:pPr indent="0" lvl="1" marL="9144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None/>
            </a:pPr>
            <a:r>
              <a:rPr lang="pt-B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lista1 = [2, 3, 4, 5]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None/>
            </a:pPr>
            <a:r>
              <a:rPr lang="pt-B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lista2 = ['Molly', 'Steven', 'Alicia']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None/>
            </a:pPr>
            <a:r>
              <a:rPr lang="pt-B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lista3 = ['Alicia', 27, 1550.87]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None/>
            </a:pPr>
            <a:r>
              <a:t/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60"/>
              <a:buChar char="•"/>
            </a:pPr>
            <a:r>
              <a:rPr lang="pt-BR" sz="2960"/>
              <a:t>As listas são estruturas </a:t>
            </a:r>
            <a:r>
              <a:rPr b="1" lang="pt-BR" sz="2960"/>
              <a:t>mutáveis:</a:t>
            </a:r>
            <a:endParaRPr b="1" sz="2960"/>
          </a:p>
          <a:p>
            <a:pPr indent="-29591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960"/>
              <a:buChar char="–"/>
            </a:pPr>
            <a:r>
              <a:rPr lang="pt-BR" sz="2760"/>
              <a:t>Seus itens podem ser alterados</a:t>
            </a:r>
            <a:endParaRPr/>
          </a:p>
          <a:p>
            <a:pPr indent="0" lvl="1" marL="9144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[2, 3, 4, 5]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lista[0] = 10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lista.append(8)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				</a:t>
            </a:r>
            <a:r>
              <a:rPr i="1" lang="pt-BR" sz="2600">
                <a:latin typeface="Courier New"/>
                <a:ea typeface="Courier New"/>
                <a:cs typeface="Courier New"/>
                <a:sym typeface="Courier New"/>
              </a:rPr>
              <a:t>#[10, 3, 4, 5, 8]</a:t>
            </a:r>
            <a:endParaRPr i="1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/>
              <a:t>Índice: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794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</a:pPr>
            <a:r>
              <a:rPr lang="pt-BR" sz="2700"/>
              <a:t>É a posição de um </a:t>
            </a:r>
            <a:r>
              <a:rPr lang="pt-BR" sz="2700"/>
              <a:t>item na lista</a:t>
            </a:r>
            <a:endParaRPr sz="2700"/>
          </a:p>
          <a:p>
            <a:pPr indent="-2794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pt-BR" sz="2700"/>
              <a:t>O índice do primeiro elemento sempre é </a:t>
            </a:r>
            <a:r>
              <a:rPr lang="pt-BR" sz="2700" u="sng"/>
              <a:t>zero</a:t>
            </a:r>
            <a:endParaRPr sz="2700" u="sng"/>
          </a:p>
          <a:p>
            <a:pPr indent="-2794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pt-BR" sz="2700"/>
              <a:t>O índice do último elemento é n-1</a:t>
            </a:r>
            <a:endParaRPr sz="2700"/>
          </a:p>
          <a:p>
            <a:pPr indent="-2794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pt-BR" sz="2700"/>
              <a:t>Permite acessar os itens individualmente</a:t>
            </a:r>
            <a:endParaRPr sz="2700"/>
          </a:p>
          <a:p>
            <a:pPr indent="171450" lvl="0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[2, 3, 4, 5]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171450" lvl="0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lista[0] = 10		</a:t>
            </a: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# altera item do índice 0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171450" lvl="0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print(lista[2])	</a:t>
            </a: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# imprime item no índice 2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/>
              <a:t>Índice: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2794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</a:pPr>
            <a:r>
              <a:rPr lang="pt-BR" sz="2700"/>
              <a:t>Índices negativos podem ser utilizados para identificar posições relativas ao final da lista</a:t>
            </a:r>
            <a:endParaRPr sz="2700"/>
          </a:p>
          <a:p>
            <a:pPr indent="-24765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pt-BR" sz="2700"/>
              <a:t>Índice -1 identifica o último elemento, </a:t>
            </a:r>
            <a:endParaRPr sz="2700"/>
          </a:p>
          <a:p>
            <a:pPr indent="-24765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pt-BR" sz="2700"/>
              <a:t>Índice -2 identifica o penúltimo elemento, </a:t>
            </a:r>
            <a:endParaRPr sz="2700"/>
          </a:p>
          <a:p>
            <a:pPr indent="-24765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pt-BR" sz="2700"/>
              <a:t>Etc.</a:t>
            </a:r>
            <a:endParaRPr sz="2700"/>
          </a:p>
          <a:p>
            <a:pPr indent="171450" lvl="0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[2, 3, 4, 5]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171450" lvl="0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lista[-1] = 10	 </a:t>
            </a: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# altera último item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171450" lvl="0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print(lista[-2])	 </a:t>
            </a: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# imprime penúltimo item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Percorrer os elementos de uma lista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Pode ser utilizada a repetição 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A cada repetição é acessado um item da lista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F00DB"/>
              </a:buClr>
              <a:buSzPts val="2400"/>
              <a:buNone/>
            </a:pPr>
            <a:r>
              <a:t/>
            </a:r>
            <a:endParaRPr sz="2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F00DB"/>
              </a:buClr>
              <a:buSzPts val="2400"/>
              <a:buNone/>
            </a:pPr>
            <a:r>
              <a:rPr lang="pt-B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lista = [2, 5, 8, 6]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F00DB"/>
              </a:buClr>
              <a:buSzPts val="2400"/>
              <a:buNone/>
            </a:pPr>
            <a:r>
              <a:rPr lang="pt-B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item in lista: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pt-B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print(item)			</a:t>
            </a:r>
            <a:r>
              <a:rPr lang="pt-BR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#imprime cada elemento</a:t>
            </a:r>
            <a:endParaRPr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Preencher lista com valores digitados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Exemplo: Preencher lista com 10 números digitados pelo usuário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for i in range(10):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171450" lvl="0" marL="1200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n = int(input("Número: "))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171450" lvl="0" marL="1200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lista.append(n)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</a:t>
            </a:r>
            <a:r>
              <a:rPr lang="pt-BR"/>
              <a:t>Funções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57200" y="1340775"/>
            <a:ext cx="85137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(lista)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Imprime a lista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10, 2, 6]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 				# [1, 10, 2, 6]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