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8dcfe4a3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8dcfe4a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e8dcfe4a3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043ee68a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043ee68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c043ee68a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f22f5845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f22f584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f22f5845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f22f5845d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f22f584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6f22f5845d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b621b79c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b621b79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eb621b79c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72215ee24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72215ee2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972215ee24_0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f22f5845d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f22f5845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6f22f5845d_0_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8dcfe4a39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8dcfe4a3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e8dcfe4a39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8dcfe4a39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8dcfe4a3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e8dcfe4a39_0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735028" y="292494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742861" y="437708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7754" y="-4223"/>
            <a:ext cx="850750" cy="264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3"/>
          <p:cNvCxnSpPr/>
          <p:nvPr/>
        </p:nvCxnSpPr>
        <p:spPr>
          <a:xfrm>
            <a:off x="467544" y="1124744"/>
            <a:ext cx="821925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 rot="5400000">
            <a:off x="2357422" y="-42858"/>
            <a:ext cx="442915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857364"/>
            <a:ext cx="8229600" cy="4429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rgbClr val="17365D">
              <a:alpha val="89803"/>
            </a:srgbClr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ep8.org/" TargetMode="External"/><Relationship Id="rId4" Type="http://schemas.openxmlformats.org/officeDocument/2006/relationships/hyperlink" Target="https://wiki.python.org.br/GuiaDeEstil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pep8online.com/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4294967295" type="title"/>
          </p:nvPr>
        </p:nvSpPr>
        <p:spPr>
          <a:xfrm>
            <a:off x="323528" y="3573016"/>
            <a:ext cx="856895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Programação Orientada a Objetos</a:t>
            </a:r>
            <a:br>
              <a:rPr b="1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pt-BR" sz="3200"/>
              <a:t>a</a:t>
            </a: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drão de Código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2"/>
          <p:cNvSpPr txBox="1"/>
          <p:nvPr>
            <p:ph idx="4294967295" type="body"/>
          </p:nvPr>
        </p:nvSpPr>
        <p:spPr>
          <a:xfrm>
            <a:off x="755576" y="5013176"/>
            <a:ext cx="7772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pt-BR" sz="2220"/>
              <a:t>Paulo Viniccius Vieira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pt-BR" sz="2220"/>
              <a:t>paulo.vieira</a:t>
            </a:r>
            <a:r>
              <a:rPr b="1" i="0" lang="pt-B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@faculdadeimpacta.com.br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1376" y="2383293"/>
            <a:ext cx="3781240" cy="1111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2"/>
          <p:cNvCxnSpPr/>
          <p:nvPr/>
        </p:nvCxnSpPr>
        <p:spPr>
          <a:xfrm>
            <a:off x="467544" y="5013176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Configurando o VSCode 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457200" y="1112170"/>
            <a:ext cx="8229600" cy="143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Abra a página de configurações do VSCode:</a:t>
            </a:r>
            <a:endParaRPr sz="26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pt-BR" sz="2600"/>
              <a:t>Clique no ícone de engrenagem e selecione a opção </a:t>
            </a:r>
            <a:r>
              <a:rPr b="1" lang="pt-BR" sz="2500">
                <a:latin typeface="Courier New"/>
                <a:ea typeface="Courier New"/>
                <a:cs typeface="Courier New"/>
                <a:sym typeface="Courier New"/>
              </a:rPr>
              <a:t>Settings</a:t>
            </a:r>
            <a:endParaRPr sz="2600"/>
          </a:p>
        </p:txBody>
      </p:sp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25" y="2621777"/>
            <a:ext cx="7052224" cy="401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/>
          <p:nvPr/>
        </p:nvSpPr>
        <p:spPr>
          <a:xfrm>
            <a:off x="1014589" y="6194472"/>
            <a:ext cx="495600" cy="495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1381825" y="3800625"/>
            <a:ext cx="2635800" cy="460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Configurando o VSCode </a:t>
            </a:r>
            <a:endParaRPr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57200" y="1340775"/>
            <a:ext cx="8686800" cy="175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640"/>
              </a:spcBef>
              <a:spcAft>
                <a:spcPts val="0"/>
              </a:spcAft>
              <a:buSzPts val="2500"/>
              <a:buChar char="•"/>
            </a:pPr>
            <a:r>
              <a:rPr lang="pt-BR" sz="2500"/>
              <a:t>Na página de configurações, busque por R</a:t>
            </a:r>
            <a:r>
              <a:rPr b="1" lang="pt-BR" sz="2500">
                <a:latin typeface="Courier New"/>
                <a:ea typeface="Courier New"/>
                <a:cs typeface="Courier New"/>
                <a:sym typeface="Courier New"/>
              </a:rPr>
              <a:t>ender Whitespace</a:t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pt-BR" sz="2500"/>
              <a:t>Selecione a opção </a:t>
            </a:r>
            <a:r>
              <a:rPr b="1" lang="pt-BR" sz="2500">
                <a:latin typeface="Courier New"/>
                <a:ea typeface="Courier New"/>
                <a:cs typeface="Courier New"/>
                <a:sym typeface="Courier New"/>
              </a:rPr>
              <a:t>boundary</a:t>
            </a:r>
            <a:endParaRPr b="1" sz="2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025" y="2965625"/>
            <a:ext cx="6771151" cy="377472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2"/>
          <p:cNvSpPr/>
          <p:nvPr/>
        </p:nvSpPr>
        <p:spPr>
          <a:xfrm>
            <a:off x="3844450" y="5155075"/>
            <a:ext cx="2932500" cy="243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Padrão de Código Python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PEP8 - Style Guide for Python Code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https://pep8.org/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https://wiki.python.org.br/GuiaDeEstilo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Oferece convenções para o código Python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pt-BR"/>
              <a:t>Manter a consistência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pt-BR"/>
              <a:t>Manter o mesmo padrão entre diferentes programadores</a:t>
            </a:r>
            <a:endParaRPr/>
          </a:p>
          <a:p>
            <a:pPr indent="0" lvl="0" marL="3429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 de Código Python</a:t>
            </a:r>
            <a:endParaRPr/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457200" y="1340768"/>
            <a:ext cx="8229600" cy="4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4 espaços por nível de </a:t>
            </a:r>
            <a:r>
              <a:rPr lang="pt-BR" sz="2600"/>
              <a:t>indentação</a:t>
            </a:r>
            <a:r>
              <a:rPr lang="pt-BR" sz="2600"/>
              <a:t>.</a:t>
            </a:r>
            <a:endParaRPr sz="26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Comprimento máximo de linhas em 79 caracteres.</a:t>
            </a:r>
            <a:endParaRPr sz="26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Separar funções e definições de classe com duas linhas em branco.</a:t>
            </a:r>
            <a:endParaRPr sz="26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Imports devem ser colocados no início do arquivo, logo depois de qualquer comentário inicial, e antes do resto do programa.</a:t>
            </a:r>
            <a:endParaRPr sz="26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Imports de diferentes módulos devem ser feitos em linhas separadas.</a:t>
            </a:r>
            <a:endParaRPr sz="26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Inserir uma linha em branco no final do arquivo.</a:t>
            </a:r>
            <a:endParaRPr sz="2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 de Código Python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57200" y="1340775"/>
            <a:ext cx="8400600" cy="223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Evitar espaços antes e depois de parênteses, colchetes ou chaves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Evitar espaços antes de vírgula, ponto-e-vírgula e dois-pontos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Utilizar espaço depois de vírgula e dois-pontos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532875" y="4054350"/>
            <a:ext cx="4165500" cy="2200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funcao( ham[ </a:t>
            </a:r>
            <a:r>
              <a:rPr b="1" lang="pt-BR" sz="16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], { eggs : </a:t>
            </a:r>
            <a:r>
              <a:rPr b="1" lang="pt-BR" sz="16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)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== </a:t>
            </a:r>
            <a:r>
              <a:rPr b="1" lang="pt-BR" sz="16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 (x , y) 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y , x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funcao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pt-BR" sz="16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pt-BR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'key'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pt-BR" sz="16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[index]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4850900" y="4054350"/>
            <a:ext cx="3836100" cy="2200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funcao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(ham[</a:t>
            </a:r>
            <a:r>
              <a:rPr b="1" lang="pt-BR" sz="16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 {eggs: </a:t>
            </a:r>
            <a:r>
              <a:rPr b="1" lang="pt-BR" sz="16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== </a:t>
            </a:r>
            <a:r>
              <a:rPr b="1" lang="pt-BR" sz="16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print(x, y) 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y, x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funcao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pt-BR" sz="16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pt-BR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'key'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pt-BR" sz="160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[index]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4774700" y="3672869"/>
            <a:ext cx="17010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libri"/>
                <a:ea typeface="Calibri"/>
                <a:cs typeface="Calibri"/>
                <a:sym typeface="Calibri"/>
              </a:rPr>
              <a:t>Correto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483100" y="3667741"/>
            <a:ext cx="17010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libri"/>
                <a:ea typeface="Calibri"/>
                <a:cs typeface="Calibri"/>
                <a:sym typeface="Calibri"/>
              </a:rPr>
              <a:t>Errado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 de Código Python</a:t>
            </a:r>
            <a:endParaRPr/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457200" y="1340775"/>
            <a:ext cx="8400600" cy="503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Regras de nomenclatura: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t-BR" sz="2400"/>
              <a:t>Nomes de variáveis e funções:</a:t>
            </a:r>
            <a:endParaRPr sz="2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letras_minusculas_separadas_com_underline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t-BR" sz="2400"/>
              <a:t>Nomes de módulos</a:t>
            </a:r>
            <a:endParaRPr sz="2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letras_minusculas_separadas_com_underline</a:t>
            </a:r>
            <a:r>
              <a:rPr lang="pt-BR" sz="2400"/>
              <a:t> </a:t>
            </a:r>
            <a:endParaRPr sz="2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ou </a:t>
            </a:r>
            <a:endParaRPr sz="2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PalavrasComecandoPorMaiusculas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t-BR" sz="2400"/>
              <a:t>Nomes de classes</a:t>
            </a:r>
            <a:endParaRPr sz="2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PalavrasComecandoPorMaiusculas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Verificador PEP8 online</a:t>
            </a:r>
            <a:endParaRPr/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457200" y="1188375"/>
            <a:ext cx="8476800" cy="127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pt-BR" sz="2600" u="sng">
                <a:solidFill>
                  <a:schemeClr val="hlink"/>
                </a:solidFill>
                <a:hlinkClick r:id="rId3"/>
              </a:rPr>
              <a:t>http://pep8online.com/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pt-BR" sz="2600"/>
              <a:t>Analisa o código e verifica erros referente ao PEP8</a:t>
            </a:r>
            <a:endParaRPr sz="26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4">
            <a:alphaModFix/>
          </a:blip>
          <a:srcRect b="0" l="0" r="0" t="16826"/>
          <a:stretch/>
        </p:blipFill>
        <p:spPr>
          <a:xfrm>
            <a:off x="2655400" y="2526050"/>
            <a:ext cx="5973800" cy="4176249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Configurando o VSCode </a:t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457200" y="1112170"/>
            <a:ext cx="8229600" cy="143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No VS Code, utilize o atalho: </a:t>
            </a:r>
            <a:r>
              <a:rPr b="1" lang="pt-BR" sz="2600">
                <a:latin typeface="Courier New"/>
                <a:ea typeface="Courier New"/>
                <a:cs typeface="Courier New"/>
                <a:sym typeface="Courier New"/>
              </a:rPr>
              <a:t>Ctrl+Shift+P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Na janela suspensa, busque pela opção: </a:t>
            </a:r>
            <a:endParaRPr sz="26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pt-BR" sz="2600">
                <a:latin typeface="Courier New"/>
                <a:ea typeface="Courier New"/>
                <a:cs typeface="Courier New"/>
                <a:sym typeface="Courier New"/>
              </a:rPr>
              <a:t>Python: Select Linter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249" y="3245451"/>
            <a:ext cx="6001426" cy="331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/>
          <p:nvPr/>
        </p:nvSpPr>
        <p:spPr>
          <a:xfrm>
            <a:off x="2975600" y="3464875"/>
            <a:ext cx="3865800" cy="460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Configurando o VSCode 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457200" y="1112170"/>
            <a:ext cx="8229600" cy="143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Selecione a opção </a:t>
            </a:r>
            <a:r>
              <a:rPr b="1" lang="pt-BR" sz="2600">
                <a:latin typeface="Courier New"/>
                <a:ea typeface="Courier New"/>
                <a:cs typeface="Courier New"/>
                <a:sym typeface="Courier New"/>
              </a:rPr>
              <a:t>flake8</a:t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589" y="2700370"/>
            <a:ext cx="6748305" cy="371156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/>
          <p:nvPr/>
        </p:nvSpPr>
        <p:spPr>
          <a:xfrm>
            <a:off x="2975600" y="3513925"/>
            <a:ext cx="4299600" cy="365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Configurando o VSCode 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457200" y="1112170"/>
            <a:ext cx="8229600" cy="143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640"/>
              </a:spcBef>
              <a:spcAft>
                <a:spcPts val="0"/>
              </a:spcAft>
              <a:buSzPts val="2600"/>
              <a:buChar char="•"/>
            </a:pPr>
            <a:r>
              <a:rPr lang="pt-BR" sz="2600"/>
              <a:t>Instal</a:t>
            </a:r>
            <a:r>
              <a:rPr lang="pt-BR" sz="2600"/>
              <a:t>e a extensão </a:t>
            </a:r>
            <a:r>
              <a:rPr b="1" lang="pt-BR" sz="2600">
                <a:latin typeface="Courier New"/>
                <a:ea typeface="Courier New"/>
                <a:cs typeface="Courier New"/>
                <a:sym typeface="Courier New"/>
              </a:rPr>
              <a:t>flake8</a:t>
            </a:r>
            <a:r>
              <a:rPr lang="pt-BR" sz="2600"/>
              <a:t> quando solicitado</a:t>
            </a:r>
            <a:endParaRPr sz="2600"/>
          </a:p>
        </p:txBody>
      </p:sp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100" y="2661252"/>
            <a:ext cx="6064325" cy="33624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/>
          <p:nvPr/>
        </p:nvSpPr>
        <p:spPr>
          <a:xfrm>
            <a:off x="4296225" y="5089400"/>
            <a:ext cx="3494100" cy="737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