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3D05CF-52D4-496A-971B-3DC4151F906D}">
  <a:tblStyle styleId="{9F3D05CF-52D4-496A-971B-3DC4151F906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Olá pessoal.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nesta aula vamos aprender o que é programação orientada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14f4bc76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Programação Orientada a Objetos se baseia em 4 pilares: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Abstração: Processo de representar entidades do mundo real na forma computacional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Encapsulamento: permite adicionar segurança aos programas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Herança: Facilita a reutilização de objetos 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Polimorfismo: Adiciona a possibilidade de alteração no funcionamento interno dos objetos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Nesta aula vamos conhecer o que é abstração.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outros pilares, veremos nas próximas aulas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714f4bc765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14f4bc76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abstração permite modelar determinado objeto do mundo real na forma computacional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Mapeamos apenas as características relevantes e úteis para a solução de um problema, e desconsideramos os detalhes irrelevantes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Por </a:t>
            </a:r>
            <a:r>
              <a:rPr lang="pt-BR"/>
              <a:t>Exemplo: A altura de uma uma pessoa não é necessária para um sistema de folha de pagamento,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Já para um aplicativo de relacionamento, a altura da pessoa pode ser útil.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714f4bc765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4f4bc76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Um objeto é constituído por atributos e métodos.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atributos representam as características de um objeto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Por Exemplo: quais são os atributos de um objeto Cachorro?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Podemos fazer uma abstração de um cachorro do mundo real e mapear apenas as características relevantes para determinado problema.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Neste caso, definimos os seguintes atributos: nome, idade, cor dos pêlos e peso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Então podemos ter um cachorro de nome Rex, com idade de três anos, pêlo de cor marrom, e peso de 8 quilos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Métodos representam as ações e comportamentos do objeto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Por exemplo, as ações que um cachorro pode executar, incluem: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andar, latir, comer, dormir e morder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714f4bc765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14f4bc76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atributos são representados por variáveis, que armazenam os valores de cada atributo do objeto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Diferentes cachorros, podem ter o mesmo conjunto de atributos, porém cada cachorro, pode ter atributos com valores diferentes.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Observe na imagem a representação de dois objetos Cachorro: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dois possuem os mesmos atributos: nome, idade, comprimento dos pêlos, cor dos pelos e peso.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Mas cada cachorro possui os atributos com valores diferentes.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primeiro cachorro, tem o nome REX, o outro cachorro, tem o nome Snoopy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primeiro cachorro tem a idade de 3 anos, já o outro cachorro, tem 2anos.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714f4bc765_0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4f4bc76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métodos representam os comportamentos e ações que um objeto pode ter,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Através dos métodos, que é possível interagir com os objetos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Por exemplo: quais são as ações que um cachorro pode realizar?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cachorro pode andar, pode comer, dormir, morder, etc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Diferentes cachorros podem ter o mesmo conjunto de métodos, porém executados de forma diferente: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Todos os cachorros comem, porém cada cachorro pode comer uma ração diferente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Todos os cachorros latem, porém cada cahorro pode latir de uma forma diferente</a:t>
            </a:r>
            <a:endParaRPr/>
          </a:p>
        </p:txBody>
      </p:sp>
      <p:sp>
        <p:nvSpPr>
          <p:cNvPr id="168" name="Google Shape;168;g714f4bc765_0_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14f4bc76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Outro conceito muito importante na POO é o conceito de CLASSE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classe define um modelo para os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classe representa a estrutura de um conjunto de objetos semelhantes, ou seja: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define um conjunto em comum de atributos e métodos de um grupo de objetos.</a:t>
            </a:r>
            <a:endParaRPr/>
          </a:p>
        </p:txBody>
      </p:sp>
      <p:sp>
        <p:nvSpPr>
          <p:cNvPr id="174" name="Google Shape;174;g714f4bc765_0_2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14f4bc765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objetos são criados a partir das classes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classe serve de modelo para a criação dos objetos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Por exemplo, a partir de uma classe Pessoa, podemos gerar vários objetos do tipo pessoa: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Podemos ter o objeto Maria, o objeto Pedro, o objeto Marcelo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Todos eles pertencem a mesma classe, ou seja, todos possuem os mesmos atributos e os mesmos métodos.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criação de objetos a partir de uma classe, é chamado de Instanciar um objeto.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Ou seja, cada objeto é uma instância de uma classe.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714f4bc765_0_3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4f4bc76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classe define quais são os atributos e métodos dos objetos: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atributos são representados na classe, por meio de variáveis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métodos são representados por meio de funções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Por exemplo, a classe Cachorro tem os atributos: nome, peso e cor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 os métodos latir, andar e dormir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classe Pessoa tem os atributos nome, idade e altura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 os métodos andar, falar e comer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Observe que os atributos, geralmente são substantivos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 os métodos, são verbos, pois representam uma ação que será executada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714f4bc765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14f4bc76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De acordo com a notação UML, as classes são representadas graficamente por retângulos, divididos em três seções: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*** MUDAR SLIDE</a:t>
            </a:r>
            <a:endParaRPr/>
          </a:p>
        </p:txBody>
      </p:sp>
      <p:sp>
        <p:nvSpPr>
          <p:cNvPr id="206" name="Google Shape;206;g714f4bc765_0_2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f47db40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nome da classe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***MUDAR SLIDE</a:t>
            </a:r>
            <a:endParaRPr/>
          </a:p>
        </p:txBody>
      </p:sp>
      <p:sp>
        <p:nvSpPr>
          <p:cNvPr id="214" name="Google Shape;214;g7f47db40e0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4f4bc7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Essa é uma aula introdutória, onde vamos conhecer alguns conceitos básicos referentes a POO,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Os conceitos de abstração, classes e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Além disso, vamos conhecer o que são atributos e métodos de um objeto.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Na sequência vamos aplicar esses conceitos na prática, implementado a solução para alguns problemas em python. </a:t>
            </a:r>
            <a:endParaRPr/>
          </a:p>
        </p:txBody>
      </p:sp>
      <p:sp>
        <p:nvSpPr>
          <p:cNvPr id="90" name="Google Shape;90;g714f4bc76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f47db40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atributos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***MUDAR SLIDE</a:t>
            </a:r>
            <a:endParaRPr/>
          </a:p>
        </p:txBody>
      </p:sp>
      <p:sp>
        <p:nvSpPr>
          <p:cNvPr id="223" name="Google Shape;223;g7f47db40e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f47db40e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</a:t>
            </a:r>
            <a:r>
              <a:rPr lang="pt-BR"/>
              <a:t> os métodos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Por convenção, e de acordo com o padrão PEP8, os nomes das classes devem sempre iniciar com letra maiúscula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atributos segue o mesmo padrão de nomes de variáveis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 os métodos, segue o padrão dos nomes de funções (ou seja, utilizam apenas letras minúsculas)</a:t>
            </a:r>
            <a:endParaRPr/>
          </a:p>
        </p:txBody>
      </p:sp>
      <p:sp>
        <p:nvSpPr>
          <p:cNvPr id="232" name="Google Shape;232;g7f47db40e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f47db40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Opcionalmente, além dos nomes dos atributos, podem ser indicados também os tipos das variáveis de cada atributo: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Neste caso, o tipo da variável é indicado logo após o seu nome, e separado por dois pontos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Observe o exemplo da classe ContaBancaria: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atributo numero, é do tipo inteiro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atributo titular, é do tipo string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 o atributo saldo, é do tipo float</a:t>
            </a:r>
            <a:endParaRPr/>
          </a:p>
        </p:txBody>
      </p:sp>
      <p:sp>
        <p:nvSpPr>
          <p:cNvPr id="241" name="Google Shape;241;g7f47db40e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f47db40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métodos podem trazer os parâmetros, e também o tipo de retorno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Observe o exemplo da classe ContaBancaria: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método consultar_saldo não recebe nenhum parâmetro. E retorna um número float ao final de sua execução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já o método creditar_valor, recebe o parâmetro valor, que é do tipo float. E não possui retorno</a:t>
            </a:r>
            <a:endParaRPr/>
          </a:p>
        </p:txBody>
      </p:sp>
      <p:sp>
        <p:nvSpPr>
          <p:cNvPr id="249" name="Google Shape;249;g7f47db40e0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b29bccf1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b29bcc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71b29bccf1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1b29bccf1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1b29bcc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paradigma de programação estruturada é o paradigma que </a:t>
            </a:r>
            <a:r>
              <a:rPr lang="pt-BR"/>
              <a:t>utilizamos</a:t>
            </a:r>
            <a:r>
              <a:rPr lang="pt-BR"/>
              <a:t> até agora.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programação estruturada, um programa segue uma sequência de instruções.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Essas instruções podem incluir comandos como if, for e while.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também a utilização de variáveis e estruturas de dados, como listas e dicionários, para armazenar informações.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paradigma de programação estruturada, os programas geralmente são organizados em funções,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cada função realiza uma tarefa específica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comunicação entre o programa principal e as funções, ocorre pela passagem de dados, que chamamos de parâmetros ou argumentos.</a:t>
            </a:r>
            <a:endParaRPr/>
          </a:p>
        </p:txBody>
      </p:sp>
      <p:sp>
        <p:nvSpPr>
          <p:cNvPr id="104" name="Google Shape;104;g71b29bccf1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1b29bccf1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1b29bccf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paradigma de programação funcional é um paradigma baseado na utilização de expressões matemáticas.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programação funcional, um programa é composto por múltiplas funções.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funções da programação funcional, podem ser compostas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 seja: uma nova função pode ser construída a partir da composição de outras funções.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71b29bccf1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b29bccf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b29bccf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</a:t>
            </a:r>
            <a:r>
              <a:rPr lang="pt-BR"/>
              <a:t>paradigma de POO, o programa é estruturado em componentes individuais, chamados de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e funções relacionadas, são encapsulados em um mesmo objeto.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objetos interagem entre si, por meio da troca de mensagens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paradigma de POO surgiu da necessidade de representar, da forma mais próxima possível, os objetos do mundo real.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1b29bccf1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4f4bc7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primeiros conceitos de Orientação a Objetos começaram a ser desenvolvidos na década de 60.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Na década de 70, surgiu a primeira Linguagem de programação Orientada a Objetos, chamada Smalltalk.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Esse paradigma se popularizou com o desenvolvimento das linguagem C++ e Java.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Atualmente, a maioria das linguagens de programação de uso comercial possibilita o desenvolvimento de Programas Orientados a Objetos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714f4bc76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4f4bc76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Entre as principais vantagens da Orientação a objetos, estão: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O reaproveitamento de código, pois é possivel utilizar o objeto de um sistema em outro.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Facilidade de manutenção, quando alteramos um objeto, essa alteração será replicada em todas as partes do sistemas que utilizarem esse objeto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Maior confiabilidade: ao alterar um objeto, nenhum outro objeto é afetado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 maior robustez, já que a implementação de um sistema orientado a objetos se assemelha ao mundo real. </a:t>
            </a:r>
            <a:endParaRPr/>
          </a:p>
        </p:txBody>
      </p:sp>
      <p:sp>
        <p:nvSpPr>
          <p:cNvPr id="131" name="Google Shape;131;g714f4bc765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14f4bc76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Mas afinal, o que é um objeto?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Um objeto representa uma entidade do mundo real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Essa entidade pode ser física, como por exemplo, uma pessoa, um automóvel, uma cadeira, um telefone celular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 ou podem ser conceituais, como por exemplo: uma conta bancária, a matricula de um aluno, uma reserva de um hotel</a:t>
            </a:r>
            <a:endParaRPr/>
          </a:p>
        </p:txBody>
      </p:sp>
      <p:sp>
        <p:nvSpPr>
          <p:cNvPr id="137" name="Google Shape;137;g714f4bc765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4294967295"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Programação Orientada a Objetos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 0</a:t>
            </a:r>
            <a:r>
              <a:rPr lang="pt-BR" sz="3200"/>
              <a:t>6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pt-BR" sz="3200"/>
              <a:t>Introdução e conceitos básicos</a:t>
            </a:r>
            <a:endParaRPr sz="3200"/>
          </a:p>
        </p:txBody>
      </p:sp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 Viniccius Vieira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paulo.vieira</a:t>
            </a: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376" y="2383293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Princípios básicos da POO ­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2286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pt-BR" sz="2800"/>
              <a:t>A Programação Orientada a Objetos se baseia em 4 pilares:</a:t>
            </a:r>
            <a:endParaRPr sz="2800"/>
          </a:p>
          <a:p>
            <a:pPr indent="-241934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 u="sng"/>
              <a:t>Abstração</a:t>
            </a:r>
            <a:endParaRPr sz="2800" u="sng"/>
          </a:p>
          <a:p>
            <a:pPr indent="-26543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Processo de representar entidades do mundo real</a:t>
            </a:r>
            <a:endParaRPr/>
          </a:p>
          <a:p>
            <a:pPr indent="-241934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 u="sng"/>
              <a:t>Encapsulamento</a:t>
            </a:r>
            <a:endParaRPr sz="2800" u="sng"/>
          </a:p>
          <a:p>
            <a:pPr indent="-26543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Adiciona segurança à aplicação</a:t>
            </a:r>
            <a:endParaRPr/>
          </a:p>
          <a:p>
            <a:pPr indent="-241934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 u="sng"/>
              <a:t>Herança</a:t>
            </a:r>
            <a:endParaRPr sz="2800" u="sng"/>
          </a:p>
          <a:p>
            <a:pPr indent="-26543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Facilita o reuso do código</a:t>
            </a:r>
            <a:endParaRPr/>
          </a:p>
          <a:p>
            <a:pPr indent="-241934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 u="sng"/>
              <a:t>Polimorfismo</a:t>
            </a:r>
            <a:endParaRPr sz="2800" u="sng"/>
          </a:p>
          <a:p>
            <a:pPr indent="-26543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Adiciona a possibilidade de alteração no funcionamento interno dos objetos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Abstração­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06025" y="1520825"/>
            <a:ext cx="8596800" cy="51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A </a:t>
            </a:r>
            <a:r>
              <a:rPr lang="pt-BR" sz="2800" u="sng"/>
              <a:t>abstração</a:t>
            </a:r>
            <a:r>
              <a:rPr lang="pt-BR" sz="2800"/>
              <a:t> permite modelar determinado objeto do mundo real na forma computacional</a:t>
            </a:r>
            <a:endParaRPr sz="2800"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Mapeamos </a:t>
            </a:r>
            <a:r>
              <a:rPr lang="pt-BR" sz="2800"/>
              <a:t>apenas as características relevantes e úteis para a solução de determinado problema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Detalhes irrelevantes podem ser omitidos</a:t>
            </a:r>
            <a:endParaRPr/>
          </a:p>
          <a:p>
            <a:pPr indent="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 u="sng"/>
              <a:t>Exemplo</a:t>
            </a:r>
            <a:r>
              <a:rPr lang="pt-BR" sz="2800"/>
              <a:t>: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A altura de uma pessoa pode não ser útil em um sistema de folha de pagamento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22050" y="1373075"/>
            <a:ext cx="8397900" cy="50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Um objeto é constituído por</a:t>
            </a:r>
            <a:r>
              <a:rPr lang="pt-BR" sz="2800"/>
              <a:t> </a:t>
            </a:r>
            <a:r>
              <a:rPr b="1" lang="pt-BR" sz="2800" u="sng"/>
              <a:t>atributos</a:t>
            </a:r>
            <a:r>
              <a:rPr b="1" lang="pt-BR" sz="2800"/>
              <a:t> </a:t>
            </a:r>
            <a:r>
              <a:rPr lang="pt-BR" sz="2800"/>
              <a:t>e </a:t>
            </a:r>
            <a:r>
              <a:rPr b="1" lang="pt-BR" sz="2800" u="sng"/>
              <a:t>métodos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pt-BR" sz="2800" u="sng"/>
              <a:t>Atributos</a:t>
            </a:r>
            <a:r>
              <a:rPr b="1" lang="pt-BR" sz="2800"/>
              <a:t> </a:t>
            </a:r>
            <a:r>
              <a:rPr lang="pt-BR"/>
              <a:t>representam </a:t>
            </a:r>
            <a:r>
              <a:rPr lang="pt-BR" sz="2800"/>
              <a:t>as características que descrevem um objeto</a:t>
            </a:r>
            <a:endParaRPr/>
          </a:p>
          <a:p>
            <a:pPr indent="-2540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u="sng"/>
              <a:t>Exemplo</a:t>
            </a:r>
            <a:r>
              <a:rPr lang="pt-BR"/>
              <a:t>: atributos de um objeto Cachorro:</a:t>
            </a:r>
            <a:endParaRPr/>
          </a:p>
          <a:p>
            <a:pPr indent="-254000" lvl="3" marL="1600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nome, idade, cor dos pêlos, peso.</a:t>
            </a:r>
            <a:endParaRPr i="1" sz="2400"/>
          </a:p>
          <a:p>
            <a:pPr indent="0" lvl="0" marL="1600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pt-BR" sz="2400"/>
              <a:t>(Um cachorro chamado Rex, de três anos, pêlo de cor marrom, com 8 kg”)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pt-BR" sz="2800" u="sng"/>
              <a:t>Métodos</a:t>
            </a:r>
            <a:r>
              <a:rPr b="1" lang="pt-BR" sz="2800"/>
              <a:t> </a:t>
            </a:r>
            <a:r>
              <a:rPr lang="pt-BR" sz="2800"/>
              <a:t>são as ações e comportamentos do objeto</a:t>
            </a:r>
            <a:endParaRPr sz="2800"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u="sng"/>
              <a:t>Exemplo</a:t>
            </a:r>
            <a:r>
              <a:rPr lang="pt-BR"/>
              <a:t>: comportamentos de um objeto Cachorro:</a:t>
            </a:r>
            <a:endParaRPr/>
          </a:p>
          <a:p>
            <a:pPr indent="-254000" lvl="3" marL="1600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andar, latir, comer, dormir, morder, etc.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 sz="2800"/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Atributos e Métodos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Atributos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O atributos são </a:t>
            </a:r>
            <a:r>
              <a:rPr lang="pt-BR" sz="2800"/>
              <a:t>“</a:t>
            </a:r>
            <a:r>
              <a:rPr lang="pt-BR" sz="2800" u="sng"/>
              <a:t>Variáveis</a:t>
            </a:r>
            <a:r>
              <a:rPr lang="pt-BR" sz="2800"/>
              <a:t>” ou “</a:t>
            </a:r>
            <a:r>
              <a:rPr lang="pt-BR" sz="2800" u="sng"/>
              <a:t>campos</a:t>
            </a:r>
            <a:r>
              <a:rPr lang="pt-BR" sz="2800"/>
              <a:t>” que armazenam os valores que descrevem as características dos objetos</a:t>
            </a:r>
            <a:endParaRPr sz="2800"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Diferentes</a:t>
            </a:r>
            <a:r>
              <a:rPr lang="pt-BR"/>
              <a:t> cachorros podem ter o mesmo conjunto de atributos, porém com valores distintos.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88826"/>
            <a:ext cx="9144000" cy="2288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628650" y="1225701"/>
            <a:ext cx="8091300" cy="48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pt-BR" sz="2800" u="sng"/>
              <a:t>Métodos</a:t>
            </a:r>
            <a:r>
              <a:rPr lang="pt-BR" sz="2800"/>
              <a:t> são os comportamentos (ações) que um objeto pode executar.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A única maneira de interagir com os objetos é através dos métodos que ele disponibiliza.</a:t>
            </a:r>
            <a:endParaRPr sz="2800"/>
          </a:p>
          <a:p>
            <a:pPr indent="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 u="sng"/>
          </a:p>
          <a:p>
            <a:pPr indent="-317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800" u="sng"/>
              <a:t>Exemplo</a:t>
            </a:r>
            <a:r>
              <a:rPr lang="pt-BR" sz="2800"/>
              <a:t>: comportamentos de um objeto Cachorro: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andar, latir, comer, dormir, morder, etc.</a:t>
            </a:r>
            <a:endParaRPr/>
          </a:p>
          <a:p>
            <a:pPr indent="-2540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Diferentes cachorros podem ter o mesmo conjunto de métodos, porém executados de forma diferente.</a:t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 sz="2800"/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Métodos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Classes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Todo objeto possui uma </a:t>
            </a:r>
            <a:r>
              <a:rPr b="1" i="1" lang="pt-BR" sz="2800" u="sng"/>
              <a:t>Classe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Classe define o modelo de um objeto. </a:t>
            </a:r>
            <a:endParaRPr b="1" i="1" u="sng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Classe </a:t>
            </a:r>
            <a:r>
              <a:rPr lang="pt-BR"/>
              <a:t>representa a estrutura de um objeto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175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A classe define propriedades e comportamentos comuns de um grupo de objetos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Uma classe pode agrupar objetos similares, que compartilham os mesmos atributos e métodos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171449" y="1273249"/>
            <a:ext cx="8170800" cy="4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Os objetos são criados a partir das classes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 sz="2800"/>
              <a:t>A </a:t>
            </a:r>
            <a:r>
              <a:rPr lang="pt-BR" sz="2800"/>
              <a:t>classe serve de modelo para a criação de novos objetos.</a:t>
            </a:r>
            <a:endParaRPr sz="2800"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João é uma instância da classe Pessoa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Maria é outra instância da classe Pessoa</a:t>
            </a:r>
            <a:endParaRPr sz="2800"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Um objeto é uma </a:t>
            </a:r>
            <a:r>
              <a:rPr b="1" i="1" lang="pt-BR" sz="2800" u="sng"/>
              <a:t>instância</a:t>
            </a:r>
            <a:r>
              <a:rPr b="1" lang="pt-BR" sz="2800" u="sng"/>
              <a:t> de uma classe</a:t>
            </a:r>
            <a:endParaRPr b="1" sz="2800" u="sng"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Instanciar um objeto significa criar um objeto a partir de uma classe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grpSp>
        <p:nvGrpSpPr>
          <p:cNvPr id="183" name="Google Shape;183;p27"/>
          <p:cNvGrpSpPr/>
          <p:nvPr/>
        </p:nvGrpSpPr>
        <p:grpSpPr>
          <a:xfrm>
            <a:off x="4680236" y="4232498"/>
            <a:ext cx="4468815" cy="2403499"/>
            <a:chOff x="1342550" y="2183245"/>
            <a:chExt cx="6849808" cy="4178544"/>
          </a:xfrm>
        </p:grpSpPr>
        <p:sp>
          <p:nvSpPr>
            <p:cNvPr id="184" name="Google Shape;184;p27"/>
            <p:cNvSpPr/>
            <p:nvPr/>
          </p:nvSpPr>
          <p:spPr>
            <a:xfrm>
              <a:off x="1364974" y="3429000"/>
              <a:ext cx="1365000" cy="1037100"/>
            </a:xfrm>
            <a:prstGeom prst="rect">
              <a:avLst/>
            </a:prstGeom>
            <a:solidFill>
              <a:srgbClr val="D8E2F3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PESSOA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5" name="Google Shape;185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44339" y="4823791"/>
              <a:ext cx="1355658" cy="153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6406" y="2183245"/>
              <a:ext cx="1530070" cy="153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18245" y="3947491"/>
              <a:ext cx="1374113" cy="1537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8" name="Google Shape;188;p27"/>
            <p:cNvCxnSpPr>
              <a:stCxn id="184" idx="3"/>
              <a:endCxn id="186" idx="1"/>
            </p:cNvCxnSpPr>
            <p:nvPr/>
          </p:nvCxnSpPr>
          <p:spPr>
            <a:xfrm flipH="1" rot="10800000">
              <a:off x="2729974" y="2952150"/>
              <a:ext cx="3436500" cy="995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9" name="Google Shape;189;p27"/>
            <p:cNvCxnSpPr>
              <a:stCxn id="184" idx="3"/>
              <a:endCxn id="187" idx="1"/>
            </p:cNvCxnSpPr>
            <p:nvPr/>
          </p:nvCxnSpPr>
          <p:spPr>
            <a:xfrm>
              <a:off x="2729974" y="3947550"/>
              <a:ext cx="4088400" cy="76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0" name="Google Shape;190;p27"/>
            <p:cNvCxnSpPr>
              <a:stCxn id="184" idx="3"/>
              <a:endCxn id="185" idx="1"/>
            </p:cNvCxnSpPr>
            <p:nvPr/>
          </p:nvCxnSpPr>
          <p:spPr>
            <a:xfrm>
              <a:off x="2729974" y="3947550"/>
              <a:ext cx="2514300" cy="16452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1" name="Google Shape;191;p27"/>
            <p:cNvCxnSpPr>
              <a:endCxn id="186" idx="1"/>
            </p:cNvCxnSpPr>
            <p:nvPr/>
          </p:nvCxnSpPr>
          <p:spPr>
            <a:xfrm flipH="1" rot="10800000">
              <a:off x="2729906" y="2952244"/>
              <a:ext cx="3436500" cy="9951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2" name="Google Shape;192;p27"/>
            <p:cNvCxnSpPr/>
            <p:nvPr/>
          </p:nvCxnSpPr>
          <p:spPr>
            <a:xfrm>
              <a:off x="2729948" y="3947490"/>
              <a:ext cx="4088400" cy="7689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3" name="Google Shape;193;p27"/>
            <p:cNvSpPr/>
            <p:nvPr/>
          </p:nvSpPr>
          <p:spPr>
            <a:xfrm>
              <a:off x="4745853" y="3652129"/>
              <a:ext cx="1530000" cy="5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17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objetos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7"/>
            <p:cNvSpPr txBox="1"/>
            <p:nvPr/>
          </p:nvSpPr>
          <p:spPr>
            <a:xfrm>
              <a:off x="1342550" y="2889887"/>
              <a:ext cx="13740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pt-BR" sz="17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Classe</a:t>
              </a:r>
              <a:endParaRPr b="1" i="0" sz="17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2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Classes Vs. Objeto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Classes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8050" y="1309700"/>
            <a:ext cx="8482200" cy="21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Uma classe é composta por:</a:t>
            </a:r>
            <a:endParaRPr sz="2800"/>
          </a:p>
          <a:p>
            <a:pPr indent="-254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pt-BR" u="sng"/>
              <a:t>Atributos</a:t>
            </a:r>
            <a:r>
              <a:rPr lang="pt-BR"/>
              <a:t> – variáveis que caracterizam o estado do objeto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pt-BR" u="sng"/>
              <a:t>Métodos</a:t>
            </a:r>
            <a:r>
              <a:rPr lang="pt-BR"/>
              <a:t> – ações que podem ser realizada pelo objeto</a:t>
            </a: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6445325" y="3290100"/>
            <a:ext cx="2381100" cy="3288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Pessoa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Altura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Andar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Falar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Comer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3809250" y="3276600"/>
            <a:ext cx="2381100" cy="3288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</a:t>
            </a:r>
            <a:r>
              <a:rPr b="1" lang="pt-BR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Cachorro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Latir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Andar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Dormir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Classes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628650" y="1325513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Representação Gráfica (UML):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Uma classe pode ser representada graficamente por um retângulo dividido em três seções: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Nome da classe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Atributos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Métodos</a:t>
            </a:r>
            <a:endParaRPr/>
          </a:p>
        </p:txBody>
      </p:sp>
      <p:graphicFrame>
        <p:nvGraphicFramePr>
          <p:cNvPr id="210" name="Google Shape;210;p29"/>
          <p:cNvGraphicFramePr/>
          <p:nvPr/>
        </p:nvGraphicFramePr>
        <p:xfrm>
          <a:off x="7103801" y="33392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{9F3D05CF-52D4-496A-971B-3DC4151F906D}</a:tableStyleId>
              </a:tblPr>
              <a:tblGrid>
                <a:gridCol w="171635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200" u="none" cap="none" strike="noStrike"/>
                        <a:t>Pessoa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n</a:t>
                      </a:r>
                      <a:r>
                        <a:rPr lang="pt-BR" sz="2200" u="none" cap="none" strike="noStrike"/>
                        <a:t>ome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i</a:t>
                      </a:r>
                      <a:r>
                        <a:rPr lang="pt-BR" sz="2200" u="none" cap="none" strike="noStrike"/>
                        <a:t>dade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p</a:t>
                      </a:r>
                      <a:r>
                        <a:rPr lang="pt-BR" sz="2200" u="none" cap="none" strike="noStrike"/>
                        <a:t>eso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a</a:t>
                      </a:r>
                      <a:r>
                        <a:rPr lang="pt-BR" sz="2200" u="none" cap="none" strike="noStrike"/>
                        <a:t>ltura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2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a</a:t>
                      </a:r>
                      <a:r>
                        <a:rPr lang="pt-BR" sz="2200" u="none" cap="none" strike="noStrike"/>
                        <a:t>ndar( )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f</a:t>
                      </a:r>
                      <a:r>
                        <a:rPr lang="pt-BR" sz="2200" u="none" cap="none" strike="noStrike"/>
                        <a:t>alar( )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c</a:t>
                      </a:r>
                      <a:r>
                        <a:rPr lang="pt-BR" sz="2200" u="none" cap="none" strike="noStrike"/>
                        <a:t>omer( )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1" name="Google Shape;211;p29"/>
          <p:cNvGraphicFramePr/>
          <p:nvPr/>
        </p:nvGraphicFramePr>
        <p:xfrm>
          <a:off x="4305948" y="4025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{9F3D05CF-52D4-496A-971B-3DC4151F906D}</a:tableStyleId>
              </a:tblPr>
              <a:tblGrid>
                <a:gridCol w="238167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200" u="none" cap="none" strike="noStrike"/>
                        <a:t>ContaBancaria</a:t>
                      </a:r>
                      <a:endParaRPr b="1" sz="2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n</a:t>
                      </a:r>
                      <a:r>
                        <a:rPr lang="pt-BR" sz="2200" u="none" cap="none" strike="noStrike"/>
                        <a:t>umero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t</a:t>
                      </a:r>
                      <a:r>
                        <a:rPr lang="pt-BR" sz="2200" u="none" cap="none" strike="noStrike"/>
                        <a:t>itular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s</a:t>
                      </a:r>
                      <a:r>
                        <a:rPr lang="pt-BR" sz="2200" u="none" cap="none" strike="noStrike"/>
                        <a:t>aldo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2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c</a:t>
                      </a:r>
                      <a:r>
                        <a:rPr lang="pt-BR" sz="2200" u="none" cap="none" strike="noStrike"/>
                        <a:t>onsultar</a:t>
                      </a:r>
                      <a:r>
                        <a:rPr lang="pt-BR" sz="2200"/>
                        <a:t>_s</a:t>
                      </a:r>
                      <a:r>
                        <a:rPr lang="pt-BR" sz="2200" u="none" cap="none" strike="noStrike"/>
                        <a:t>aldo( )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c</a:t>
                      </a:r>
                      <a:r>
                        <a:rPr lang="pt-BR" sz="2200" u="none" cap="none" strike="noStrike"/>
                        <a:t>reditar</a:t>
                      </a:r>
                      <a:r>
                        <a:rPr lang="pt-BR" sz="2200"/>
                        <a:t>_v</a:t>
                      </a:r>
                      <a:r>
                        <a:rPr lang="pt-BR" sz="2200" u="none" cap="none" strike="noStrike"/>
                        <a:t>alor( )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Classes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628650" y="1325513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Representação Gráfica (UML):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Uma classe pode ser representada graficamente por um retângulo dividido em três seções: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Nome da classe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Atributos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Métodos</a:t>
            </a:r>
            <a:endParaRPr/>
          </a:p>
        </p:txBody>
      </p:sp>
      <p:graphicFrame>
        <p:nvGraphicFramePr>
          <p:cNvPr id="218" name="Google Shape;218;p30"/>
          <p:cNvGraphicFramePr/>
          <p:nvPr/>
        </p:nvGraphicFramePr>
        <p:xfrm>
          <a:off x="7103801" y="33392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{9F3D05CF-52D4-496A-971B-3DC4151F906D}</a:tableStyleId>
              </a:tblPr>
              <a:tblGrid>
                <a:gridCol w="171635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200" u="none" cap="none" strike="noStrike"/>
                        <a:t>Pessoa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n</a:t>
                      </a:r>
                      <a:r>
                        <a:rPr lang="pt-BR" sz="2200" u="none" cap="none" strike="noStrike"/>
                        <a:t>ome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i</a:t>
                      </a:r>
                      <a:r>
                        <a:rPr lang="pt-BR" sz="2200" u="none" cap="none" strike="noStrike"/>
                        <a:t>dade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p</a:t>
                      </a:r>
                      <a:r>
                        <a:rPr lang="pt-BR" sz="2200" u="none" cap="none" strike="noStrike"/>
                        <a:t>eso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a</a:t>
                      </a:r>
                      <a:r>
                        <a:rPr lang="pt-BR" sz="2200" u="none" cap="none" strike="noStrike"/>
                        <a:t>ltura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2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a</a:t>
                      </a:r>
                      <a:r>
                        <a:rPr lang="pt-BR" sz="2200" u="none" cap="none" strike="noStrike"/>
                        <a:t>ndar( )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f</a:t>
                      </a:r>
                      <a:r>
                        <a:rPr lang="pt-BR" sz="2200" u="none" cap="none" strike="noStrike"/>
                        <a:t>alar( )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c</a:t>
                      </a:r>
                      <a:r>
                        <a:rPr lang="pt-BR" sz="2200" u="none" cap="none" strike="noStrike"/>
                        <a:t>omer( )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9" name="Google Shape;219;p30"/>
          <p:cNvGraphicFramePr/>
          <p:nvPr/>
        </p:nvGraphicFramePr>
        <p:xfrm>
          <a:off x="4305948" y="4025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{9F3D05CF-52D4-496A-971B-3DC4151F906D}</a:tableStyleId>
              </a:tblPr>
              <a:tblGrid>
                <a:gridCol w="238167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200" u="none" cap="none" strike="noStrike"/>
                        <a:t>ContaBancaria</a:t>
                      </a:r>
                      <a:endParaRPr b="1" sz="2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n</a:t>
                      </a:r>
                      <a:r>
                        <a:rPr lang="pt-BR" sz="2200" u="none" cap="none" strike="noStrike"/>
                        <a:t>umero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t</a:t>
                      </a:r>
                      <a:r>
                        <a:rPr lang="pt-BR" sz="2200" u="none" cap="none" strike="noStrike"/>
                        <a:t>itular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s</a:t>
                      </a:r>
                      <a:r>
                        <a:rPr lang="pt-BR" sz="2200" u="none" cap="none" strike="noStrike"/>
                        <a:t>aldo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2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c</a:t>
                      </a:r>
                      <a:r>
                        <a:rPr lang="pt-BR" sz="2200" u="none" cap="none" strike="noStrike"/>
                        <a:t>onsultar</a:t>
                      </a:r>
                      <a:r>
                        <a:rPr lang="pt-BR" sz="2200"/>
                        <a:t>_s</a:t>
                      </a:r>
                      <a:r>
                        <a:rPr lang="pt-BR" sz="2200" u="none" cap="none" strike="noStrike"/>
                        <a:t>aldo( )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c</a:t>
                      </a:r>
                      <a:r>
                        <a:rPr lang="pt-BR" sz="2200" u="none" cap="none" strike="noStrike"/>
                        <a:t>reditar</a:t>
                      </a:r>
                      <a:r>
                        <a:rPr lang="pt-BR" sz="2200"/>
                        <a:t>_v</a:t>
                      </a:r>
                      <a:r>
                        <a:rPr lang="pt-BR" sz="2200" u="none" cap="none" strike="noStrike"/>
                        <a:t>alor( )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0" name="Google Shape;220;p30"/>
          <p:cNvSpPr/>
          <p:nvPr/>
        </p:nvSpPr>
        <p:spPr>
          <a:xfrm>
            <a:off x="1799750" y="4546750"/>
            <a:ext cx="2254500" cy="651600"/>
          </a:xfrm>
          <a:prstGeom prst="wedgeRectCallout">
            <a:avLst>
              <a:gd fmla="val 68483" name="adj1"/>
              <a:gd fmla="val -8779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Nome da Classe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102350" y="1825625"/>
            <a:ext cx="9041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pt-BR" sz="2900"/>
              <a:t>Compreender o que é Programação Orientada a Objetos</a:t>
            </a:r>
            <a:endParaRPr sz="29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pt-BR" sz="2900"/>
              <a:t>Compreender os conceitos de abstração, classe e objeto</a:t>
            </a:r>
            <a:endParaRPr sz="29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pt-BR" sz="2900"/>
              <a:t>Compreender métodos e atributos</a:t>
            </a:r>
            <a:endParaRPr sz="29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pt-BR" sz="2900"/>
              <a:t>Aplicar os conceitos na prática</a:t>
            </a:r>
            <a:endParaRPr sz="2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Classes</a:t>
            </a:r>
            <a:endParaRPr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628650" y="1325513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Representação Gráfica (UML):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Uma classe pode ser representada graficamente por um retângulo dividido em três seções: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Nome da classe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Atributos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Métodos</a:t>
            </a:r>
            <a:endParaRPr/>
          </a:p>
        </p:txBody>
      </p:sp>
      <p:graphicFrame>
        <p:nvGraphicFramePr>
          <p:cNvPr id="227" name="Google Shape;227;p31"/>
          <p:cNvGraphicFramePr/>
          <p:nvPr/>
        </p:nvGraphicFramePr>
        <p:xfrm>
          <a:off x="7103801" y="33392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{9F3D05CF-52D4-496A-971B-3DC4151F906D}</a:tableStyleId>
              </a:tblPr>
              <a:tblGrid>
                <a:gridCol w="171635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200" u="none" cap="none" strike="noStrike"/>
                        <a:t>Pessoa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n</a:t>
                      </a:r>
                      <a:r>
                        <a:rPr lang="pt-BR" sz="2200" u="none" cap="none" strike="noStrike"/>
                        <a:t>ome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i</a:t>
                      </a:r>
                      <a:r>
                        <a:rPr lang="pt-BR" sz="2200" u="none" cap="none" strike="noStrike"/>
                        <a:t>dade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p</a:t>
                      </a:r>
                      <a:r>
                        <a:rPr lang="pt-BR" sz="2200" u="none" cap="none" strike="noStrike"/>
                        <a:t>eso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a</a:t>
                      </a:r>
                      <a:r>
                        <a:rPr lang="pt-BR" sz="2200" u="none" cap="none" strike="noStrike"/>
                        <a:t>ltura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2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a</a:t>
                      </a:r>
                      <a:r>
                        <a:rPr lang="pt-BR" sz="2200" u="none" cap="none" strike="noStrike"/>
                        <a:t>ndar( )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f</a:t>
                      </a:r>
                      <a:r>
                        <a:rPr lang="pt-BR" sz="2200" u="none" cap="none" strike="noStrike"/>
                        <a:t>alar( )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c</a:t>
                      </a:r>
                      <a:r>
                        <a:rPr lang="pt-BR" sz="2200" u="none" cap="none" strike="noStrike"/>
                        <a:t>omer( )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8" name="Google Shape;228;p31"/>
          <p:cNvGraphicFramePr/>
          <p:nvPr/>
        </p:nvGraphicFramePr>
        <p:xfrm>
          <a:off x="4305948" y="4025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{9F3D05CF-52D4-496A-971B-3DC4151F906D}</a:tableStyleId>
              </a:tblPr>
              <a:tblGrid>
                <a:gridCol w="238167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200" u="none" cap="none" strike="noStrike"/>
                        <a:t>ContaBancaria</a:t>
                      </a:r>
                      <a:endParaRPr b="1" sz="2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n</a:t>
                      </a:r>
                      <a:r>
                        <a:rPr lang="pt-BR" sz="2200" u="none" cap="none" strike="noStrike"/>
                        <a:t>umero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t</a:t>
                      </a:r>
                      <a:r>
                        <a:rPr lang="pt-BR" sz="2200" u="none" cap="none" strike="noStrike"/>
                        <a:t>itular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s</a:t>
                      </a:r>
                      <a:r>
                        <a:rPr lang="pt-BR" sz="2200" u="none" cap="none" strike="noStrike"/>
                        <a:t>aldo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2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c</a:t>
                      </a:r>
                      <a:r>
                        <a:rPr lang="pt-BR" sz="2200" u="none" cap="none" strike="noStrike"/>
                        <a:t>onsultar</a:t>
                      </a:r>
                      <a:r>
                        <a:rPr lang="pt-BR" sz="2200"/>
                        <a:t>_s</a:t>
                      </a:r>
                      <a:r>
                        <a:rPr lang="pt-BR" sz="2200" u="none" cap="none" strike="noStrike"/>
                        <a:t>aldo( )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c</a:t>
                      </a:r>
                      <a:r>
                        <a:rPr lang="pt-BR" sz="2200" u="none" cap="none" strike="noStrike"/>
                        <a:t>reditar</a:t>
                      </a:r>
                      <a:r>
                        <a:rPr lang="pt-BR" sz="2200"/>
                        <a:t>_v</a:t>
                      </a:r>
                      <a:r>
                        <a:rPr lang="pt-BR" sz="2200" u="none" cap="none" strike="noStrike"/>
                        <a:t>alor( )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9" name="Google Shape;229;p31"/>
          <p:cNvSpPr/>
          <p:nvPr/>
        </p:nvSpPr>
        <p:spPr>
          <a:xfrm>
            <a:off x="1799750" y="5080150"/>
            <a:ext cx="2254500" cy="651600"/>
          </a:xfrm>
          <a:prstGeom prst="wedgeRectCallout">
            <a:avLst>
              <a:gd fmla="val 68483" name="adj1"/>
              <a:gd fmla="val -8779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Atributos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Classes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628650" y="1325513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Representação Gráfica (UML):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Uma classe pode ser representada graficamente por um retângulo dividido em três seções: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Nome da classe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Atributos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Métodos</a:t>
            </a:r>
            <a:endParaRPr/>
          </a:p>
        </p:txBody>
      </p:sp>
      <p:graphicFrame>
        <p:nvGraphicFramePr>
          <p:cNvPr id="236" name="Google Shape;236;p32"/>
          <p:cNvGraphicFramePr/>
          <p:nvPr/>
        </p:nvGraphicFramePr>
        <p:xfrm>
          <a:off x="7103801" y="33392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{9F3D05CF-52D4-496A-971B-3DC4151F906D}</a:tableStyleId>
              </a:tblPr>
              <a:tblGrid>
                <a:gridCol w="171635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200" u="none" cap="none" strike="noStrike"/>
                        <a:t>Pessoa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n</a:t>
                      </a:r>
                      <a:r>
                        <a:rPr lang="pt-BR" sz="2200" u="none" cap="none" strike="noStrike"/>
                        <a:t>ome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i</a:t>
                      </a:r>
                      <a:r>
                        <a:rPr lang="pt-BR" sz="2200" u="none" cap="none" strike="noStrike"/>
                        <a:t>dade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p</a:t>
                      </a:r>
                      <a:r>
                        <a:rPr lang="pt-BR" sz="2200" u="none" cap="none" strike="noStrike"/>
                        <a:t>eso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a</a:t>
                      </a:r>
                      <a:r>
                        <a:rPr lang="pt-BR" sz="2200" u="none" cap="none" strike="noStrike"/>
                        <a:t>ltura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2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a</a:t>
                      </a:r>
                      <a:r>
                        <a:rPr lang="pt-BR" sz="2200" u="none" cap="none" strike="noStrike"/>
                        <a:t>ndar( )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f</a:t>
                      </a:r>
                      <a:r>
                        <a:rPr lang="pt-BR" sz="2200" u="none" cap="none" strike="noStrike"/>
                        <a:t>alar( )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c</a:t>
                      </a:r>
                      <a:r>
                        <a:rPr lang="pt-BR" sz="2200" u="none" cap="none" strike="noStrike"/>
                        <a:t>omer( )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7" name="Google Shape;237;p32"/>
          <p:cNvGraphicFramePr/>
          <p:nvPr/>
        </p:nvGraphicFramePr>
        <p:xfrm>
          <a:off x="4305948" y="4025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{9F3D05CF-52D4-496A-971B-3DC4151F906D}</a:tableStyleId>
              </a:tblPr>
              <a:tblGrid>
                <a:gridCol w="238167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200" u="none" cap="none" strike="noStrike"/>
                        <a:t>ContaBancaria</a:t>
                      </a:r>
                      <a:endParaRPr b="1" sz="2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n</a:t>
                      </a:r>
                      <a:r>
                        <a:rPr lang="pt-BR" sz="2200" u="none" cap="none" strike="noStrike"/>
                        <a:t>umero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t</a:t>
                      </a:r>
                      <a:r>
                        <a:rPr lang="pt-BR" sz="2200" u="none" cap="none" strike="noStrike"/>
                        <a:t>itular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s</a:t>
                      </a:r>
                      <a:r>
                        <a:rPr lang="pt-BR" sz="2200" u="none" cap="none" strike="noStrike"/>
                        <a:t>aldo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2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c</a:t>
                      </a:r>
                      <a:r>
                        <a:rPr lang="pt-BR" sz="2200" u="none" cap="none" strike="noStrike"/>
                        <a:t>onsultar</a:t>
                      </a:r>
                      <a:r>
                        <a:rPr lang="pt-BR" sz="2200"/>
                        <a:t>_s</a:t>
                      </a:r>
                      <a:r>
                        <a:rPr lang="pt-BR" sz="2200" u="none" cap="none" strike="noStrike"/>
                        <a:t>aldo( )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c</a:t>
                      </a:r>
                      <a:r>
                        <a:rPr lang="pt-BR" sz="2200" u="none" cap="none" strike="noStrike"/>
                        <a:t>reditar</a:t>
                      </a:r>
                      <a:r>
                        <a:rPr lang="pt-BR" sz="2200"/>
                        <a:t>_v</a:t>
                      </a:r>
                      <a:r>
                        <a:rPr lang="pt-BR" sz="2200" u="none" cap="none" strike="noStrike"/>
                        <a:t>alor( )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8" name="Google Shape;238;p32"/>
          <p:cNvSpPr/>
          <p:nvPr/>
        </p:nvSpPr>
        <p:spPr>
          <a:xfrm>
            <a:off x="1799750" y="5918350"/>
            <a:ext cx="2254500" cy="651600"/>
          </a:xfrm>
          <a:prstGeom prst="wedgeRectCallout">
            <a:avLst>
              <a:gd fmla="val 68483" name="adj1"/>
              <a:gd fmla="val -8779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Métodos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Classes</a:t>
            </a:r>
            <a:endParaRPr/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628650" y="1325513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Representação Gráfica (UML):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Uma classe pode ser representada graficamente por um retângulo dividido em três seções: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Nome da classe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Atributos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Métodos</a:t>
            </a:r>
            <a:endParaRPr/>
          </a:p>
        </p:txBody>
      </p:sp>
      <p:graphicFrame>
        <p:nvGraphicFramePr>
          <p:cNvPr id="245" name="Google Shape;245;p33"/>
          <p:cNvGraphicFramePr/>
          <p:nvPr/>
        </p:nvGraphicFramePr>
        <p:xfrm>
          <a:off x="7103801" y="33392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{9F3D05CF-52D4-496A-971B-3DC4151F906D}</a:tableStyleId>
              </a:tblPr>
              <a:tblGrid>
                <a:gridCol w="171635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200" u="none" cap="none" strike="noStrike"/>
                        <a:t>Pessoa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n</a:t>
                      </a:r>
                      <a:r>
                        <a:rPr lang="pt-BR" sz="2200" u="none" cap="none" strike="noStrike"/>
                        <a:t>ome: </a:t>
                      </a:r>
                      <a:r>
                        <a:rPr b="1" lang="pt-BR" sz="2200" u="none" cap="none" strike="noStrike"/>
                        <a:t>str</a:t>
                      </a:r>
                      <a:endParaRPr b="1"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i</a:t>
                      </a:r>
                      <a:r>
                        <a:rPr lang="pt-BR" sz="2200" u="none" cap="none" strike="noStrike"/>
                        <a:t>dade: </a:t>
                      </a:r>
                      <a:r>
                        <a:rPr b="1" lang="pt-BR" sz="2200" u="none" cap="none" strike="noStrike"/>
                        <a:t>int</a:t>
                      </a:r>
                      <a:endParaRPr b="1"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p</a:t>
                      </a:r>
                      <a:r>
                        <a:rPr lang="pt-BR" sz="2200" u="none" cap="none" strike="noStrike"/>
                        <a:t>eso: </a:t>
                      </a:r>
                      <a:r>
                        <a:rPr b="1" lang="pt-BR" sz="2200" u="none" cap="none" strike="noStrike"/>
                        <a:t>float</a:t>
                      </a:r>
                      <a:endParaRPr b="1"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a</a:t>
                      </a:r>
                      <a:r>
                        <a:rPr lang="pt-BR" sz="2200" u="none" cap="none" strike="noStrike"/>
                        <a:t>ltura: </a:t>
                      </a:r>
                      <a:r>
                        <a:rPr b="1" lang="pt-BR" sz="2200" u="none" cap="none" strike="noStrike"/>
                        <a:t>float</a:t>
                      </a:r>
                      <a:endParaRPr b="1" sz="2200" u="none" cap="none" strike="noStrike"/>
                    </a:p>
                  </a:txBody>
                  <a:tcPr marT="45725" marB="45725" marR="91450" marL="91450"/>
                </a:tc>
              </a:tr>
              <a:tr h="2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a</a:t>
                      </a:r>
                      <a:r>
                        <a:rPr lang="pt-BR" sz="2200" u="none" cap="none" strike="noStrike"/>
                        <a:t>ndar( )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f</a:t>
                      </a:r>
                      <a:r>
                        <a:rPr lang="pt-BR" sz="2200" u="none" cap="none" strike="noStrike"/>
                        <a:t>alar( )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c</a:t>
                      </a:r>
                      <a:r>
                        <a:rPr lang="pt-BR" sz="2200" u="none" cap="none" strike="noStrike"/>
                        <a:t>omer( )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6" name="Google Shape;246;p33"/>
          <p:cNvGraphicFramePr/>
          <p:nvPr/>
        </p:nvGraphicFramePr>
        <p:xfrm>
          <a:off x="4305948" y="4025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{9F3D05CF-52D4-496A-971B-3DC4151F906D}</a:tableStyleId>
              </a:tblPr>
              <a:tblGrid>
                <a:gridCol w="238167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200" u="none" cap="none" strike="noStrike"/>
                        <a:t>ContaBancaria</a:t>
                      </a:r>
                      <a:endParaRPr b="1" sz="2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n</a:t>
                      </a:r>
                      <a:r>
                        <a:rPr lang="pt-BR" sz="2200" u="none" cap="none" strike="noStrike"/>
                        <a:t>umero: </a:t>
                      </a:r>
                      <a:r>
                        <a:rPr b="1" lang="pt-BR" sz="2200" u="none" cap="none" strike="noStrike"/>
                        <a:t>int</a:t>
                      </a:r>
                      <a:endParaRPr b="1"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t</a:t>
                      </a:r>
                      <a:r>
                        <a:rPr lang="pt-BR" sz="2200" u="none" cap="none" strike="noStrike"/>
                        <a:t>itular: </a:t>
                      </a:r>
                      <a:r>
                        <a:rPr b="1" lang="pt-BR" sz="2200" u="none" cap="none" strike="noStrike"/>
                        <a:t>str</a:t>
                      </a:r>
                      <a:endParaRPr b="1"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s</a:t>
                      </a:r>
                      <a:r>
                        <a:rPr lang="pt-BR" sz="2200" u="none" cap="none" strike="noStrike"/>
                        <a:t>aldo: </a:t>
                      </a:r>
                      <a:r>
                        <a:rPr b="1" lang="pt-BR" sz="2200" u="none" cap="none" strike="noStrike"/>
                        <a:t>float</a:t>
                      </a:r>
                      <a:endParaRPr b="1" sz="2200" u="none" cap="none" strike="noStrike"/>
                    </a:p>
                  </a:txBody>
                  <a:tcPr marT="45725" marB="45725" marR="91450" marL="91450"/>
                </a:tc>
              </a:tr>
              <a:tr h="2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c</a:t>
                      </a:r>
                      <a:r>
                        <a:rPr lang="pt-BR" sz="2200" u="none" cap="none" strike="noStrike"/>
                        <a:t>onsultar</a:t>
                      </a:r>
                      <a:r>
                        <a:rPr lang="pt-BR" sz="2200"/>
                        <a:t>_s</a:t>
                      </a:r>
                      <a:r>
                        <a:rPr lang="pt-BR" sz="2200" u="none" cap="none" strike="noStrike"/>
                        <a:t>aldo( )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c</a:t>
                      </a:r>
                      <a:r>
                        <a:rPr lang="pt-BR" sz="2200" u="none" cap="none" strike="noStrike"/>
                        <a:t>reditar</a:t>
                      </a:r>
                      <a:r>
                        <a:rPr lang="pt-BR" sz="2200"/>
                        <a:t>_v</a:t>
                      </a:r>
                      <a:r>
                        <a:rPr lang="pt-BR" sz="2200" u="none" cap="none" strike="noStrike"/>
                        <a:t>alor( )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Classes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628650" y="1325513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Representação Gráfica (UML):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Uma classe pode ser representada graficamente por um retângulo dividido em três seções: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Nome da classe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Atributos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Métodos</a:t>
            </a:r>
            <a:endParaRPr/>
          </a:p>
        </p:txBody>
      </p:sp>
      <p:graphicFrame>
        <p:nvGraphicFramePr>
          <p:cNvPr id="253" name="Google Shape;253;p34"/>
          <p:cNvGraphicFramePr/>
          <p:nvPr/>
        </p:nvGraphicFramePr>
        <p:xfrm>
          <a:off x="7256201" y="33392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{9F3D05CF-52D4-496A-971B-3DC4151F906D}</a:tableStyleId>
              </a:tblPr>
              <a:tblGrid>
                <a:gridCol w="171635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200" u="none" cap="none" strike="noStrike"/>
                        <a:t>Pessoa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n</a:t>
                      </a:r>
                      <a:r>
                        <a:rPr lang="pt-BR" sz="2200" u="none" cap="none" strike="noStrike"/>
                        <a:t>ome: str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i</a:t>
                      </a:r>
                      <a:r>
                        <a:rPr lang="pt-BR" sz="2200" u="none" cap="none" strike="noStrike"/>
                        <a:t>dade: int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p</a:t>
                      </a:r>
                      <a:r>
                        <a:rPr lang="pt-BR" sz="2200" u="none" cap="none" strike="noStrike"/>
                        <a:t>eso: float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a</a:t>
                      </a:r>
                      <a:r>
                        <a:rPr lang="pt-BR" sz="2200" u="none" cap="none" strike="noStrike"/>
                        <a:t>ltura: float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2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a</a:t>
                      </a:r>
                      <a:r>
                        <a:rPr lang="pt-BR" sz="2200" u="none" cap="none" strike="noStrike"/>
                        <a:t>ndar( )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f</a:t>
                      </a:r>
                      <a:r>
                        <a:rPr lang="pt-BR" sz="2200" u="none" cap="none" strike="noStrike"/>
                        <a:t>alar( )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c</a:t>
                      </a:r>
                      <a:r>
                        <a:rPr lang="pt-BR" sz="2200" u="none" cap="none" strike="noStrike"/>
                        <a:t>omer( )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4" name="Google Shape;254;p34"/>
          <p:cNvGraphicFramePr/>
          <p:nvPr/>
        </p:nvGraphicFramePr>
        <p:xfrm>
          <a:off x="2867423" y="4025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{9F3D05CF-52D4-496A-971B-3DC4151F906D}</a:tableStyleId>
              </a:tblPr>
              <a:tblGrid>
                <a:gridCol w="404880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200" u="none" cap="none" strike="noStrike"/>
                        <a:t>ContaBancaria</a:t>
                      </a:r>
                      <a:endParaRPr b="1" sz="2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n</a:t>
                      </a:r>
                      <a:r>
                        <a:rPr lang="pt-BR" sz="2200" u="none" cap="none" strike="noStrike"/>
                        <a:t>ume</a:t>
                      </a:r>
                      <a:r>
                        <a:rPr lang="pt-BR" sz="2200" u="none" cap="none" strike="noStrike"/>
                        <a:t>ro: int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t</a:t>
                      </a:r>
                      <a:r>
                        <a:rPr lang="pt-BR" sz="2200" u="none" cap="none" strike="noStrike"/>
                        <a:t>itular: str</a:t>
                      </a:r>
                      <a:endParaRPr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s</a:t>
                      </a:r>
                      <a:r>
                        <a:rPr lang="pt-BR" sz="2200" u="none" cap="none" strike="noStrike"/>
                        <a:t>aldo: float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2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c</a:t>
                      </a:r>
                      <a:r>
                        <a:rPr lang="pt-BR" sz="2200" u="none" cap="none" strike="noStrike"/>
                        <a:t>onsultar</a:t>
                      </a:r>
                      <a:r>
                        <a:rPr lang="pt-BR" sz="2200"/>
                        <a:t>_s</a:t>
                      </a:r>
                      <a:r>
                        <a:rPr lang="pt-BR" sz="2200" u="none" cap="none" strike="noStrike"/>
                        <a:t>aldo( )</a:t>
                      </a:r>
                      <a:r>
                        <a:rPr b="1" lang="pt-BR" sz="2200" u="none" cap="none" strike="noStrike"/>
                        <a:t>:</a:t>
                      </a:r>
                      <a:r>
                        <a:rPr lang="pt-BR" sz="2200" u="none" cap="none" strike="noStrike"/>
                        <a:t> </a:t>
                      </a:r>
                      <a:r>
                        <a:rPr b="1" lang="pt-BR" sz="2200" u="none" cap="none" strike="noStrike"/>
                        <a:t>float</a:t>
                      </a:r>
                      <a:endParaRPr b="1" sz="2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200"/>
                        <a:t>c</a:t>
                      </a:r>
                      <a:r>
                        <a:rPr lang="pt-BR" sz="2200" u="none" cap="none" strike="noStrike"/>
                        <a:t>reditar</a:t>
                      </a:r>
                      <a:r>
                        <a:rPr lang="pt-BR" sz="2200"/>
                        <a:t>_v</a:t>
                      </a:r>
                      <a:r>
                        <a:rPr lang="pt-BR" sz="2200" u="none" cap="none" strike="noStrike"/>
                        <a:t>alor(</a:t>
                      </a:r>
                      <a:r>
                        <a:rPr b="1" lang="pt-BR" sz="2200" u="none" cap="none" strike="noStrike"/>
                        <a:t>valor: float</a:t>
                      </a:r>
                      <a:r>
                        <a:rPr lang="pt-BR" sz="2200" u="none" cap="none" strike="noStrike"/>
                        <a:t>)</a:t>
                      </a:r>
                      <a:r>
                        <a:rPr b="1" lang="pt-BR" sz="2200" u="none" cap="none" strike="noStrike"/>
                        <a:t>:</a:t>
                      </a:r>
                      <a:r>
                        <a:rPr lang="pt-BR" sz="2200" u="none" cap="none" strike="noStrike"/>
                        <a:t> </a:t>
                      </a:r>
                      <a:r>
                        <a:rPr b="1" lang="pt-BR" sz="2200" u="none" cap="none" strike="noStrike"/>
                        <a:t>None</a:t>
                      </a:r>
                      <a:endParaRPr b="1" sz="2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Paradigmas de Programação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Programação Estruturada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Programação Funcional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Programação Orientada a Objetos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Paradigmas de Programação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Programação Estruturada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Segue uma sequência de instruções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Utiliza variáveis e estruturas de dados para armazenar informações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Os programas geralmente são organizados em funções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A comunicação entre as funções ocorre pela passagem de dados (parâmetros)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Paradigmas de</a:t>
            </a:r>
            <a:r>
              <a:rPr lang="pt-BR"/>
              <a:t> Programação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Programação Funcional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Baseada em expressões matemáticas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Um programa é composto de múltiplas funções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Utiliza a composição de funções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Uma nova função é construída a partir da composição de outras funções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Paradigmas de Programação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57200" y="11883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Programação Orientada a Objetos (POO)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pt-BR" sz="2700"/>
              <a:t>É um paradigma onde um programa é estruturado em componentes individuais chamados de objetos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pt-BR" sz="2700"/>
              <a:t>O objetos interagem entre si por meio da troca de mensagens. 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pt-BR" sz="2700"/>
              <a:t>O principal objetivo da POO é aproximar o mundo digital com o mundo real.</a:t>
            </a:r>
            <a:endParaRPr sz="2700"/>
          </a:p>
          <a:p>
            <a:pPr indent="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650" y="4575850"/>
            <a:ext cx="2687599" cy="19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Programação Orientada</a:t>
            </a:r>
            <a:r>
              <a:rPr lang="pt-BR"/>
              <a:t> a Objetos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628650" y="1444625"/>
            <a:ext cx="8292000" cy="4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Os primeiros conceitos de Orientação a Objetos começaram a ser desenvolvidos na década de 60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A primeira linguagem de programação Orientada a Objetos foi a linguagem Smalltalk, desenvolvida durante a década de 70.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Se popularizou com o desenvolvimento das linguagem C++ e Java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Atualmente, a maioria das linguagens de programação de uso comercial possibilita a Programação Orientada a Objetos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Programação </a:t>
            </a:r>
            <a:r>
              <a:rPr lang="pt-BR"/>
              <a:t>Orientada a Objetos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55107" y="1275425"/>
            <a:ext cx="8513700" cy="5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/>
              <a:t>Vantagens: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Reaproveitamento de Código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podemos usar o objeto de um sistema que criamos em outro sistema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Facilidade de Manutenção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uma pequena modificação beneficia todas as partes do sistema que usarem o objeto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Maior confiabilidade no código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a</a:t>
            </a:r>
            <a:r>
              <a:rPr lang="pt-BR"/>
              <a:t>o alterar um objeto, nenhum outro objeto é afetado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Maior robustez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O implementação de um sistema se assemelha com o mundo real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97850" y="1384850"/>
            <a:ext cx="8582100" cy="52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O que é um </a:t>
            </a:r>
            <a:r>
              <a:rPr b="1" lang="pt-BR" u="sng"/>
              <a:t>objeto</a:t>
            </a:r>
            <a:r>
              <a:rPr lang="pt-BR"/>
              <a:t>?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“É a representação de uma coisa do mundo real.” (BARNES, 2009)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pt-BR" u="sng"/>
              <a:t>Objetos</a:t>
            </a:r>
            <a:r>
              <a:rPr lang="pt-BR"/>
              <a:t> representam entidades do mundo real</a:t>
            </a:r>
            <a:r>
              <a:rPr lang="pt-BR" sz="2800"/>
              <a:t> </a:t>
            </a:r>
            <a:endParaRPr sz="2800"/>
          </a:p>
          <a:p>
            <a:pPr indent="-2540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Física </a:t>
            </a:r>
            <a:r>
              <a:rPr lang="pt-BR" u="sng"/>
              <a:t>ou </a:t>
            </a:r>
            <a:endParaRPr u="sng"/>
          </a:p>
          <a:p>
            <a:pPr indent="-2540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</a:t>
            </a:r>
            <a:r>
              <a:rPr lang="pt-BR"/>
              <a:t>onceitual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Programação </a:t>
            </a:r>
            <a:r>
              <a:rPr lang="pt-BR"/>
              <a:t>Orientada a Objetos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