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76FD62-DF68-4FE2-B7DB-581BD02DE6F0}">
  <a:tblStyle styleId="{8376FD62-DF68-4FE2-B7DB-581BD02DE6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Olá pessoal.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nesta aula vamos aprender o que é programação orientada a objetos.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2329b1ceb_0_2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2329b1ce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72329b1ceb_0_20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1b29bccf1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1b29bccf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Antes de falarmos sobre a POO, vamos falar um pouco sobre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Paradigmas de programação são diferentes formas de desenvolver um código.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Existem vários tipos de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Entre eles o paradigma estruturado, o paradigma funcional e o paradigma orientado a objetos.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Vamos falar um pouco sobre cada um deles.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71b29bccf1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2329b1ce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2329b1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Antes de falarmos sobre a POO, vamos falar um pouco sobre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Paradigmas de programação são diferentes formas de desenvolver um código.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Existem vários tipos de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Entre eles o paradigma estruturado, o paradigma funcional e o paradigma orientado a objetos.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Vamos falar um pouco sobre cada um deles.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72329b1ce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2329b1ceb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2329b1ce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72329b1ceb_0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2329b1ceb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2329b1ce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72329b1ceb_0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fbcd08579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fbcd0857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1fbcd08579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2329b1ceb_0_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2329b1ce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Antes de falarmos sobre a POO, vamos falar um pouco sobre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Paradigmas de programação são diferentes formas de desenvolver um código.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Existem vários tipos de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Entre eles o paradigma estruturado, o paradigma funcional e o paradigma orientado a objetos.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Vamos falar um pouco sobre cada um deles.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72329b1ceb_0_1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2329b1ceb_0_1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2329b1ce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Antes de falarmos sobre a POO, vamos falar um pouco sobre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Paradigmas de programação são diferentes formas de desenvolver um código.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Existem vários tipos de paradigmas de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Entre eles o paradigma estruturado, o paradigma funcional e o paradigma orientado a objetos.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Vamos falar um pouco sobre cada um deles.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72329b1ceb_0_1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735028" y="292494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742861" y="437708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3"/>
          <p:cNvCxnSpPr/>
          <p:nvPr/>
        </p:nvCxnSpPr>
        <p:spPr>
          <a:xfrm>
            <a:off x="467544" y="1124744"/>
            <a:ext cx="821925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 rot="5400000">
            <a:off x="2357422" y="-42858"/>
            <a:ext cx="442915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857364"/>
            <a:ext cx="8229600" cy="4429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rgbClr val="17365D">
              <a:alpha val="89803"/>
            </a:srgbClr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4294967295" type="title"/>
          </p:nvPr>
        </p:nvSpPr>
        <p:spPr>
          <a:xfrm>
            <a:off x="323528" y="3573016"/>
            <a:ext cx="856895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Programação Orientada a Objetos</a:t>
            </a:r>
            <a:br>
              <a:rPr b="1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200"/>
              <a:t>Relacionamentos entre Classes</a:t>
            </a:r>
            <a:endParaRPr sz="3200"/>
          </a:p>
        </p:txBody>
      </p:sp>
      <p:sp>
        <p:nvSpPr>
          <p:cNvPr id="85" name="Google Shape;85;p12"/>
          <p:cNvSpPr txBox="1"/>
          <p:nvPr>
            <p:ph idx="4294967295" type="body"/>
          </p:nvPr>
        </p:nvSpPr>
        <p:spPr>
          <a:xfrm>
            <a:off x="755576" y="5013176"/>
            <a:ext cx="7772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/>
              <a:t>Paulo Viniccius Vieira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/>
              <a:t>paulo.vieira</a:t>
            </a:r>
            <a:r>
              <a:rPr b="1" i="0" lang="pt-B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@faculdadeimpacta.com.br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1376" y="2383293"/>
            <a:ext cx="3781240" cy="1111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2"/>
          <p:cNvCxnSpPr/>
          <p:nvPr/>
        </p:nvCxnSpPr>
        <p:spPr>
          <a:xfrm>
            <a:off x="467544" y="5013176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Entender como acontece a associação entre classes e objetos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Conhecer a notação de relacionamento de classes na UML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Praticar a implementação de associação de classes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Associação entre Classes</a:t>
            </a:r>
            <a:endParaRPr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Define um </a:t>
            </a:r>
            <a:r>
              <a:rPr lang="pt-BR" u="sng"/>
              <a:t>relacionamento</a:t>
            </a:r>
            <a:r>
              <a:rPr lang="pt-BR"/>
              <a:t> estrutural entre classes e objetos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P</a:t>
            </a:r>
            <a:r>
              <a:rPr lang="pt-BR"/>
              <a:t>ermite que os objetos de classes diferentes  possam se comunicar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rtl="0" algn="l">
              <a:spcBef>
                <a:spcPts val="1000"/>
              </a:spcBef>
              <a:spcAft>
                <a:spcPts val="1000"/>
              </a:spcAft>
              <a:buSzPts val="3200"/>
              <a:buChar char="•"/>
            </a:pPr>
            <a:r>
              <a:rPr lang="pt-BR"/>
              <a:t>É o tipo de relacionamento </a:t>
            </a:r>
            <a:r>
              <a:rPr lang="pt-BR" u="sng"/>
              <a:t>mais comum</a:t>
            </a:r>
            <a:r>
              <a:rPr lang="pt-BR"/>
              <a:t> em um sistema orientado a objetos</a:t>
            </a:r>
            <a:endParaRPr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Associação entre Classes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Costuma ser definido durante o projeto de um software</a:t>
            </a:r>
            <a:endParaRPr/>
          </a:p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É representado na UML pelo </a:t>
            </a:r>
            <a:r>
              <a:rPr lang="pt-BR" u="sng"/>
              <a:t>diagrama de classes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5"/>
          <p:cNvGrpSpPr/>
          <p:nvPr/>
        </p:nvGrpSpPr>
        <p:grpSpPr>
          <a:xfrm>
            <a:off x="3425244" y="3118735"/>
            <a:ext cx="5446580" cy="3392706"/>
            <a:chOff x="1791375" y="2158175"/>
            <a:chExt cx="6002403" cy="3970399"/>
          </a:xfrm>
        </p:grpSpPr>
        <p:pic>
          <p:nvPicPr>
            <p:cNvPr id="111" name="Google Shape;111;p15"/>
            <p:cNvPicPr preferRelativeResize="0"/>
            <p:nvPr/>
          </p:nvPicPr>
          <p:blipFill rotWithShape="1">
            <a:blip r:embed="rId3">
              <a:alphaModFix/>
            </a:blip>
            <a:srcRect b="9847" l="5936" r="6895" t="15150"/>
            <a:stretch/>
          </p:blipFill>
          <p:spPr>
            <a:xfrm>
              <a:off x="1791375" y="2639375"/>
              <a:ext cx="5922201" cy="3489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5"/>
            <p:cNvSpPr/>
            <p:nvPr/>
          </p:nvSpPr>
          <p:spPr>
            <a:xfrm>
              <a:off x="7031778" y="2158175"/>
              <a:ext cx="762000" cy="481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Associação entre Classes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Notação em </a:t>
            </a:r>
            <a:r>
              <a:rPr b="1" lang="pt-BR"/>
              <a:t>UML</a:t>
            </a:r>
            <a:r>
              <a:rPr lang="pt-BR"/>
              <a:t>: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Segmento de reta ligando as duas classes</a:t>
            </a:r>
            <a:endParaRPr/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350" y="3284301"/>
            <a:ext cx="7285801" cy="17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/>
          <p:nvPr/>
        </p:nvSpPr>
        <p:spPr>
          <a:xfrm>
            <a:off x="3384650" y="4180485"/>
            <a:ext cx="2364900" cy="101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3376770" y="2763871"/>
            <a:ext cx="2364900" cy="101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Associação entre Classes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Notação em </a:t>
            </a:r>
            <a:r>
              <a:rPr b="1" lang="pt-BR"/>
              <a:t>UML</a:t>
            </a:r>
            <a:r>
              <a:rPr lang="pt-BR"/>
              <a:t>: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Segmento de reta ligando as duas classes</a:t>
            </a:r>
            <a:endParaRPr/>
          </a:p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32" name="Google Shape;132;p17"/>
          <p:cNvGrpSpPr/>
          <p:nvPr/>
        </p:nvGrpSpPr>
        <p:grpSpPr>
          <a:xfrm>
            <a:off x="934350" y="3284301"/>
            <a:ext cx="7285801" cy="1716400"/>
            <a:chOff x="934350" y="3284301"/>
            <a:chExt cx="7285801" cy="1716400"/>
          </a:xfrm>
        </p:grpSpPr>
        <p:pic>
          <p:nvPicPr>
            <p:cNvPr id="133" name="Google Shape;133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34350" y="3284301"/>
              <a:ext cx="7285801" cy="17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17"/>
            <p:cNvSpPr txBox="1"/>
            <p:nvPr/>
          </p:nvSpPr>
          <p:spPr>
            <a:xfrm>
              <a:off x="3785850" y="3649818"/>
              <a:ext cx="1582800" cy="365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/>
                <a:t>   possui</a:t>
              </a:r>
              <a:endParaRPr sz="2400"/>
            </a:p>
          </p:txBody>
        </p:sp>
        <p:sp>
          <p:nvSpPr>
            <p:cNvPr id="135" name="Google Shape;135;p17"/>
            <p:cNvSpPr txBox="1"/>
            <p:nvPr/>
          </p:nvSpPr>
          <p:spPr>
            <a:xfrm>
              <a:off x="1310100" y="3355475"/>
              <a:ext cx="1582800" cy="49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000"/>
                <a:t>   Carro</a:t>
              </a:r>
              <a:endParaRPr sz="3000"/>
            </a:p>
          </p:txBody>
        </p:sp>
        <p:sp>
          <p:nvSpPr>
            <p:cNvPr id="136" name="Google Shape;136;p17"/>
            <p:cNvSpPr txBox="1"/>
            <p:nvPr/>
          </p:nvSpPr>
          <p:spPr>
            <a:xfrm>
              <a:off x="6110700" y="3355475"/>
              <a:ext cx="1582800" cy="49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000"/>
                <a:t>   Roda</a:t>
              </a:r>
              <a:endParaRPr sz="3000"/>
            </a:p>
          </p:txBody>
        </p:sp>
      </p:grpSp>
      <p:sp>
        <p:nvSpPr>
          <p:cNvPr id="137" name="Google Shape;137;p17"/>
          <p:cNvSpPr/>
          <p:nvPr/>
        </p:nvSpPr>
        <p:spPr>
          <a:xfrm>
            <a:off x="3376770" y="2763871"/>
            <a:ext cx="2364900" cy="101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3376770" y="4211671"/>
            <a:ext cx="2364900" cy="101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Associação entre Classes</a:t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b="1" lang="pt-BR"/>
              <a:t>Multiplicidade</a:t>
            </a:r>
            <a:r>
              <a:rPr lang="pt-BR"/>
              <a:t>: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Informa a quantidade de objetos que estão associados</a:t>
            </a:r>
            <a:endParaRPr b="1" i="1"/>
          </a:p>
          <a:p>
            <a:pPr indent="0" lvl="0" marL="13716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-381000" lvl="2" marL="13716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i="1" lang="pt-BR"/>
              <a:t>O Carro se associa com 4 Rodas</a:t>
            </a:r>
            <a:endParaRPr b="1" i="1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i="1" lang="pt-BR"/>
              <a:t>A Roda se associa com 1 Carro</a:t>
            </a:r>
            <a:endParaRPr b="1" i="1"/>
          </a:p>
          <a:p>
            <a:pPr indent="0" lvl="0" marL="13716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6997906" y="656433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" name="Google Shape;148;p18"/>
          <p:cNvGrpSpPr/>
          <p:nvPr/>
        </p:nvGrpSpPr>
        <p:grpSpPr>
          <a:xfrm>
            <a:off x="934350" y="4655901"/>
            <a:ext cx="7285801" cy="1716400"/>
            <a:chOff x="934350" y="3284301"/>
            <a:chExt cx="7285801" cy="1716400"/>
          </a:xfrm>
        </p:grpSpPr>
        <p:pic>
          <p:nvPicPr>
            <p:cNvPr id="149" name="Google Shape;14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34350" y="3284301"/>
              <a:ext cx="7285801" cy="17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18"/>
            <p:cNvSpPr txBox="1"/>
            <p:nvPr/>
          </p:nvSpPr>
          <p:spPr>
            <a:xfrm>
              <a:off x="3785850" y="3649818"/>
              <a:ext cx="1582800" cy="365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/>
                <a:t>   </a:t>
              </a:r>
              <a:endParaRPr sz="2400"/>
            </a:p>
          </p:txBody>
        </p:sp>
        <p:sp>
          <p:nvSpPr>
            <p:cNvPr id="151" name="Google Shape;151;p18"/>
            <p:cNvSpPr txBox="1"/>
            <p:nvPr/>
          </p:nvSpPr>
          <p:spPr>
            <a:xfrm>
              <a:off x="1310100" y="3355475"/>
              <a:ext cx="1582800" cy="49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000"/>
                <a:t>   Carro</a:t>
              </a:r>
              <a:endParaRPr sz="3000"/>
            </a:p>
          </p:txBody>
        </p:sp>
        <p:sp>
          <p:nvSpPr>
            <p:cNvPr id="152" name="Google Shape;152;p18"/>
            <p:cNvSpPr txBox="1"/>
            <p:nvPr/>
          </p:nvSpPr>
          <p:spPr>
            <a:xfrm>
              <a:off x="6110700" y="3355475"/>
              <a:ext cx="1582800" cy="49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000"/>
                <a:t>   Roda</a:t>
              </a:r>
              <a:endParaRPr sz="3000"/>
            </a:p>
          </p:txBody>
        </p:sp>
      </p:grpSp>
      <p:sp>
        <p:nvSpPr>
          <p:cNvPr id="153" name="Google Shape;153;p18"/>
          <p:cNvSpPr txBox="1"/>
          <p:nvPr/>
        </p:nvSpPr>
        <p:spPr>
          <a:xfrm>
            <a:off x="5455850" y="5103625"/>
            <a:ext cx="42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4</a:t>
            </a:r>
            <a:endParaRPr sz="2000"/>
          </a:p>
        </p:txBody>
      </p:sp>
      <p:sp>
        <p:nvSpPr>
          <p:cNvPr id="154" name="Google Shape;154;p18"/>
          <p:cNvSpPr txBox="1"/>
          <p:nvPr/>
        </p:nvSpPr>
        <p:spPr>
          <a:xfrm>
            <a:off x="3322250" y="5103625"/>
            <a:ext cx="42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1</a:t>
            </a:r>
            <a:endParaRPr sz="2000"/>
          </a:p>
        </p:txBody>
      </p:sp>
      <p:sp>
        <p:nvSpPr>
          <p:cNvPr id="155" name="Google Shape;155;p18"/>
          <p:cNvSpPr/>
          <p:nvPr/>
        </p:nvSpPr>
        <p:spPr>
          <a:xfrm>
            <a:off x="3376770" y="5538930"/>
            <a:ext cx="2364900" cy="101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3376775" y="4655896"/>
            <a:ext cx="2364900" cy="56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Associação entre Classes</a:t>
            </a:r>
            <a:endParaRPr/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1000"/>
              </a:spcAft>
              <a:buSzPts val="3000"/>
              <a:buChar char="•"/>
            </a:pPr>
            <a:r>
              <a:rPr lang="pt-BR" sz="3000"/>
              <a:t>As classes se conectam quando um ou mais atributos de uma Classe é uma referência para outra Classe </a:t>
            </a:r>
            <a:endParaRPr sz="3000" u="sng"/>
          </a:p>
        </p:txBody>
      </p:sp>
      <p:graphicFrame>
        <p:nvGraphicFramePr>
          <p:cNvPr id="164" name="Google Shape;164;p19"/>
          <p:cNvGraphicFramePr/>
          <p:nvPr/>
        </p:nvGraphicFramePr>
        <p:xfrm>
          <a:off x="1573350" y="395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{8376FD62-DF68-4FE2-B7DB-581BD02DE6F0}</a:tableStyleId>
              </a:tblPr>
              <a:tblGrid>
                <a:gridCol w="2115500"/>
              </a:tblGrid>
              <a:tr h="34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Pessoa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nome: str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idade: int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endereco: Endereco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exibir_dados()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5" name="Google Shape;165;p19"/>
          <p:cNvGraphicFramePr/>
          <p:nvPr/>
        </p:nvGraphicFramePr>
        <p:xfrm>
          <a:off x="5535750" y="395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{8376FD62-DF68-4FE2-B7DB-581BD02DE6F0}</a:tableStyleId>
              </a:tblPr>
              <a:tblGrid>
                <a:gridCol w="2115500"/>
              </a:tblGrid>
              <a:tr h="34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Endereco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rua: str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numero: int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cep: int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exibir_dados()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6" name="Google Shape;166;p19"/>
          <p:cNvCxnSpPr/>
          <p:nvPr/>
        </p:nvCxnSpPr>
        <p:spPr>
          <a:xfrm>
            <a:off x="3695850" y="5022575"/>
            <a:ext cx="1841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9"/>
          <p:cNvSpPr txBox="1"/>
          <p:nvPr/>
        </p:nvSpPr>
        <p:spPr>
          <a:xfrm>
            <a:off x="4037125" y="4626161"/>
            <a:ext cx="11742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>
                <a:latin typeface="Calibri"/>
                <a:ea typeface="Calibri"/>
                <a:cs typeface="Calibri"/>
                <a:sym typeface="Calibri"/>
              </a:rPr>
              <a:t>possui 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Associação entre Classes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1000"/>
              </a:spcAft>
              <a:buSzPts val="3200"/>
              <a:buChar char="•"/>
            </a:pPr>
            <a:r>
              <a:rPr b="1" lang="pt-BR" u="sng"/>
              <a:t>Exemplo Prático</a:t>
            </a:r>
            <a:endParaRPr sz="3000" u="sng"/>
          </a:p>
        </p:txBody>
      </p:sp>
      <p:graphicFrame>
        <p:nvGraphicFramePr>
          <p:cNvPr id="175" name="Google Shape;175;p20"/>
          <p:cNvGraphicFramePr/>
          <p:nvPr/>
        </p:nvGraphicFramePr>
        <p:xfrm>
          <a:off x="1573350" y="395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{8376FD62-DF68-4FE2-B7DB-581BD02DE6F0}</a:tableStyleId>
              </a:tblPr>
              <a:tblGrid>
                <a:gridCol w="2115500"/>
              </a:tblGrid>
              <a:tr h="34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Pessoa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nome: str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idade: int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endereco: Endereco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exibir_dados()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6" name="Google Shape;176;p20"/>
          <p:cNvGraphicFramePr/>
          <p:nvPr/>
        </p:nvGraphicFramePr>
        <p:xfrm>
          <a:off x="5535750" y="395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{8376FD62-DF68-4FE2-B7DB-581BD02DE6F0}</a:tableStyleId>
              </a:tblPr>
              <a:tblGrid>
                <a:gridCol w="2115500"/>
              </a:tblGrid>
              <a:tr h="34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Endereco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rua: str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numero: int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cep: int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exibir_dados()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77" name="Google Shape;177;p20"/>
          <p:cNvCxnSpPr/>
          <p:nvPr/>
        </p:nvCxnSpPr>
        <p:spPr>
          <a:xfrm>
            <a:off x="3695850" y="5022575"/>
            <a:ext cx="1841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0"/>
          <p:cNvSpPr txBox="1"/>
          <p:nvPr/>
        </p:nvSpPr>
        <p:spPr>
          <a:xfrm>
            <a:off x="4037125" y="4626161"/>
            <a:ext cx="11742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>
                <a:latin typeface="Calibri"/>
                <a:ea typeface="Calibri"/>
                <a:cs typeface="Calibri"/>
                <a:sym typeface="Calibri"/>
              </a:rPr>
              <a:t>possui 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