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0f3e231e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70f3e231ef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f3e231e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70f3e231ef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0f3e231e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70f3e231ef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0f3e231e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70f3e231ef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0f3e231e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70f3e231ef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735028" y="292494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742861" y="4377085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57200" y="1340768"/>
            <a:ext cx="8229600" cy="488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0" y="-3991"/>
            <a:ext cx="9144000" cy="26574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57754" y="-4223"/>
            <a:ext cx="850750" cy="2648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3"/>
          <p:cNvCxnSpPr/>
          <p:nvPr/>
        </p:nvCxnSpPr>
        <p:spPr>
          <a:xfrm>
            <a:off x="467544" y="1124744"/>
            <a:ext cx="821925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457200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 rot="5400000">
            <a:off x="2357422" y="-42858"/>
            <a:ext cx="4429156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857364"/>
            <a:ext cx="8229600" cy="4429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0" y="6669360"/>
            <a:ext cx="9144000" cy="196695"/>
          </a:xfrm>
          <a:prstGeom prst="rect">
            <a:avLst/>
          </a:prstGeom>
          <a:solidFill>
            <a:srgbClr val="17365D">
              <a:alpha val="89803"/>
            </a:srgbClr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idx="4294967295" type="title"/>
          </p:nvPr>
        </p:nvSpPr>
        <p:spPr>
          <a:xfrm>
            <a:off x="323528" y="3573016"/>
            <a:ext cx="856895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Programação Orientada a Objetos</a:t>
            </a:r>
            <a:br>
              <a:rPr b="1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Testes</a:t>
            </a:r>
            <a:r>
              <a:rPr lang="pt-BR" sz="3200"/>
              <a:t> Unitários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2"/>
          <p:cNvSpPr txBox="1"/>
          <p:nvPr>
            <p:ph idx="4294967295" type="body"/>
          </p:nvPr>
        </p:nvSpPr>
        <p:spPr>
          <a:xfrm>
            <a:off x="755576" y="5013176"/>
            <a:ext cx="77724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lang="pt-BR" sz="2220"/>
              <a:t>Paulo Viniccius Vieira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lang="pt-BR" sz="2220"/>
              <a:t>paulo.vieira</a:t>
            </a:r>
            <a:r>
              <a:rPr b="1" i="0" lang="pt-BR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@faculdadeimpacta.com.br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1376" y="2383293"/>
            <a:ext cx="3781240" cy="1111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2"/>
          <p:cNvCxnSpPr/>
          <p:nvPr/>
        </p:nvCxnSpPr>
        <p:spPr>
          <a:xfrm>
            <a:off x="467544" y="5013176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Testes Unitários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255000" y="1340775"/>
            <a:ext cx="8683200" cy="52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pt-BR" sz="3000"/>
              <a:t>S</a:t>
            </a:r>
            <a:r>
              <a:rPr lang="pt-BR" sz="3000"/>
              <a:t>ão programas escritos para testar outros programas, verificando o comportamento esperado.</a:t>
            </a:r>
            <a:endParaRPr sz="3000"/>
          </a:p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pt-BR" sz="3000"/>
              <a:t>Seu o</a:t>
            </a:r>
            <a:r>
              <a:rPr lang="pt-BR" sz="3000"/>
              <a:t>bjetivo é garantir que uma função, método ou classe </a:t>
            </a:r>
            <a:r>
              <a:rPr lang="pt-BR" sz="3000" u="sng"/>
              <a:t>funcione corretamente</a:t>
            </a:r>
            <a:r>
              <a:rPr lang="pt-BR" sz="3000"/>
              <a:t>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pt-BR" sz="3000"/>
              <a:t>Cada teste unitário deve testar apenas uma funcionalidade específica.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Testes Unitários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" name="Google Shape;102;p14"/>
          <p:cNvGrpSpPr/>
          <p:nvPr/>
        </p:nvGrpSpPr>
        <p:grpSpPr>
          <a:xfrm>
            <a:off x="169250" y="4270475"/>
            <a:ext cx="9038600" cy="2177700"/>
            <a:chOff x="245450" y="2822675"/>
            <a:chExt cx="9038600" cy="2177700"/>
          </a:xfrm>
        </p:grpSpPr>
        <p:sp>
          <p:nvSpPr>
            <p:cNvPr id="103" name="Google Shape;103;p14"/>
            <p:cNvSpPr/>
            <p:nvPr/>
          </p:nvSpPr>
          <p:spPr>
            <a:xfrm>
              <a:off x="2024300" y="2822675"/>
              <a:ext cx="2523000" cy="12213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/>
                <a:t>Função</a:t>
              </a:r>
              <a:endParaRPr b="1" sz="2000"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245450" y="2939150"/>
              <a:ext cx="1626900" cy="1006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/>
                <a:t>Entradas</a:t>
              </a:r>
              <a:endParaRPr b="1" sz="2000"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4699350" y="2939150"/>
              <a:ext cx="1392900" cy="1006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/>
                <a:t>Saída</a:t>
              </a:r>
              <a:endParaRPr b="1" sz="2000"/>
            </a:p>
          </p:txBody>
        </p:sp>
        <p:sp>
          <p:nvSpPr>
            <p:cNvPr id="106" name="Google Shape;106;p14"/>
            <p:cNvSpPr txBox="1"/>
            <p:nvPr/>
          </p:nvSpPr>
          <p:spPr>
            <a:xfrm>
              <a:off x="7957750" y="3599971"/>
              <a:ext cx="1326300" cy="7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4200">
                  <a:solidFill>
                    <a:srgbClr val="38761D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 b="1" sz="4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6215900" y="3116600"/>
              <a:ext cx="1392900" cy="6516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/>
                <a:t>Saída Obtida</a:t>
              </a:r>
              <a:endParaRPr b="1" sz="2000"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6215900" y="4348775"/>
              <a:ext cx="1392900" cy="6516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/>
                <a:t>Saída Esperada</a:t>
              </a:r>
              <a:endParaRPr b="1" sz="2000"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7666675" y="3333775"/>
              <a:ext cx="268500" cy="14379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268425" y="1188375"/>
            <a:ext cx="86430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 sz="2800"/>
              <a:t>Um teste unitário possui três etapas:</a:t>
            </a:r>
            <a:r>
              <a:rPr lang="pt-BR" sz="3000"/>
              <a:t> </a:t>
            </a:r>
            <a:endParaRPr sz="3000"/>
          </a:p>
          <a:p>
            <a:pPr indent="-2730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1" lang="pt-BR" sz="2600" u="sng"/>
              <a:t>Configuração</a:t>
            </a:r>
            <a:r>
              <a:rPr lang="pt-BR" sz="2600"/>
              <a:t>: </a:t>
            </a:r>
            <a:r>
              <a:rPr lang="pt-BR" sz="2600"/>
              <a:t>planejamento do teste e definição dos valores de entrada e saída</a:t>
            </a:r>
            <a:r>
              <a:rPr lang="pt-BR" sz="2600"/>
              <a:t>  </a:t>
            </a:r>
            <a:endParaRPr sz="2600"/>
          </a:p>
          <a:p>
            <a:pPr indent="-2730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1" lang="pt-BR" sz="2600" u="sng"/>
              <a:t>Chamada</a:t>
            </a:r>
            <a:r>
              <a:rPr lang="pt-BR" sz="2600"/>
              <a:t>: </a:t>
            </a:r>
            <a:r>
              <a:rPr lang="pt-BR" sz="2600"/>
              <a:t>chamada da função a ser testada </a:t>
            </a:r>
            <a:r>
              <a:rPr lang="pt-BR" sz="2600"/>
              <a:t>  </a:t>
            </a:r>
            <a:endParaRPr sz="2600"/>
          </a:p>
          <a:p>
            <a:pPr indent="-2730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1" lang="pt-BR" sz="2600" u="sng"/>
              <a:t>Afirmação</a:t>
            </a:r>
            <a:r>
              <a:rPr lang="pt-BR" sz="2600"/>
              <a:t>: </a:t>
            </a:r>
            <a:r>
              <a:rPr lang="pt-BR" sz="2600"/>
              <a:t>comparação do retorno da função com o resultado esperado</a:t>
            </a:r>
            <a:endParaRPr sz="2600"/>
          </a:p>
          <a:p>
            <a: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Testes Unitários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" name="Google Shape;117;p15"/>
          <p:cNvGrpSpPr/>
          <p:nvPr/>
        </p:nvGrpSpPr>
        <p:grpSpPr>
          <a:xfrm>
            <a:off x="169250" y="4270475"/>
            <a:ext cx="8962400" cy="2177700"/>
            <a:chOff x="245450" y="2822675"/>
            <a:chExt cx="8962400" cy="2177700"/>
          </a:xfrm>
        </p:grpSpPr>
        <p:sp>
          <p:nvSpPr>
            <p:cNvPr id="118" name="Google Shape;118;p15"/>
            <p:cNvSpPr/>
            <p:nvPr/>
          </p:nvSpPr>
          <p:spPr>
            <a:xfrm>
              <a:off x="2024300" y="2822675"/>
              <a:ext cx="2523000" cy="12213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latin typeface="Courier New"/>
                  <a:ea typeface="Courier New"/>
                  <a:cs typeface="Courier New"/>
                  <a:sym typeface="Courier New"/>
                </a:rPr>
                <a:t>def soma(a, b):</a:t>
              </a:r>
              <a:endParaRPr b="1" sz="20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latin typeface="Courier New"/>
                  <a:ea typeface="Courier New"/>
                  <a:cs typeface="Courier New"/>
                  <a:sym typeface="Courier New"/>
                </a:rPr>
                <a:t>    c = a + b</a:t>
              </a:r>
              <a:endParaRPr b="1" sz="20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latin typeface="Courier New"/>
                  <a:ea typeface="Courier New"/>
                  <a:cs typeface="Courier New"/>
                  <a:sym typeface="Courier New"/>
                </a:rPr>
                <a:t>    return c</a:t>
              </a:r>
              <a:endParaRPr b="1" sz="20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245450" y="2939150"/>
              <a:ext cx="1626900" cy="1006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89999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latin typeface="Courier New"/>
                  <a:ea typeface="Courier New"/>
                  <a:cs typeface="Courier New"/>
                  <a:sym typeface="Courier New"/>
                </a:rPr>
                <a:t>soma(10,5)</a:t>
              </a:r>
              <a:endParaRPr b="1" sz="20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4699350" y="2939150"/>
              <a:ext cx="1392900" cy="1006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/>
                <a:t>Saída</a:t>
              </a:r>
              <a:endParaRPr b="1" sz="2000"/>
            </a:p>
          </p:txBody>
        </p:sp>
        <p:sp>
          <p:nvSpPr>
            <p:cNvPr id="121" name="Google Shape;121;p15"/>
            <p:cNvSpPr txBox="1"/>
            <p:nvPr/>
          </p:nvSpPr>
          <p:spPr>
            <a:xfrm>
              <a:off x="7881550" y="3651150"/>
              <a:ext cx="1326300" cy="7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600">
                  <a:solidFill>
                    <a:srgbClr val="38761D"/>
                  </a:solidFill>
                  <a:latin typeface="Calibri"/>
                  <a:ea typeface="Calibri"/>
                  <a:cs typeface="Calibri"/>
                  <a:sym typeface="Calibri"/>
                </a:rPr>
                <a:t>OK</a:t>
              </a:r>
              <a:endParaRPr b="1" sz="36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6215900" y="3116600"/>
              <a:ext cx="1392900" cy="6516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endParaRPr b="1" sz="20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6215900" y="4348775"/>
              <a:ext cx="1392900" cy="6516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endParaRPr b="1" sz="20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7666675" y="3333775"/>
              <a:ext cx="268500" cy="14379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268425" y="1188375"/>
            <a:ext cx="86430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 sz="2800"/>
              <a:t>Um teste unitário possui três etapas:</a:t>
            </a:r>
            <a:r>
              <a:rPr lang="pt-BR" sz="3000"/>
              <a:t> </a:t>
            </a:r>
            <a:endParaRPr sz="3000"/>
          </a:p>
          <a:p>
            <a:pPr indent="-2730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1" lang="pt-BR" sz="2600" u="sng"/>
              <a:t>Configuração</a:t>
            </a:r>
            <a:r>
              <a:rPr lang="pt-BR" sz="2600"/>
              <a:t>: planejamento do teste e definição dos valores de entrada e saída  </a:t>
            </a:r>
            <a:endParaRPr sz="2600"/>
          </a:p>
          <a:p>
            <a:pPr indent="-2730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1" lang="pt-BR" sz="2600" u="sng"/>
              <a:t>Chamada</a:t>
            </a:r>
            <a:r>
              <a:rPr lang="pt-BR" sz="2600"/>
              <a:t>: chamada da função a ser testada   </a:t>
            </a:r>
            <a:endParaRPr sz="2600"/>
          </a:p>
          <a:p>
            <a:pPr indent="-2730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1" lang="pt-BR" sz="2600" u="sng"/>
              <a:t>Afirmação</a:t>
            </a:r>
            <a:r>
              <a:rPr lang="pt-BR" sz="2600"/>
              <a:t>: comparação do retorno da função com o resultado esperado</a:t>
            </a:r>
            <a:endParaRPr sz="2600"/>
          </a:p>
          <a:p>
            <a: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Testes Unitários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Google Shape;132;p16"/>
          <p:cNvGrpSpPr/>
          <p:nvPr/>
        </p:nvGrpSpPr>
        <p:grpSpPr>
          <a:xfrm>
            <a:off x="169250" y="4270475"/>
            <a:ext cx="8962400" cy="2177700"/>
            <a:chOff x="245450" y="2822675"/>
            <a:chExt cx="8962400" cy="2177700"/>
          </a:xfrm>
        </p:grpSpPr>
        <p:sp>
          <p:nvSpPr>
            <p:cNvPr id="133" name="Google Shape;133;p16"/>
            <p:cNvSpPr/>
            <p:nvPr/>
          </p:nvSpPr>
          <p:spPr>
            <a:xfrm>
              <a:off x="2024300" y="2822675"/>
              <a:ext cx="2523000" cy="12213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latin typeface="Courier New"/>
                  <a:ea typeface="Courier New"/>
                  <a:cs typeface="Courier New"/>
                  <a:sym typeface="Courier New"/>
                </a:rPr>
                <a:t>def soma(a, b):</a:t>
              </a:r>
              <a:endParaRPr b="1" sz="20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latin typeface="Courier New"/>
                  <a:ea typeface="Courier New"/>
                  <a:cs typeface="Courier New"/>
                  <a:sym typeface="Courier New"/>
                </a:rPr>
                <a:t>    c = a + b</a:t>
              </a:r>
              <a:endParaRPr b="1" sz="20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latin typeface="Courier New"/>
                  <a:ea typeface="Courier New"/>
                  <a:cs typeface="Courier New"/>
                  <a:sym typeface="Courier New"/>
                </a:rPr>
                <a:t>    print(c)</a:t>
              </a:r>
              <a:endParaRPr b="1" sz="20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245450" y="2939150"/>
              <a:ext cx="1626900" cy="1006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89999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latin typeface="Courier New"/>
                  <a:ea typeface="Courier New"/>
                  <a:cs typeface="Courier New"/>
                  <a:sym typeface="Courier New"/>
                </a:rPr>
                <a:t>soma(10,5)</a:t>
              </a:r>
              <a:endParaRPr b="1" sz="20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4699350" y="2939150"/>
              <a:ext cx="1392900" cy="1006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/>
                <a:t>Saída</a:t>
              </a:r>
              <a:endParaRPr b="1" sz="2000"/>
            </a:p>
          </p:txBody>
        </p:sp>
        <p:sp>
          <p:nvSpPr>
            <p:cNvPr id="136" name="Google Shape;136;p16"/>
            <p:cNvSpPr txBox="1"/>
            <p:nvPr/>
          </p:nvSpPr>
          <p:spPr>
            <a:xfrm>
              <a:off x="7881550" y="3651150"/>
              <a:ext cx="1326300" cy="7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400">
                  <a:solidFill>
                    <a:srgbClr val="38761D"/>
                  </a:solidFill>
                  <a:latin typeface="Calibri"/>
                  <a:ea typeface="Calibri"/>
                  <a:cs typeface="Calibri"/>
                  <a:sym typeface="Calibri"/>
                </a:rPr>
                <a:t>ERRO</a:t>
              </a:r>
              <a:endParaRPr b="1" sz="34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6215900" y="3116600"/>
              <a:ext cx="1392900" cy="6516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latin typeface="Courier New"/>
                  <a:ea typeface="Courier New"/>
                  <a:cs typeface="Courier New"/>
                  <a:sym typeface="Courier New"/>
                </a:rPr>
                <a:t>None</a:t>
              </a:r>
              <a:endParaRPr b="1" sz="20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6215900" y="4348775"/>
              <a:ext cx="1392900" cy="6516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endParaRPr b="1" sz="20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7666675" y="3333775"/>
              <a:ext cx="268500" cy="14379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6"/>
          <p:cNvSpPr txBox="1"/>
          <p:nvPr>
            <p:ph idx="1" type="body"/>
          </p:nvPr>
        </p:nvSpPr>
        <p:spPr>
          <a:xfrm>
            <a:off x="268425" y="1188375"/>
            <a:ext cx="86430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 sz="2800"/>
              <a:t>Um teste unitário possui três etapas:</a:t>
            </a:r>
            <a:r>
              <a:rPr lang="pt-BR" sz="3000"/>
              <a:t> </a:t>
            </a:r>
            <a:endParaRPr sz="3000"/>
          </a:p>
          <a:p>
            <a:pPr indent="-2730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1" lang="pt-BR" sz="2600" u="sng"/>
              <a:t>Configuração</a:t>
            </a:r>
            <a:r>
              <a:rPr lang="pt-BR" sz="2600"/>
              <a:t>: planejamento do teste e definição dos valores de entrada e saída  </a:t>
            </a:r>
            <a:endParaRPr sz="2600"/>
          </a:p>
          <a:p>
            <a:pPr indent="-2730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1" lang="pt-BR" sz="2600" u="sng"/>
              <a:t>Chamada</a:t>
            </a:r>
            <a:r>
              <a:rPr lang="pt-BR" sz="2600"/>
              <a:t>: chamada da função a ser testada   </a:t>
            </a:r>
            <a:endParaRPr sz="2600"/>
          </a:p>
          <a:p>
            <a:pPr indent="-2730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1" lang="pt-BR" sz="2600" u="sng"/>
              <a:t>Afirmação</a:t>
            </a:r>
            <a:r>
              <a:rPr lang="pt-BR" sz="2600"/>
              <a:t>: comparação do retorno da função com o resultado esperado</a:t>
            </a:r>
            <a:endParaRPr sz="2600"/>
          </a:p>
          <a:p>
            <a: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Testes Unitários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294675" y="1340775"/>
            <a:ext cx="8706600" cy="52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/>
              <a:t>Vantagens:</a:t>
            </a:r>
            <a:endParaRPr sz="2800"/>
          </a:p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 u="sng"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pt-BR" sz="2800" u="sng"/>
              <a:t>Facilitar a identificação de erros</a:t>
            </a:r>
            <a:r>
              <a:rPr lang="pt-BR" sz="2800"/>
              <a:t>: ao fazer alterações no sistema, os testes acusam novos erros ocorridos</a:t>
            </a:r>
            <a:endParaRPr sz="2800"/>
          </a:p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pt-BR" sz="2800" u="sng"/>
              <a:t>Facilitar mudanças</a:t>
            </a:r>
            <a:r>
              <a:rPr lang="pt-BR" sz="2800"/>
              <a:t>: permite realizar modificações no programa sem causar erros desconhecidos</a:t>
            </a:r>
            <a:endParaRPr sz="2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47" name="Google Shape;147;p17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Exemplo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8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47" y="977015"/>
            <a:ext cx="3563654" cy="129875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5" name="Google Shape;15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475" y="2370349"/>
            <a:ext cx="7318474" cy="440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8"/>
          <p:cNvSpPr txBox="1"/>
          <p:nvPr/>
        </p:nvSpPr>
        <p:spPr>
          <a:xfrm>
            <a:off x="257850" y="557426"/>
            <a:ext cx="102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libri"/>
                <a:ea typeface="Calibri"/>
                <a:cs typeface="Calibri"/>
                <a:sym typeface="Calibri"/>
              </a:rPr>
              <a:t>modulo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7190675" y="1908650"/>
            <a:ext cx="187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libri"/>
                <a:ea typeface="Calibri"/>
                <a:cs typeface="Calibri"/>
                <a:sym typeface="Calibri"/>
              </a:rPr>
              <a:t>arquivo de teste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5463375" y="4287775"/>
            <a:ext cx="3563700" cy="740100"/>
          </a:xfrm>
          <a:prstGeom prst="wedgeRectCallout">
            <a:avLst>
              <a:gd fmla="val -83456" name="adj1"/>
              <a:gd fmla="val -3637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Instrução </a:t>
            </a:r>
            <a:r>
              <a:rPr b="1" lang="pt-BR" sz="1600">
                <a:latin typeface="Consolas"/>
                <a:ea typeface="Consolas"/>
                <a:cs typeface="Consolas"/>
                <a:sym typeface="Consolas"/>
              </a:rPr>
              <a:t>assert </a:t>
            </a:r>
            <a:r>
              <a:rPr lang="pt-BR" sz="1500"/>
              <a:t>compara os valores e gera uma exceção </a:t>
            </a:r>
            <a:r>
              <a:rPr b="1" lang="pt-B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AssertionError </a:t>
            </a:r>
            <a:r>
              <a:rPr lang="pt-BR" sz="1500"/>
              <a:t>se forem diferentes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