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929F4-8003-4A48-93ED-E7F9E6E55F2A}">
  <a:tblStyle styleId="{813929F4-8003-4A48-93ED-E7F9E6E55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471dee1a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7e471dee1a_0_7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471dee1a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7e471dee1a_0_7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471de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7e471dee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471dee1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e471dee1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471dee1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7e471dee1a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471dee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7e471dee1a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471dee1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7e471dee1a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471dee1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e471dee1a_0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471dee1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7e471dee1a_0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471dee1a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7e471dee1a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/>
              <a:t>Tratamento de Exceções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exceções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92575" y="1229150"/>
            <a:ext cx="8649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Para gerar/provocar uma exceção é usado o comando </a:t>
            </a:r>
            <a:r>
              <a:rPr b="1" lang="pt-BR" sz="2800" u="sng"/>
              <a:t>raise</a:t>
            </a:r>
            <a:r>
              <a:rPr lang="pt-BR" sz="2800"/>
              <a:t>, que tem a seguinte forma:</a:t>
            </a:r>
            <a:endParaRPr sz="2800"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>
                <a:latin typeface="Consolas"/>
                <a:ea typeface="Consolas"/>
                <a:cs typeface="Consolas"/>
                <a:sym typeface="Consolas"/>
              </a:rPr>
              <a:t>raise TipoDaExceção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00" y="3229700"/>
            <a:ext cx="7405275" cy="29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92575" y="1457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925" y="2135000"/>
            <a:ext cx="6730675" cy="40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exceções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92575" y="1229150"/>
            <a:ext cx="8649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Exemplos: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Exceções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28650" y="1457740"/>
            <a:ext cx="83034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3000"/>
              <a:t>Quando um programa encontra situações não previstas durante sua execução, diz-se que ocorreu uma </a:t>
            </a:r>
            <a:r>
              <a:rPr b="1" lang="pt-BR" sz="3000" u="sng"/>
              <a:t>exceção</a:t>
            </a:r>
            <a:r>
              <a:rPr lang="pt-BR" sz="3000"/>
              <a:t> (condição excepcional)</a:t>
            </a:r>
            <a:endParaRPr sz="3000"/>
          </a:p>
          <a:p>
            <a:pPr indent="-3937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pt-BR" sz="2600"/>
              <a:t>Um erro é uma exceção, mas nem toda exceção é um erro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3000"/>
              <a:t>Se a condição excepcional não é prevista (e tratada), o programa exibe uma mensagem de erro e é interrompido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Exceções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28650" y="1457740"/>
            <a:ext cx="83034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3000"/>
              <a:t>Um programa bem elaborado precisa detectar exceções e tratá-las para que a execução não seja abortada</a:t>
            </a:r>
            <a:endParaRPr sz="3000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3000"/>
              <a:t>Em Python, é possível </a:t>
            </a:r>
            <a:r>
              <a:rPr b="1" lang="pt-BR" sz="3000" u="sng"/>
              <a:t>detectar</a:t>
            </a:r>
            <a:r>
              <a:rPr lang="pt-BR" sz="3000"/>
              <a:t> a ocorrência de uma situação excepcional e </a:t>
            </a:r>
            <a:r>
              <a:rPr b="1" lang="pt-BR" sz="3000" u="sng"/>
              <a:t>tratar</a:t>
            </a:r>
            <a:r>
              <a:rPr lang="pt-BR" sz="3000"/>
              <a:t> essa exceção</a:t>
            </a:r>
            <a:endParaRPr sz="3000"/>
          </a:p>
          <a:p>
            <a:pPr indent="-2730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ou seja, definir o que fazer quando ocorre a exceção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169654"/>
            <a:ext cx="7886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Principais Tipos de Exceções</a:t>
            </a:r>
            <a:endParaRPr/>
          </a:p>
        </p:txBody>
      </p:sp>
      <p:graphicFrame>
        <p:nvGraphicFramePr>
          <p:cNvPr id="106" name="Google Shape;106;p15"/>
          <p:cNvGraphicFramePr/>
          <p:nvPr/>
        </p:nvGraphicFramePr>
        <p:xfrm>
          <a:off x="461775" y="92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{813929F4-8003-4A48-93ED-E7F9E6E55F2A}</a:tableStyleId>
              </a:tblPr>
              <a:tblGrid>
                <a:gridCol w="2747850"/>
                <a:gridCol w="5655350"/>
              </a:tblGrid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Classe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Descrição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Classe genérica para todas as exceções 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ArithmeticError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Erros Aritméticos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Falha no acesso ou atribuição a atributo de classe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ZeroDivisionError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 em divisão por zero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Falha no acesso a arquivos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Índice inexistente em listas ou tuplas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Chave inexistente de dicionário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Variável Inexistente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Atribuição de valor a objeto de tipo errado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Conversão de tipos inválidos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SyntaxError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 de sintaxe (código errado)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28650" y="169653"/>
            <a:ext cx="788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92575" y="1076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Para identificar e tratar uma exceção gerada por um trecho de código, pode-se usar a construção </a:t>
            </a:r>
            <a:r>
              <a:rPr b="1" lang="pt-BR" sz="2700" u="sng"/>
              <a:t>try/except</a:t>
            </a:r>
            <a:r>
              <a:rPr lang="pt-BR" sz="2700"/>
              <a:t>, conforme a sintaxe abaixo:</a:t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300"/>
          </a:p>
        </p:txBody>
      </p:sp>
      <p:sp>
        <p:nvSpPr>
          <p:cNvPr id="113" name="Google Shape;113;p16"/>
          <p:cNvSpPr txBox="1"/>
          <p:nvPr/>
        </p:nvSpPr>
        <p:spPr>
          <a:xfrm>
            <a:off x="392575" y="2538150"/>
            <a:ext cx="5287800" cy="2426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comando 1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comando 2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 TipoDeExceção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tratamento da exceção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25" y="4554150"/>
            <a:ext cx="7551575" cy="22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92575" y="1076750"/>
            <a:ext cx="86493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A instrução </a:t>
            </a:r>
            <a:r>
              <a:rPr b="1" lang="pt-BR" sz="2700" u="sng"/>
              <a:t>try</a:t>
            </a:r>
            <a:r>
              <a:rPr lang="pt-BR" sz="2700"/>
              <a:t> pode ter mais de uma cláusula </a:t>
            </a:r>
            <a:r>
              <a:rPr b="1" lang="pt-BR" sz="2700" u="sng"/>
              <a:t>except</a:t>
            </a:r>
            <a:r>
              <a:rPr lang="pt-BR" sz="2700"/>
              <a:t> para diferentes tipos de exceções.</a:t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75" y="2133900"/>
            <a:ext cx="7633625" cy="26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781" y="4909950"/>
            <a:ext cx="5640419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825" y="5822961"/>
            <a:ext cx="5784775" cy="8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92575" y="1229150"/>
            <a:ext cx="864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Se quisermos nos prevenir contra qualquer tipo de erro, podemos usar uma exceção </a:t>
            </a:r>
            <a:r>
              <a:rPr lang="pt-BR" sz="2700"/>
              <a:t>'</a:t>
            </a:r>
            <a:r>
              <a:rPr lang="pt-BR" sz="2700"/>
              <a:t>genérica</a:t>
            </a:r>
            <a:r>
              <a:rPr lang="pt-BR" sz="2700"/>
              <a:t>'</a:t>
            </a:r>
            <a:r>
              <a:rPr lang="pt-BR" sz="2700"/>
              <a:t>, do tipo </a:t>
            </a:r>
            <a:r>
              <a:rPr b="1" lang="pt-BR" sz="2700" u="sng"/>
              <a:t>Exception</a:t>
            </a:r>
            <a:endParaRPr sz="27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25" y="2829748"/>
            <a:ext cx="7512601" cy="35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Cláusula </a:t>
            </a:r>
            <a:r>
              <a:rPr b="1" i="1" lang="pt-BR"/>
              <a:t>else</a:t>
            </a:r>
            <a:endParaRPr b="1" i="1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92575" y="1229150"/>
            <a:ext cx="86493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É possível completar um comando try com uma cláusula </a:t>
            </a:r>
            <a:r>
              <a:rPr b="1" lang="pt-BR" sz="2700" u="sng"/>
              <a:t>else</a:t>
            </a:r>
            <a:r>
              <a:rPr lang="pt-BR" sz="2700"/>
              <a:t> que introduz um trecho de código que só é executado quando </a:t>
            </a:r>
            <a:r>
              <a:rPr lang="pt-BR" sz="2700" u="sng"/>
              <a:t>nenhuma exceção ocorre</a:t>
            </a:r>
            <a:r>
              <a:rPr lang="pt-BR" sz="2700"/>
              <a:t>: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25" y="2920000"/>
            <a:ext cx="6619100" cy="3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1696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Cláusula </a:t>
            </a:r>
            <a:r>
              <a:rPr b="1" i="1" lang="pt-BR"/>
              <a:t>finally</a:t>
            </a:r>
            <a:endParaRPr b="1" i="1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575" y="1076750"/>
            <a:ext cx="86493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A cláusula </a:t>
            </a:r>
            <a:r>
              <a:rPr b="1" lang="pt-BR" sz="2700" u="sng"/>
              <a:t>finally</a:t>
            </a:r>
            <a:r>
              <a:rPr lang="pt-BR" sz="2700"/>
              <a:t> pode ser usada para assegurar que mesmo que ocorra algum erro (ou não), uma determinada sequência de comandos vai ser executada</a:t>
            </a:r>
            <a:endParaRPr sz="27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425" y="2583625"/>
            <a:ext cx="5992274" cy="4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