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8" r:id="rId5"/>
    <p:sldId id="279" r:id="rId6"/>
    <p:sldId id="280" r:id="rId7"/>
    <p:sldId id="286" r:id="rId8"/>
    <p:sldId id="285" r:id="rId9"/>
    <p:sldId id="281" r:id="rId10"/>
    <p:sldId id="283" r:id="rId11"/>
    <p:sldId id="287" r:id="rId12"/>
    <p:sldId id="288" r:id="rId13"/>
    <p:sldId id="289" r:id="rId14"/>
    <p:sldId id="290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A3E5802-7AE9-574B-B610-59E9D8C84E06}">
          <p14:sldIdLst>
            <p14:sldId id="278"/>
            <p14:sldId id="279"/>
            <p14:sldId id="280"/>
            <p14:sldId id="286"/>
            <p14:sldId id="285"/>
            <p14:sldId id="281"/>
            <p14:sldId id="283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29"/>
    <a:srgbClr val="C19520"/>
    <a:srgbClr val="FDE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/>
    <p:restoredTop sz="74808"/>
  </p:normalViewPr>
  <p:slideViewPr>
    <p:cSldViewPr>
      <p:cViewPr varScale="1">
        <p:scale>
          <a:sx n="80" d="100"/>
          <a:sy n="80" d="100"/>
        </p:scale>
        <p:origin x="1576" y="19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2436A-2BF2-1847-9875-62611F1439FC}" type="doc">
      <dgm:prSet loTypeId="urn:microsoft.com/office/officeart/2005/8/layout/hChevron3" loCatId="" qsTypeId="urn:microsoft.com/office/officeart/2005/8/quickstyle/simple1" qsCatId="simple" csTypeId="urn:microsoft.com/office/officeart/2005/8/colors/accent2_4" csCatId="accent2" phldr="1"/>
      <dgm:spPr/>
    </dgm:pt>
    <dgm:pt modelId="{7C60D25D-80EC-2244-84C7-17952B284D34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noProof="0" dirty="0">
              <a:solidFill>
                <a:schemeClr val="tx1">
                  <a:lumMod val="75000"/>
                </a:schemeClr>
              </a:solidFill>
            </a:rPr>
            <a:t>Apparition de l'informatique</a:t>
          </a:r>
        </a:p>
      </dgm:t>
    </dgm:pt>
    <dgm:pt modelId="{DB5529A6-8A92-4645-B6AC-FF704F6C2CC5}" type="parTrans" cxnId="{AAC5D0D5-D3C1-C344-B38A-D448B8999BF1}">
      <dgm:prSet/>
      <dgm:spPr/>
      <dgm:t>
        <a:bodyPr/>
        <a:lstStyle/>
        <a:p>
          <a:endParaRPr lang="en-US"/>
        </a:p>
      </dgm:t>
    </dgm:pt>
    <dgm:pt modelId="{22B679E1-CF61-014F-B06C-9F75A499EF8A}" type="sibTrans" cxnId="{AAC5D0D5-D3C1-C344-B38A-D448B8999BF1}">
      <dgm:prSet/>
      <dgm:spPr/>
      <dgm:t>
        <a:bodyPr/>
        <a:lstStyle/>
        <a:p>
          <a:endParaRPr lang="en-US"/>
        </a:p>
      </dgm:t>
    </dgm:pt>
    <dgm:pt modelId="{149B36E2-D9C9-B046-80B1-45D3845562DD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noProof="0" dirty="0">
              <a:solidFill>
                <a:schemeClr val="tx1"/>
              </a:solidFill>
            </a:rPr>
            <a:t>Début de l'Antiquité</a:t>
          </a:r>
        </a:p>
      </dgm:t>
    </dgm:pt>
    <dgm:pt modelId="{D676FE87-EC5B-0648-98EE-FF3099A9F9AE}" type="parTrans" cxnId="{95AC9D3D-752F-5141-8287-8E74CEEB6E2E}">
      <dgm:prSet/>
      <dgm:spPr/>
      <dgm:t>
        <a:bodyPr/>
        <a:lstStyle/>
        <a:p>
          <a:endParaRPr lang="en-US"/>
        </a:p>
      </dgm:t>
    </dgm:pt>
    <dgm:pt modelId="{570A5960-8ECB-B148-A186-56489B4D30B8}" type="sibTrans" cxnId="{95AC9D3D-752F-5141-8287-8E74CEEB6E2E}">
      <dgm:prSet/>
      <dgm:spPr/>
      <dgm:t>
        <a:bodyPr/>
        <a:lstStyle/>
        <a:p>
          <a:endParaRPr lang="en-US"/>
        </a:p>
      </dgm:t>
    </dgm:pt>
    <dgm:pt modelId="{8D60DB4B-2CD0-314B-8BF5-E4098F63A12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fr-FR" b="1" noProof="0" dirty="0">
              <a:solidFill>
                <a:schemeClr val="tx1"/>
              </a:solidFill>
            </a:rPr>
            <a:t>Fin de l'Antiquité jusqu'à mi 20ème siècle</a:t>
          </a:r>
        </a:p>
      </dgm:t>
    </dgm:pt>
    <dgm:pt modelId="{C5E59366-A131-4D43-B5CA-3595C5DD3C0C}" type="parTrans" cxnId="{A1FD23A7-2E2B-0A4C-B3FA-CADC971C6A4C}">
      <dgm:prSet/>
      <dgm:spPr/>
      <dgm:t>
        <a:bodyPr/>
        <a:lstStyle/>
        <a:p>
          <a:endParaRPr lang="en-US"/>
        </a:p>
      </dgm:t>
    </dgm:pt>
    <dgm:pt modelId="{7395BE98-C792-4441-AA62-3D957C57227C}" type="sibTrans" cxnId="{A1FD23A7-2E2B-0A4C-B3FA-CADC971C6A4C}">
      <dgm:prSet/>
      <dgm:spPr/>
      <dgm:t>
        <a:bodyPr/>
        <a:lstStyle/>
        <a:p>
          <a:endParaRPr lang="en-US"/>
        </a:p>
      </dgm:t>
    </dgm:pt>
    <dgm:pt modelId="{3DC2E7DB-ECB1-8E46-B199-8FF70171B146}" type="pres">
      <dgm:prSet presAssocID="{C312436A-2BF2-1847-9875-62611F1439FC}" presName="Name0" presStyleCnt="0">
        <dgm:presLayoutVars>
          <dgm:dir/>
          <dgm:resizeHandles val="exact"/>
        </dgm:presLayoutVars>
      </dgm:prSet>
      <dgm:spPr/>
    </dgm:pt>
    <dgm:pt modelId="{55126973-888A-E342-87EC-5F751072F12D}" type="pres">
      <dgm:prSet presAssocID="{149B36E2-D9C9-B046-80B1-45D3845562DD}" presName="parTxOnly" presStyleLbl="node1" presStyleIdx="0" presStyleCnt="3">
        <dgm:presLayoutVars>
          <dgm:bulletEnabled val="1"/>
        </dgm:presLayoutVars>
      </dgm:prSet>
      <dgm:spPr/>
    </dgm:pt>
    <dgm:pt modelId="{ED2EF9D7-BE4C-8A45-AF88-71F7F6462793}" type="pres">
      <dgm:prSet presAssocID="{570A5960-8ECB-B148-A186-56489B4D30B8}" presName="parSpace" presStyleCnt="0"/>
      <dgm:spPr/>
    </dgm:pt>
    <dgm:pt modelId="{6CA04ED1-7C16-514D-8D53-C1ADDEBF9273}" type="pres">
      <dgm:prSet presAssocID="{8D60DB4B-2CD0-314B-8BF5-E4098F63A12B}" presName="parTxOnly" presStyleLbl="node1" presStyleIdx="1" presStyleCnt="3" custScaleX="161802">
        <dgm:presLayoutVars>
          <dgm:bulletEnabled val="1"/>
        </dgm:presLayoutVars>
      </dgm:prSet>
      <dgm:spPr/>
    </dgm:pt>
    <dgm:pt modelId="{FF52E6D0-7CA1-F346-841F-50AC29DD4DC9}" type="pres">
      <dgm:prSet presAssocID="{7395BE98-C792-4441-AA62-3D957C57227C}" presName="parSpace" presStyleCnt="0"/>
      <dgm:spPr/>
    </dgm:pt>
    <dgm:pt modelId="{13E3AC4A-A612-9842-98F2-736BC620D6AE}" type="pres">
      <dgm:prSet presAssocID="{7C60D25D-80EC-2244-84C7-17952B284D34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5AC9D3D-752F-5141-8287-8E74CEEB6E2E}" srcId="{C312436A-2BF2-1847-9875-62611F1439FC}" destId="{149B36E2-D9C9-B046-80B1-45D3845562DD}" srcOrd="0" destOrd="0" parTransId="{D676FE87-EC5B-0648-98EE-FF3099A9F9AE}" sibTransId="{570A5960-8ECB-B148-A186-56489B4D30B8}"/>
    <dgm:cxn modelId="{BB779C72-9848-8846-AA48-12ED3931D099}" type="presOf" srcId="{7C60D25D-80EC-2244-84C7-17952B284D34}" destId="{13E3AC4A-A612-9842-98F2-736BC620D6AE}" srcOrd="0" destOrd="0" presId="urn:microsoft.com/office/officeart/2005/8/layout/hChevron3"/>
    <dgm:cxn modelId="{D915F597-C7AC-6545-8DD5-06345F019CC4}" type="presOf" srcId="{C312436A-2BF2-1847-9875-62611F1439FC}" destId="{3DC2E7DB-ECB1-8E46-B199-8FF70171B146}" srcOrd="0" destOrd="0" presId="urn:microsoft.com/office/officeart/2005/8/layout/hChevron3"/>
    <dgm:cxn modelId="{A1FD23A7-2E2B-0A4C-B3FA-CADC971C6A4C}" srcId="{C312436A-2BF2-1847-9875-62611F1439FC}" destId="{8D60DB4B-2CD0-314B-8BF5-E4098F63A12B}" srcOrd="1" destOrd="0" parTransId="{C5E59366-A131-4D43-B5CA-3595C5DD3C0C}" sibTransId="{7395BE98-C792-4441-AA62-3D957C57227C}"/>
    <dgm:cxn modelId="{4AB590A7-2F05-A54A-917B-7635BBA63A4F}" type="presOf" srcId="{149B36E2-D9C9-B046-80B1-45D3845562DD}" destId="{55126973-888A-E342-87EC-5F751072F12D}" srcOrd="0" destOrd="0" presId="urn:microsoft.com/office/officeart/2005/8/layout/hChevron3"/>
    <dgm:cxn modelId="{AAC5D0D5-D3C1-C344-B38A-D448B8999BF1}" srcId="{C312436A-2BF2-1847-9875-62611F1439FC}" destId="{7C60D25D-80EC-2244-84C7-17952B284D34}" srcOrd="2" destOrd="0" parTransId="{DB5529A6-8A92-4645-B6AC-FF704F6C2CC5}" sibTransId="{22B679E1-CF61-014F-B06C-9F75A499EF8A}"/>
    <dgm:cxn modelId="{6EDE4BD6-0032-684C-8193-F3321ABAF27A}" type="presOf" srcId="{8D60DB4B-2CD0-314B-8BF5-E4098F63A12B}" destId="{6CA04ED1-7C16-514D-8D53-C1ADDEBF9273}" srcOrd="0" destOrd="0" presId="urn:microsoft.com/office/officeart/2005/8/layout/hChevron3"/>
    <dgm:cxn modelId="{95A017A6-F626-F743-8A34-864232F13B1A}" type="presParOf" srcId="{3DC2E7DB-ECB1-8E46-B199-8FF70171B146}" destId="{55126973-888A-E342-87EC-5F751072F12D}" srcOrd="0" destOrd="0" presId="urn:microsoft.com/office/officeart/2005/8/layout/hChevron3"/>
    <dgm:cxn modelId="{9292E33B-EFBB-6A49-BDE6-519B807BF225}" type="presParOf" srcId="{3DC2E7DB-ECB1-8E46-B199-8FF70171B146}" destId="{ED2EF9D7-BE4C-8A45-AF88-71F7F6462793}" srcOrd="1" destOrd="0" presId="urn:microsoft.com/office/officeart/2005/8/layout/hChevron3"/>
    <dgm:cxn modelId="{A50C33A6-1C70-C74B-B61B-311F8DD623D1}" type="presParOf" srcId="{3DC2E7DB-ECB1-8E46-B199-8FF70171B146}" destId="{6CA04ED1-7C16-514D-8D53-C1ADDEBF9273}" srcOrd="2" destOrd="0" presId="urn:microsoft.com/office/officeart/2005/8/layout/hChevron3"/>
    <dgm:cxn modelId="{4C8A6D53-C854-0B4D-8DD5-16D8DE056EAA}" type="presParOf" srcId="{3DC2E7DB-ECB1-8E46-B199-8FF70171B146}" destId="{FF52E6D0-7CA1-F346-841F-50AC29DD4DC9}" srcOrd="3" destOrd="0" presId="urn:microsoft.com/office/officeart/2005/8/layout/hChevron3"/>
    <dgm:cxn modelId="{7175FF04-7EBA-B14A-905C-14FC86240420}" type="presParOf" srcId="{3DC2E7DB-ECB1-8E46-B199-8FF70171B146}" destId="{13E3AC4A-A612-9842-98F2-736BC620D6A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26973-888A-E342-87EC-5F751072F12D}">
      <dsp:nvSpPr>
        <dsp:cNvPr id="0" name=""/>
        <dsp:cNvSpPr/>
      </dsp:nvSpPr>
      <dsp:spPr>
        <a:xfrm>
          <a:off x="3192" y="2102292"/>
          <a:ext cx="3031675" cy="1212670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noProof="0" dirty="0">
              <a:solidFill>
                <a:schemeClr val="tx1"/>
              </a:solidFill>
            </a:rPr>
            <a:t>Début de l'Antiquité</a:t>
          </a:r>
        </a:p>
      </dsp:txBody>
      <dsp:txXfrm>
        <a:off x="3192" y="2102292"/>
        <a:ext cx="2728508" cy="1212670"/>
      </dsp:txXfrm>
    </dsp:sp>
    <dsp:sp modelId="{6CA04ED1-7C16-514D-8D53-C1ADDEBF9273}">
      <dsp:nvSpPr>
        <dsp:cNvPr id="0" name=""/>
        <dsp:cNvSpPr/>
      </dsp:nvSpPr>
      <dsp:spPr>
        <a:xfrm>
          <a:off x="2428532" y="2102292"/>
          <a:ext cx="4905311" cy="1212670"/>
        </a:xfrm>
        <a:prstGeom prst="chevron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noProof="0" dirty="0">
              <a:solidFill>
                <a:schemeClr val="tx1"/>
              </a:solidFill>
            </a:rPr>
            <a:t>Fin de l'Antiquité jusqu'à mi 20ème siècle</a:t>
          </a:r>
        </a:p>
      </dsp:txBody>
      <dsp:txXfrm>
        <a:off x="3034867" y="2102292"/>
        <a:ext cx="3692641" cy="1212670"/>
      </dsp:txXfrm>
    </dsp:sp>
    <dsp:sp modelId="{13E3AC4A-A612-9842-98F2-736BC620D6AE}">
      <dsp:nvSpPr>
        <dsp:cNvPr id="0" name=""/>
        <dsp:cNvSpPr/>
      </dsp:nvSpPr>
      <dsp:spPr>
        <a:xfrm>
          <a:off x="6727509" y="2102292"/>
          <a:ext cx="3031675" cy="121267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noProof="0" dirty="0">
              <a:solidFill>
                <a:schemeClr val="tx1">
                  <a:lumMod val="75000"/>
                </a:schemeClr>
              </a:solidFill>
            </a:rPr>
            <a:t>Apparition de l'informatique</a:t>
          </a:r>
        </a:p>
      </dsp:txBody>
      <dsp:txXfrm>
        <a:off x="7333844" y="2102292"/>
        <a:ext cx="1819005" cy="1212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fr-FR" smtClean="0"/>
              <a:t>24/04/2018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fr-FR" smtClean="0"/>
              <a:t>24/04/2018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28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C++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GMP (grands nombres)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err="1"/>
              <a:t>openSSL</a:t>
            </a:r>
            <a:r>
              <a:rPr lang="fr-FR" dirty="0"/>
              <a:t> (AES, SHA-256)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err="1"/>
              <a:t>Qt</a:t>
            </a:r>
            <a:r>
              <a:rPr lang="fr-FR" dirty="0"/>
              <a:t> (interface graphique)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SMTP (LIFASR5)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IMAP via Curl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272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189663" y="-10886"/>
            <a:ext cx="5995988" cy="6234113"/>
            <a:chOff x="6189663" y="3175"/>
            <a:chExt cx="5995988" cy="62341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67E9-37C3-164A-BB10-366CC3D83EE0}" type="datetime1">
              <a:rPr lang="fr-FR" smtClean="0"/>
              <a:t>24/04/2018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LIFPROJET - 2018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D563-4676-D74C-9EB3-4C4E0B9775F4}" type="datetime1">
              <a:rPr lang="fr-FR" smtClean="0"/>
              <a:t>24/04/2018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LIFPROJET - 2018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C075-B906-1843-8CAA-C26CD3F72602}" type="datetime1">
              <a:rPr lang="fr-FR" smtClean="0"/>
              <a:t>24/04/2018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LIFPROJET - 2018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4412-2D42-2E44-B06A-0483B00EBBDB}" type="datetime1">
              <a:rPr lang="fr-FR" smtClean="0"/>
              <a:t>24/04/2018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LIFPROJET - 2018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1146-ACBE-674D-8428-5154087C2EB1}" type="datetime1">
              <a:rPr lang="fr-FR" smtClean="0"/>
              <a:t>24/04/2018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LIFPROJET - 2018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6579-08D2-9241-9755-1F6B1F4C4DC8}" type="datetime1">
              <a:rPr lang="fr-FR" smtClean="0"/>
              <a:t>24/04/2018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LIFPROJET - 2018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F988-F369-1740-B1FE-43558DF00FA3}" type="datetime1">
              <a:rPr lang="fr-FR" smtClean="0"/>
              <a:t>24/04/2018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LIFPROJET - 2018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C20F-6E12-884D-ABDD-9785BDE7D63F}" type="datetime1">
              <a:rPr lang="fr-FR" smtClean="0"/>
              <a:t>24/04/2018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LIFPROJET - 2018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E83-B222-B548-878C-80A48C25A9E7}" type="datetime1">
              <a:rPr lang="fr-FR" smtClean="0"/>
              <a:t>24/04/2018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LIFPROJET - 2018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8780-2AA0-FF46-A236-BA4BAB5EAA27}" type="datetime1">
              <a:rPr lang="fr-FR" smtClean="0"/>
              <a:t>24/04/2018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LIFPROJET - 2018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D8A6ECC-2E32-4D49-BBC1-9F81A14D80D7}" type="datetime1">
              <a:rPr lang="fr-FR" smtClean="0"/>
              <a:t>24/04/2018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LIFPROJET - 2018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02A-860A-894E-93AF-38A725F3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1844824"/>
            <a:ext cx="9753600" cy="18002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LIFPROJET</a:t>
            </a:r>
            <a:br>
              <a:rPr lang="fr-FR" dirty="0"/>
            </a:br>
            <a:r>
              <a:rPr lang="fr-FR" dirty="0"/>
              <a:t>Chiffrement fondé sur l’identité (IBE)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21F72-8EF6-AA4A-86CE-7EB4760A2A94}"/>
              </a:ext>
            </a:extLst>
          </p:cNvPr>
          <p:cNvSpPr txBox="1"/>
          <p:nvPr/>
        </p:nvSpPr>
        <p:spPr>
          <a:xfrm>
            <a:off x="1211362" y="4658045"/>
            <a:ext cx="403244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1600" dirty="0"/>
              <a:t>Groupe</a:t>
            </a:r>
          </a:p>
          <a:p>
            <a:pPr>
              <a:lnSpc>
                <a:spcPct val="90000"/>
              </a:lnSpc>
            </a:pPr>
            <a:r>
              <a:rPr lang="fr-FR" sz="1600" dirty="0"/>
              <a:t>    Mourad ALLAM (11509098)</a:t>
            </a:r>
          </a:p>
          <a:p>
            <a:pPr>
              <a:lnSpc>
                <a:spcPct val="90000"/>
              </a:lnSpc>
            </a:pPr>
            <a:r>
              <a:rPr lang="fr-FR" sz="1600" dirty="0"/>
              <a:t>    Nicolas EUVRARD-BLANC (11508330)</a:t>
            </a:r>
          </a:p>
          <a:p>
            <a:pPr>
              <a:lnSpc>
                <a:spcPct val="90000"/>
              </a:lnSpc>
            </a:pPr>
            <a:r>
              <a:rPr lang="fr-FR" sz="1600" dirty="0"/>
              <a:t>    Gabriel SEQUEIRA (11508289)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F1C01-2330-164B-9D2F-7D2CED564E44}"/>
              </a:ext>
            </a:extLst>
          </p:cNvPr>
          <p:cNvSpPr txBox="1"/>
          <p:nvPr/>
        </p:nvSpPr>
        <p:spPr>
          <a:xfrm>
            <a:off x="7183309" y="4662031"/>
            <a:ext cx="403244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1600" dirty="0"/>
              <a:t>Enseignant</a:t>
            </a:r>
          </a:p>
          <a:p>
            <a:pPr>
              <a:lnSpc>
                <a:spcPct val="90000"/>
              </a:lnSpc>
            </a:pPr>
            <a:r>
              <a:rPr lang="fr-FR" sz="1600" dirty="0"/>
              <a:t>    Fabrice MOUHARTEM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EAF8A47-B598-E44F-A9E6-413B8A82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LIFPROJET - 2018</a:t>
            </a:r>
          </a:p>
        </p:txBody>
      </p:sp>
    </p:spTree>
    <p:extLst>
      <p:ext uri="{BB962C8B-B14F-4D97-AF65-F5344CB8AC3E}">
        <p14:creationId xmlns:p14="http://schemas.microsoft.com/office/powerpoint/2010/main" val="42576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807F-488B-484D-BC6F-659AC248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/>
          <a:lstStyle/>
          <a:p>
            <a:pPr marL="45720"/>
            <a:r>
              <a:rPr lang="fr-FR" b="1" dirty="0"/>
              <a:t>4 -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C002-406E-8347-8293-CBEF67FC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196752"/>
            <a:ext cx="9753600" cy="497544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dirty="0"/>
              <a:t>2. Améliorations</a:t>
            </a:r>
          </a:p>
          <a:p>
            <a:r>
              <a:rPr lang="fr-FR" dirty="0"/>
              <a:t>Multidestinataires des mails</a:t>
            </a:r>
          </a:p>
          <a:p>
            <a:r>
              <a:rPr lang="fr-FR" dirty="0"/>
              <a:t>pièces jointes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78B93-7EDA-5E49-A9FA-4AC5C7F2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6860" y="6172200"/>
            <a:ext cx="844353" cy="685800"/>
          </a:xfrm>
          <a:solidFill>
            <a:schemeClr val="tx1"/>
          </a:solidFill>
        </p:spPr>
        <p:txBody>
          <a:bodyPr/>
          <a:lstStyle/>
          <a:p>
            <a:fld id="{F36C87F6-986D-49E6-AF40-1B3A1EE8064D}" type="slidenum">
              <a:rPr lang="uk-UA" sz="4400" smtClean="0">
                <a:solidFill>
                  <a:schemeClr val="bg1"/>
                </a:solidFill>
              </a:rPr>
              <a:t>10</a:t>
            </a:fld>
            <a:endParaRPr lang="uk-UA" sz="4400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A48AB3-66F4-0E49-AF6F-BAB9BE4B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LIFPROJET - 2018</a:t>
            </a:r>
          </a:p>
        </p:txBody>
      </p:sp>
    </p:spTree>
    <p:extLst>
      <p:ext uri="{BB962C8B-B14F-4D97-AF65-F5344CB8AC3E}">
        <p14:creationId xmlns:p14="http://schemas.microsoft.com/office/powerpoint/2010/main" val="74147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807F-488B-484D-BC6F-659AC248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/>
          <a:lstStyle/>
          <a:p>
            <a:pPr marL="45720"/>
            <a:r>
              <a:rPr lang="fr-FR" b="1" dirty="0"/>
              <a:t>4 -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C002-406E-8347-8293-CBEF67FC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196752"/>
            <a:ext cx="9753600" cy="497544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dirty="0"/>
              <a:t>3. Ce que ça nous a apporté</a:t>
            </a:r>
          </a:p>
          <a:p>
            <a:pPr marL="45720" indent="0">
              <a:buNone/>
            </a:pPr>
            <a:r>
              <a:rPr lang="fr-FR" dirty="0"/>
              <a:t>Découverte de IBE</a:t>
            </a:r>
          </a:p>
          <a:p>
            <a:pPr marL="45720" indent="0">
              <a:buNone/>
            </a:pPr>
            <a:r>
              <a:rPr lang="fr-FR" dirty="0"/>
              <a:t>Découverte de librairies (GMP, </a:t>
            </a:r>
            <a:r>
              <a:rPr lang="fr-FR" dirty="0" err="1"/>
              <a:t>openSSL</a:t>
            </a:r>
            <a:r>
              <a:rPr lang="fr-FR" dirty="0"/>
              <a:t>, Curl)</a:t>
            </a:r>
          </a:p>
          <a:p>
            <a:pPr marL="45720" indent="0">
              <a:buNone/>
            </a:pPr>
            <a:r>
              <a:rPr lang="fr-FR" dirty="0"/>
              <a:t>Travail en groupe</a:t>
            </a:r>
          </a:p>
          <a:p>
            <a:pPr marL="45720" indent="0">
              <a:buNone/>
            </a:pPr>
            <a:r>
              <a:rPr lang="fr-FR" dirty="0"/>
              <a:t>Développement d’interface graphique</a:t>
            </a:r>
          </a:p>
          <a:p>
            <a:pPr marL="45720" indent="0">
              <a:buNone/>
            </a:pP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78B93-7EDA-5E49-A9FA-4AC5C7F2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6860" y="6172200"/>
            <a:ext cx="844353" cy="685800"/>
          </a:xfrm>
          <a:solidFill>
            <a:schemeClr val="tx1"/>
          </a:solidFill>
        </p:spPr>
        <p:txBody>
          <a:bodyPr/>
          <a:lstStyle/>
          <a:p>
            <a:fld id="{F36C87F6-986D-49E6-AF40-1B3A1EE8064D}" type="slidenum">
              <a:rPr lang="uk-UA" sz="4400" smtClean="0">
                <a:solidFill>
                  <a:schemeClr val="bg1"/>
                </a:solidFill>
              </a:rPr>
              <a:t>11</a:t>
            </a:fld>
            <a:endParaRPr lang="uk-UA" sz="4400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D1E242-3AF1-E54B-AB4B-F5B418F7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LIFPROJET - 2018</a:t>
            </a:r>
          </a:p>
        </p:txBody>
      </p:sp>
    </p:spTree>
    <p:extLst>
      <p:ext uri="{BB962C8B-B14F-4D97-AF65-F5344CB8AC3E}">
        <p14:creationId xmlns:p14="http://schemas.microsoft.com/office/powerpoint/2010/main" val="36868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807F-488B-484D-BC6F-659AC248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C002-406E-8347-8293-CBEF67FC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196752"/>
            <a:ext cx="9753600" cy="4975448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fr-FR" b="1" dirty="0"/>
              <a:t>Le chiffrement… À quoi ça sert ?</a:t>
            </a:r>
          </a:p>
          <a:p>
            <a:pPr marL="502920" indent="-457200">
              <a:buFont typeface="+mj-lt"/>
              <a:buAutoNum type="arabicPeriod"/>
            </a:pPr>
            <a:r>
              <a:rPr lang="fr-FR" b="1" dirty="0"/>
              <a:t>Spoutnik et IBE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Architecture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Prévisualisation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Outils</a:t>
            </a:r>
          </a:p>
          <a:p>
            <a:pPr marL="502920" indent="-457200">
              <a:buFont typeface="+mj-lt"/>
              <a:buAutoNum type="arabicPeriod"/>
            </a:pPr>
            <a:r>
              <a:rPr lang="fr-FR" b="1" dirty="0"/>
              <a:t>Démonstration</a:t>
            </a:r>
          </a:p>
          <a:p>
            <a:pPr marL="502920" indent="-457200">
              <a:buFont typeface="+mj-lt"/>
              <a:buAutoNum type="arabicPeriod"/>
            </a:pPr>
            <a:r>
              <a:rPr lang="fr-FR" b="1" dirty="0"/>
              <a:t>Conclusion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Difficultés rencontrées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Améliorations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Ce que ça nous a apporté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78B93-7EDA-5E49-A9FA-4AC5C7F2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6900" y="6172200"/>
            <a:ext cx="484313" cy="685800"/>
          </a:xfrm>
          <a:solidFill>
            <a:schemeClr val="tx1"/>
          </a:solidFill>
        </p:spPr>
        <p:txBody>
          <a:bodyPr/>
          <a:lstStyle/>
          <a:p>
            <a:fld id="{F36C87F6-986D-49E6-AF40-1B3A1EE8064D}" type="slidenum">
              <a:rPr lang="uk-UA" sz="4400" smtClean="0">
                <a:solidFill>
                  <a:schemeClr val="bg1"/>
                </a:solidFill>
              </a:rPr>
              <a:t>2</a:t>
            </a:fld>
            <a:endParaRPr lang="uk-UA" sz="4400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CF5C9D3-8DAA-0045-937F-FCC17B48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LIFPROJET - 2018</a:t>
            </a:r>
          </a:p>
        </p:txBody>
      </p:sp>
    </p:spTree>
    <p:extLst>
      <p:ext uri="{BB962C8B-B14F-4D97-AF65-F5344CB8AC3E}">
        <p14:creationId xmlns:p14="http://schemas.microsoft.com/office/powerpoint/2010/main" val="20460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3AE35D-F154-7E45-99B6-85FC8FA5C9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365914"/>
              </p:ext>
            </p:extLst>
          </p:nvPr>
        </p:nvGraphicFramePr>
        <p:xfrm>
          <a:off x="1208836" y="1121658"/>
          <a:ext cx="9762377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789807F-488B-484D-BC6F-659AC248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/>
          <a:lstStyle/>
          <a:p>
            <a:pPr marL="45720"/>
            <a:r>
              <a:rPr lang="fr-FR" b="1" dirty="0"/>
              <a:t>1 - Chiffrement… À quoi ça sert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C002-406E-8347-8293-CBEF67FC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472979"/>
            <a:ext cx="9753600" cy="4975448"/>
          </a:xfrm>
        </p:spPr>
        <p:txBody>
          <a:bodyPr>
            <a:normAutofit/>
          </a:bodyPr>
          <a:lstStyle/>
          <a:p>
            <a:pPr algn="just"/>
            <a:r>
              <a:rPr lang="fr-FR" b="1" dirty="0"/>
              <a:t>Transmettre</a:t>
            </a:r>
          </a:p>
          <a:p>
            <a:pPr algn="just"/>
            <a:r>
              <a:rPr lang="fr-FR" b="1" dirty="0"/>
              <a:t>Inintelligible</a:t>
            </a:r>
          </a:p>
          <a:p>
            <a:pPr algn="just"/>
            <a:r>
              <a:rPr lang="fr-FR" b="1" dirty="0"/>
              <a:t>Secret</a:t>
            </a:r>
            <a:endParaRPr lang="fr-FR" dirty="0"/>
          </a:p>
          <a:p>
            <a:pPr marL="45720" indent="0" algn="just">
              <a:buNone/>
            </a:pPr>
            <a:endParaRPr lang="fr-FR" dirty="0"/>
          </a:p>
          <a:p>
            <a:pPr marL="45720" indent="0" algn="just">
              <a:buNone/>
            </a:pPr>
            <a:endParaRPr lang="fr-FR" dirty="0"/>
          </a:p>
          <a:p>
            <a:pPr marL="45720" indent="0">
              <a:buNone/>
            </a:pP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78B93-7EDA-5E49-A9FA-4AC5C7F2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6900" y="6172200"/>
            <a:ext cx="484313" cy="685800"/>
          </a:xfrm>
          <a:solidFill>
            <a:schemeClr val="tx1"/>
          </a:solidFill>
        </p:spPr>
        <p:txBody>
          <a:bodyPr/>
          <a:lstStyle/>
          <a:p>
            <a:fld id="{F36C87F6-986D-49E6-AF40-1B3A1EE8064D}" type="slidenum">
              <a:rPr lang="fr-FR" sz="4400" smtClean="0">
                <a:solidFill>
                  <a:schemeClr val="bg1"/>
                </a:solidFill>
              </a:rPr>
              <a:t>3</a:t>
            </a:fld>
            <a:endParaRPr lang="fr-FR" sz="4400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B9889A-1296-3746-8514-0B759B8E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LIFPROJET - 2018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E8FDB8-1753-3A4E-9602-DE708367D75B}"/>
              </a:ext>
            </a:extLst>
          </p:cNvPr>
          <p:cNvCxnSpPr/>
          <p:nvPr/>
        </p:nvCxnSpPr>
        <p:spPr>
          <a:xfrm>
            <a:off x="1485900" y="4437112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96E21A-B775-C340-82F8-55A529602B51}"/>
              </a:ext>
            </a:extLst>
          </p:cNvPr>
          <p:cNvSpPr txBox="1"/>
          <p:nvPr/>
        </p:nvSpPr>
        <p:spPr>
          <a:xfrm>
            <a:off x="765819" y="5013175"/>
            <a:ext cx="1656185" cy="348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Hiéroglyphes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6216B-2B8E-F441-8707-E1B84A22E891}"/>
              </a:ext>
            </a:extLst>
          </p:cNvPr>
          <p:cNvSpPr txBox="1"/>
          <p:nvPr/>
        </p:nvSpPr>
        <p:spPr>
          <a:xfrm>
            <a:off x="1485900" y="4610628"/>
            <a:ext cx="129614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3000 avant JC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7E8BBE-FE09-3D42-BCD4-7828C115FE90}"/>
              </a:ext>
            </a:extLst>
          </p:cNvPr>
          <p:cNvCxnSpPr/>
          <p:nvPr/>
        </p:nvCxnSpPr>
        <p:spPr>
          <a:xfrm>
            <a:off x="3502124" y="4437112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84019A-09C6-1344-834D-CFC6112907A9}"/>
              </a:ext>
            </a:extLst>
          </p:cNvPr>
          <p:cNvSpPr txBox="1"/>
          <p:nvPr/>
        </p:nvSpPr>
        <p:spPr>
          <a:xfrm>
            <a:off x="2710036" y="5013176"/>
            <a:ext cx="1542663" cy="34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Code césar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BF5F8-455E-1D46-8E37-A84F6580CFD4}"/>
              </a:ext>
            </a:extLst>
          </p:cNvPr>
          <p:cNvSpPr txBox="1"/>
          <p:nvPr/>
        </p:nvSpPr>
        <p:spPr>
          <a:xfrm>
            <a:off x="3502124" y="4610628"/>
            <a:ext cx="129614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80 avant JC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F16340-C665-CA48-BBBA-271103642AC6}"/>
              </a:ext>
            </a:extLst>
          </p:cNvPr>
          <p:cNvCxnSpPr/>
          <p:nvPr/>
        </p:nvCxnSpPr>
        <p:spPr>
          <a:xfrm>
            <a:off x="6238428" y="4437112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BF136D-9C7F-904D-8E5C-FE24AF23EAC2}"/>
              </a:ext>
            </a:extLst>
          </p:cNvPr>
          <p:cNvSpPr txBox="1"/>
          <p:nvPr/>
        </p:nvSpPr>
        <p:spPr>
          <a:xfrm>
            <a:off x="5518349" y="5013176"/>
            <a:ext cx="223224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Code Marie Stuart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F65E37-D197-5A41-A36A-B2B487BA9C91}"/>
              </a:ext>
            </a:extLst>
          </p:cNvPr>
          <p:cNvSpPr txBox="1"/>
          <p:nvPr/>
        </p:nvSpPr>
        <p:spPr>
          <a:xfrm>
            <a:off x="6238428" y="4603603"/>
            <a:ext cx="129614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1586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6A0B8-3713-4141-95C4-E44EA9FE63A3}"/>
              </a:ext>
            </a:extLst>
          </p:cNvPr>
          <p:cNvCxnSpPr/>
          <p:nvPr/>
        </p:nvCxnSpPr>
        <p:spPr>
          <a:xfrm>
            <a:off x="8614692" y="4437112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11F584-62CB-E24F-9E77-7C00A37446F8}"/>
              </a:ext>
            </a:extLst>
          </p:cNvPr>
          <p:cNvSpPr txBox="1"/>
          <p:nvPr/>
        </p:nvSpPr>
        <p:spPr>
          <a:xfrm>
            <a:off x="8357154" y="5013176"/>
            <a:ext cx="6175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RSA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7D7D82-8ED8-8E4F-B907-9D3E7E05E8DC}"/>
              </a:ext>
            </a:extLst>
          </p:cNvPr>
          <p:cNvSpPr txBox="1"/>
          <p:nvPr/>
        </p:nvSpPr>
        <p:spPr>
          <a:xfrm>
            <a:off x="8614692" y="4581128"/>
            <a:ext cx="129614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1977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0D38BA-F845-8B47-8D60-A29A5CCF7696}"/>
              </a:ext>
            </a:extLst>
          </p:cNvPr>
          <p:cNvCxnSpPr/>
          <p:nvPr/>
        </p:nvCxnSpPr>
        <p:spPr>
          <a:xfrm>
            <a:off x="4870276" y="4437112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A9FEA4-F015-684B-809C-D6ED59DE6DC5}"/>
              </a:ext>
            </a:extLst>
          </p:cNvPr>
          <p:cNvSpPr txBox="1"/>
          <p:nvPr/>
        </p:nvSpPr>
        <p:spPr>
          <a:xfrm>
            <a:off x="4870276" y="4581128"/>
            <a:ext cx="129614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1485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B0847C-89E3-3C4D-AA8B-1F0BA047F00A}"/>
              </a:ext>
            </a:extLst>
          </p:cNvPr>
          <p:cNvSpPr txBox="1"/>
          <p:nvPr/>
        </p:nvSpPr>
        <p:spPr>
          <a:xfrm>
            <a:off x="4294213" y="5013176"/>
            <a:ext cx="223224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dirty="0" err="1"/>
              <a:t>Cryptex</a:t>
            </a: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Code miroir</a:t>
            </a:r>
          </a:p>
        </p:txBody>
      </p:sp>
    </p:spTree>
    <p:extLst>
      <p:ext uri="{BB962C8B-B14F-4D97-AF65-F5344CB8AC3E}">
        <p14:creationId xmlns:p14="http://schemas.microsoft.com/office/powerpoint/2010/main" val="25518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807F-488B-484D-BC6F-659AC248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/>
          <a:lstStyle/>
          <a:p>
            <a:pPr marL="45720"/>
            <a:r>
              <a:rPr lang="fr-FR" b="1" dirty="0"/>
              <a:t>1 - Chiffrement… À quoi ça sert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99E17F-2640-6F4B-BABB-9828656F2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" t="4167" r="1719" b="4167"/>
          <a:stretch/>
        </p:blipFill>
        <p:spPr>
          <a:xfrm>
            <a:off x="1917948" y="1268760"/>
            <a:ext cx="7848872" cy="3168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78B93-7EDA-5E49-A9FA-4AC5C7F2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6900" y="6172200"/>
            <a:ext cx="484313" cy="685800"/>
          </a:xfrm>
          <a:solidFill>
            <a:schemeClr val="tx1"/>
          </a:solidFill>
        </p:spPr>
        <p:txBody>
          <a:bodyPr/>
          <a:lstStyle/>
          <a:p>
            <a:fld id="{F36C87F6-986D-49E6-AF40-1B3A1EE8064D}" type="slidenum">
              <a:rPr lang="uk-UA" sz="4400" smtClean="0">
                <a:solidFill>
                  <a:schemeClr val="bg1"/>
                </a:solidFill>
              </a:rPr>
              <a:t>4</a:t>
            </a:fld>
            <a:endParaRPr lang="uk-UA" sz="4400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ED3D23-AEE4-4E45-AB4D-31FF0C71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LIFPROJET - 2018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FDFC1-063C-8C47-887E-E7F1D1E24D1F}"/>
              </a:ext>
            </a:extLst>
          </p:cNvPr>
          <p:cNvSpPr txBox="1"/>
          <p:nvPr/>
        </p:nvSpPr>
        <p:spPr>
          <a:xfrm>
            <a:off x="1917948" y="4876476"/>
            <a:ext cx="78488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Notre proposition : IBE de </a:t>
            </a:r>
            <a:r>
              <a:rPr lang="fr-FR" sz="2400" dirty="0" err="1"/>
              <a:t>Cocks</a:t>
            </a:r>
            <a:r>
              <a:rPr lang="fr-FR" sz="2400" dirty="0"/>
              <a:t> et AES </a:t>
            </a:r>
          </a:p>
        </p:txBody>
      </p:sp>
    </p:spTree>
    <p:extLst>
      <p:ext uri="{BB962C8B-B14F-4D97-AF65-F5344CB8AC3E}">
        <p14:creationId xmlns:p14="http://schemas.microsoft.com/office/powerpoint/2010/main" val="13210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807F-488B-484D-BC6F-659AC248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>
            <a:normAutofit/>
          </a:bodyPr>
          <a:lstStyle/>
          <a:p>
            <a:pPr marL="45720"/>
            <a:r>
              <a:rPr lang="fr-FR" b="1" dirty="0"/>
              <a:t>2 - Spoutnik et 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C002-406E-8347-8293-CBEF67FC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196752"/>
            <a:ext cx="9753600" cy="4975448"/>
          </a:xfrm>
        </p:spPr>
        <p:txBody>
          <a:bodyPr>
            <a:normAutofit/>
          </a:bodyPr>
          <a:lstStyle/>
          <a:p>
            <a:pPr marL="502920" indent="-457200">
              <a:buAutoNum type="arabicPeriod"/>
            </a:pPr>
            <a:r>
              <a:rPr lang="fr-FR" dirty="0"/>
              <a:t>Architecture</a:t>
            </a:r>
          </a:p>
          <a:p>
            <a:r>
              <a:rPr lang="fr-FR" dirty="0"/>
              <a:t>Client / Serveur</a:t>
            </a:r>
          </a:p>
          <a:p>
            <a:pPr marL="45720" indent="0">
              <a:buNone/>
            </a:pP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78B93-7EDA-5E49-A9FA-4AC5C7F2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6900" y="6172200"/>
            <a:ext cx="484313" cy="685800"/>
          </a:xfrm>
          <a:solidFill>
            <a:schemeClr val="tx1"/>
          </a:solidFill>
        </p:spPr>
        <p:txBody>
          <a:bodyPr/>
          <a:lstStyle/>
          <a:p>
            <a:fld id="{F36C87F6-986D-49E6-AF40-1B3A1EE8064D}" type="slidenum">
              <a:rPr lang="uk-UA" sz="4400" smtClean="0">
                <a:solidFill>
                  <a:schemeClr val="bg1"/>
                </a:solidFill>
              </a:rPr>
              <a:t>5</a:t>
            </a:fld>
            <a:endParaRPr lang="uk-UA" sz="4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57396-232D-884B-8A5B-A8C5C01316B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04" y="2154911"/>
            <a:ext cx="7254966" cy="405128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FC0AC4-8ADB-A945-81D1-77CBA42E89E8}"/>
              </a:ext>
            </a:extLst>
          </p:cNvPr>
          <p:cNvCxnSpPr>
            <a:cxnSpLocks/>
          </p:cNvCxnSpPr>
          <p:nvPr/>
        </p:nvCxnSpPr>
        <p:spPr>
          <a:xfrm>
            <a:off x="597569" y="4327095"/>
            <a:ext cx="91721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F8C042-CE11-CE49-B041-3AAADCBC5FC4}"/>
              </a:ext>
            </a:extLst>
          </p:cNvPr>
          <p:cNvSpPr txBox="1"/>
          <p:nvPr/>
        </p:nvSpPr>
        <p:spPr>
          <a:xfrm>
            <a:off x="813593" y="3462999"/>
            <a:ext cx="12961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/>
              <a:t>Serveur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2D59A-BE68-554D-9554-3768035C1826}"/>
              </a:ext>
            </a:extLst>
          </p:cNvPr>
          <p:cNvSpPr txBox="1"/>
          <p:nvPr/>
        </p:nvSpPr>
        <p:spPr>
          <a:xfrm>
            <a:off x="813593" y="4770578"/>
            <a:ext cx="12961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/>
              <a:t>Client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E23CAE6-4C58-B243-A708-0799DE66FEF8}"/>
              </a:ext>
            </a:extLst>
          </p:cNvPr>
          <p:cNvSpPr/>
          <p:nvPr/>
        </p:nvSpPr>
        <p:spPr>
          <a:xfrm>
            <a:off x="9166521" y="3207313"/>
            <a:ext cx="432048" cy="936104"/>
          </a:xfrm>
          <a:prstGeom prst="rightBrac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7AA21E-D28A-A94E-95FD-184A742E0DD4}"/>
              </a:ext>
            </a:extLst>
          </p:cNvPr>
          <p:cNvSpPr txBox="1"/>
          <p:nvPr/>
        </p:nvSpPr>
        <p:spPr>
          <a:xfrm>
            <a:off x="9531222" y="3352199"/>
            <a:ext cx="165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b="1" dirty="0">
                <a:solidFill>
                  <a:schemeClr val="accent6"/>
                </a:solidFill>
              </a:rPr>
              <a:t>échange sensible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4BFAD9-D6F2-3A4C-8D18-2CFDB4C0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LIFPROJET - 2018</a:t>
            </a:r>
          </a:p>
        </p:txBody>
      </p:sp>
    </p:spTree>
    <p:extLst>
      <p:ext uri="{BB962C8B-B14F-4D97-AF65-F5344CB8AC3E}">
        <p14:creationId xmlns:p14="http://schemas.microsoft.com/office/powerpoint/2010/main" val="3881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807F-488B-484D-BC6F-659AC248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/>
          <a:lstStyle/>
          <a:p>
            <a:pPr marL="45720"/>
            <a:r>
              <a:rPr lang="fr-FR" b="1" dirty="0"/>
              <a:t>2 - Spoutnik et 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C002-406E-8347-8293-CBEF67FC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196752"/>
            <a:ext cx="9753600" cy="497544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dirty="0"/>
              <a:t>2. Chronologie (Gantt)</a:t>
            </a:r>
          </a:p>
          <a:p>
            <a:pPr marL="45720" indent="0">
              <a:buNone/>
            </a:pP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78B93-7EDA-5E49-A9FA-4AC5C7F2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6900" y="6172200"/>
            <a:ext cx="484313" cy="685800"/>
          </a:xfrm>
          <a:solidFill>
            <a:schemeClr val="tx1"/>
          </a:solidFill>
        </p:spPr>
        <p:txBody>
          <a:bodyPr/>
          <a:lstStyle/>
          <a:p>
            <a:fld id="{F36C87F6-986D-49E6-AF40-1B3A1EE8064D}" type="slidenum">
              <a:rPr lang="uk-UA" sz="4400" smtClean="0">
                <a:solidFill>
                  <a:schemeClr val="bg1"/>
                </a:solidFill>
              </a:rPr>
              <a:t>6</a:t>
            </a:fld>
            <a:endParaRPr lang="uk-UA" sz="4400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B2D6FA3-9FAC-4E47-8533-B6EE6181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LIFPROJET - 2018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5692AB-A9A4-4649-AACF-FCAA643326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3" y="1998568"/>
            <a:ext cx="8902724" cy="278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CC38C0-AC70-6047-B52E-6BC43EA3C7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772" y="2013356"/>
            <a:ext cx="2315325" cy="27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807F-488B-484D-BC6F-659AC248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/>
          <a:lstStyle/>
          <a:p>
            <a:pPr marL="45720"/>
            <a:r>
              <a:rPr lang="fr-FR" b="1" dirty="0"/>
              <a:t>2 - Spoutnik et 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C002-406E-8347-8293-CBEF67FC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196752"/>
            <a:ext cx="9753600" cy="497544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dirty="0"/>
              <a:t>3. Outils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78B93-7EDA-5E49-A9FA-4AC5C7F2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6900" y="6172200"/>
            <a:ext cx="484313" cy="685800"/>
          </a:xfrm>
          <a:solidFill>
            <a:schemeClr val="tx1"/>
          </a:solidFill>
        </p:spPr>
        <p:txBody>
          <a:bodyPr/>
          <a:lstStyle/>
          <a:p>
            <a:fld id="{F36C87F6-986D-49E6-AF40-1B3A1EE8064D}" type="slidenum">
              <a:rPr lang="uk-UA" sz="4400" smtClean="0">
                <a:solidFill>
                  <a:schemeClr val="bg1"/>
                </a:solidFill>
              </a:rPr>
              <a:t>7</a:t>
            </a:fld>
            <a:endParaRPr lang="uk-UA" sz="4400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FE3E9D-BC0B-6B47-A8FE-624F6C1B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LIFPROJET - 2018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967AC-7100-0B46-A4C7-A6E1D48902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9" y="2367044"/>
            <a:ext cx="1368152" cy="1368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BDE43C-D03C-9340-8445-7A3DA250BE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19" y="2733303"/>
            <a:ext cx="2122914" cy="736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F899A-9B77-9647-8469-5168E6B04EDC}"/>
              </a:ext>
            </a:extLst>
          </p:cNvPr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4" y="2780928"/>
            <a:ext cx="2674911" cy="799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8176A9-6036-064E-8827-8330EB5D4EF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989" y="2733303"/>
            <a:ext cx="1510600" cy="872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A995A1-3419-2447-818A-C22E9C3C7F65}"/>
              </a:ext>
            </a:extLst>
          </p:cNvPr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688" y="4076413"/>
            <a:ext cx="2321560" cy="12185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5C6838-A1F9-4945-ADB4-84EC5A4C9411}"/>
              </a:ext>
            </a:extLst>
          </p:cNvPr>
          <p:cNvPicPr/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324" y="4013865"/>
            <a:ext cx="2289810" cy="12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807F-488B-484D-BC6F-659AC248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/>
          <a:lstStyle/>
          <a:p>
            <a:pPr marL="45720"/>
            <a:r>
              <a:rPr lang="fr-FR" b="1" dirty="0"/>
              <a:t>3 - Démonstration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C002-406E-8347-8293-CBEF67FC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196752"/>
            <a:ext cx="9753600" cy="497544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dirty="0"/>
              <a:t>Compilation TXT + </a:t>
            </a:r>
            <a:r>
              <a:rPr lang="fr-FR" dirty="0" err="1"/>
              <a:t>Qt</a:t>
            </a:r>
            <a:endParaRPr lang="fr-FR" dirty="0"/>
          </a:p>
          <a:p>
            <a:pPr marL="45720" indent="0">
              <a:buNone/>
            </a:pPr>
            <a:r>
              <a:rPr lang="fr-FR" dirty="0"/>
              <a:t>Lancer le serveur</a:t>
            </a:r>
          </a:p>
          <a:p>
            <a:pPr marL="45720" indent="0">
              <a:buNone/>
            </a:pPr>
            <a:r>
              <a:rPr lang="fr-FR" dirty="0"/>
              <a:t>Lancer le client (fenêtre fonctionne)</a:t>
            </a:r>
          </a:p>
          <a:p>
            <a:pPr marL="45720" indent="0">
              <a:buNone/>
            </a:pPr>
            <a:r>
              <a:rPr lang="fr-FR" dirty="0"/>
              <a:t>Montrer que SMTP fonctionne</a:t>
            </a:r>
          </a:p>
          <a:p>
            <a:pPr marL="45720" indent="0">
              <a:buNone/>
            </a:pPr>
            <a:r>
              <a:rPr lang="fr-FR" dirty="0"/>
              <a:t>Montrer que le déchiffrement fonctionne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64678E-3057-E449-BA20-38378451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LIFPROJET - 2018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91A351E-5397-BE4A-AB8C-B34B3402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6860" y="6172200"/>
            <a:ext cx="844353" cy="685800"/>
          </a:xfrm>
          <a:solidFill>
            <a:schemeClr val="tx1"/>
          </a:solidFill>
        </p:spPr>
        <p:txBody>
          <a:bodyPr/>
          <a:lstStyle/>
          <a:p>
            <a:fld id="{F36C87F6-986D-49E6-AF40-1B3A1EE8064D}" type="slidenum">
              <a:rPr lang="uk-UA" sz="4400" smtClean="0">
                <a:solidFill>
                  <a:schemeClr val="bg1"/>
                </a:solidFill>
              </a:rPr>
              <a:t>8</a:t>
            </a:fld>
            <a:endParaRPr lang="uk-UA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08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807F-488B-484D-BC6F-659AC248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/>
          <a:lstStyle/>
          <a:p>
            <a:pPr marL="45720"/>
            <a:r>
              <a:rPr lang="fr-FR" b="1" dirty="0"/>
              <a:t>4 -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C002-406E-8347-8293-CBEF67FC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196752"/>
            <a:ext cx="9753600" cy="497544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dirty="0"/>
              <a:t>1. Difficultés rencontrées</a:t>
            </a:r>
          </a:p>
          <a:p>
            <a:r>
              <a:rPr lang="fr-FR" dirty="0"/>
              <a:t>début avec GMP</a:t>
            </a:r>
          </a:p>
          <a:p>
            <a:r>
              <a:rPr lang="fr-FR" dirty="0"/>
              <a:t>documentation pas toujours de qualité</a:t>
            </a:r>
          </a:p>
          <a:p>
            <a:r>
              <a:rPr lang="fr-FR" dirty="0"/>
              <a:t>hash de l’ID</a:t>
            </a:r>
          </a:p>
          <a:p>
            <a:r>
              <a:rPr lang="fr-FR" dirty="0"/>
              <a:t>enregistrer le </a:t>
            </a:r>
            <a:r>
              <a:rPr lang="fr-FR" dirty="0" err="1"/>
              <a:t>cipher</a:t>
            </a:r>
            <a:r>
              <a:rPr lang="fr-FR" dirty="0"/>
              <a:t> dans un fichier texte puis le lire</a:t>
            </a:r>
          </a:p>
          <a:p>
            <a:r>
              <a:rPr lang="fr-FR" dirty="0"/>
              <a:t>utiliser IMAP !!</a:t>
            </a:r>
          </a:p>
          <a:p>
            <a:r>
              <a:rPr lang="fr-FR" dirty="0"/>
              <a:t>IP bloquées (spam)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331549-2A46-BE4C-A446-BD3FC96C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LIFPROJET - 2018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14FEAC4-2E3A-DA4A-97FF-5C22381C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6860" y="6172200"/>
            <a:ext cx="844353" cy="685800"/>
          </a:xfrm>
          <a:solidFill>
            <a:schemeClr val="tx1"/>
          </a:solidFill>
        </p:spPr>
        <p:txBody>
          <a:bodyPr/>
          <a:lstStyle/>
          <a:p>
            <a:fld id="{F36C87F6-986D-49E6-AF40-1B3A1EE8064D}" type="slidenum">
              <a:rPr lang="uk-UA" sz="4400" smtClean="0">
                <a:solidFill>
                  <a:schemeClr val="bg1"/>
                </a:solidFill>
              </a:rPr>
              <a:t>9</a:t>
            </a:fld>
            <a:endParaRPr lang="uk-UA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fric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6d93d202-47fc-4405-873a-cab67cc5f1b2">english</DirectSourceMarket>
    <ApprovalStatus xmlns="6d93d202-47fc-4405-873a-cab67cc5f1b2">InProgress</ApprovalStatus>
    <MarketSpecific xmlns="6d93d202-47fc-4405-873a-cab67cc5f1b2">false</MarketSpecific>
    <LocComments xmlns="6d93d202-47fc-4405-873a-cab67cc5f1b2" xsi:nil="true"/>
    <ThumbnailAssetId xmlns="6d93d202-47fc-4405-873a-cab67cc5f1b2" xsi:nil="true"/>
    <PrimaryImageGen xmlns="6d93d202-47fc-4405-873a-cab67cc5f1b2">false</PrimaryImageGen>
    <LegacyData xmlns="6d93d202-47fc-4405-873a-cab67cc5f1b2" xsi:nil="true"/>
    <LocRecommendedHandoff xmlns="6d93d202-47fc-4405-873a-cab67cc5f1b2" xsi:nil="true"/>
    <BusinessGroup xmlns="6d93d202-47fc-4405-873a-cab67cc5f1b2" xsi:nil="true"/>
    <BlockPublish xmlns="6d93d202-47fc-4405-873a-cab67cc5f1b2">false</BlockPublish>
    <TPFriendlyName xmlns="6d93d202-47fc-4405-873a-cab67cc5f1b2" xsi:nil="true"/>
    <NumericId xmlns="6d93d202-47fc-4405-873a-cab67cc5f1b2" xsi:nil="true"/>
    <APEditor xmlns="6d93d202-47fc-4405-873a-cab67cc5f1b2">
      <UserInfo>
        <DisplayName/>
        <AccountId xsi:nil="true"/>
        <AccountType/>
      </UserInfo>
    </APEditor>
    <SourceTitle xmlns="6d93d202-47fc-4405-873a-cab67cc5f1b2" xsi:nil="true"/>
    <OpenTemplate xmlns="6d93d202-47fc-4405-873a-cab67cc5f1b2">true</OpenTemplate>
    <UALocComments xmlns="6d93d202-47fc-4405-873a-cab67cc5f1b2" xsi:nil="true"/>
    <ParentAssetId xmlns="6d93d202-47fc-4405-873a-cab67cc5f1b2" xsi:nil="true"/>
    <IntlLangReviewDate xmlns="6d93d202-47fc-4405-873a-cab67cc5f1b2" xsi:nil="true"/>
    <FeatureTagsTaxHTField0 xmlns="6d93d202-47fc-4405-873a-cab67cc5f1b2">
      <Terms xmlns="http://schemas.microsoft.com/office/infopath/2007/PartnerControls"/>
    </FeatureTagsTaxHTField0>
    <PublishStatusLookup xmlns="6d93d202-47fc-4405-873a-cab67cc5f1b2">
      <Value>465140</Value>
    </PublishStatusLookup>
    <Providers xmlns="6d93d202-47fc-4405-873a-cab67cc5f1b2" xsi:nil="true"/>
    <MachineTranslated xmlns="6d93d202-47fc-4405-873a-cab67cc5f1b2">false</MachineTranslated>
    <OriginalSourceMarket xmlns="6d93d202-47fc-4405-873a-cab67cc5f1b2">english</OriginalSourceMarket>
    <APDescription xmlns="6d93d202-47fc-4405-873a-cab67cc5f1b2">This template - appropriate for students, teachers, or businesses -  features a title slide with a map of the African continent in a gray-on-gray color scheme. It's one of a related series of templates, each featuring a different continent.  This template is compatible with PowerPoint 2013 and later, and offers a variety of slide layouts including title slides, bulleted lists, photo with captions, a sample chart, and blank slide, all in a widescreen (16X9) format.
</APDescription>
    <ClipArtFilename xmlns="6d93d202-47fc-4405-873a-cab67cc5f1b2" xsi:nil="true"/>
    <ContentItem xmlns="6d93d202-47fc-4405-873a-cab67cc5f1b2" xsi:nil="true"/>
    <TPInstallLocation xmlns="6d93d202-47fc-4405-873a-cab67cc5f1b2" xsi:nil="true"/>
    <PublishTargets xmlns="6d93d202-47fc-4405-873a-cab67cc5f1b2">OfficeOnlineVNext</PublishTargets>
    <TimesCloned xmlns="6d93d202-47fc-4405-873a-cab67cc5f1b2" xsi:nil="true"/>
    <AssetStart xmlns="6d93d202-47fc-4405-873a-cab67cc5f1b2">2011-12-19T18:35:00+00:00</AssetStart>
    <Provider xmlns="6d93d202-47fc-4405-873a-cab67cc5f1b2" xsi:nil="true"/>
    <AcquiredFrom xmlns="6d93d202-47fc-4405-873a-cab67cc5f1b2">Internal MS</AcquiredFrom>
    <FriendlyTitle xmlns="6d93d202-47fc-4405-873a-cab67cc5f1b2" xsi:nil="true"/>
    <LastHandOff xmlns="6d93d202-47fc-4405-873a-cab67cc5f1b2" xsi:nil="true"/>
    <TPClientViewer xmlns="6d93d202-47fc-4405-873a-cab67cc5f1b2" xsi:nil="true"/>
    <UACurrentWords xmlns="6d93d202-47fc-4405-873a-cab67cc5f1b2" xsi:nil="true"/>
    <ArtSampleDocs xmlns="6d93d202-47fc-4405-873a-cab67cc5f1b2" xsi:nil="true"/>
    <UALocRecommendation xmlns="6d93d202-47fc-4405-873a-cab67cc5f1b2">Localize</UALocRecommendation>
    <Manager xmlns="6d93d202-47fc-4405-873a-cab67cc5f1b2" xsi:nil="true"/>
    <ShowIn xmlns="6d93d202-47fc-4405-873a-cab67cc5f1b2">Show everywhere</ShowIn>
    <UANotes xmlns="6d93d202-47fc-4405-873a-cab67cc5f1b2" xsi:nil="true"/>
    <TemplateStatus xmlns="6d93d202-47fc-4405-873a-cab67cc5f1b2">Complete</TemplateStatus>
    <InternalTagsTaxHTField0 xmlns="6d93d202-47fc-4405-873a-cab67cc5f1b2">
      <Terms xmlns="http://schemas.microsoft.com/office/infopath/2007/PartnerControls"/>
    </InternalTagsTaxHTField0>
    <CSXHash xmlns="6d93d202-47fc-4405-873a-cab67cc5f1b2" xsi:nil="true"/>
    <Downloads xmlns="6d93d202-47fc-4405-873a-cab67cc5f1b2">0</Downloads>
    <VoteCount xmlns="6d93d202-47fc-4405-873a-cab67cc5f1b2" xsi:nil="true"/>
    <OOCacheId xmlns="6d93d202-47fc-4405-873a-cab67cc5f1b2" xsi:nil="true"/>
    <IsDeleted xmlns="6d93d202-47fc-4405-873a-cab67cc5f1b2">false</IsDeleted>
    <AssetExpire xmlns="6d93d202-47fc-4405-873a-cab67cc5f1b2">2035-01-01T08:00:00+00:00</AssetExpire>
    <DSATActionTaken xmlns="6d93d202-47fc-4405-873a-cab67cc5f1b2" xsi:nil="true"/>
    <CSXSubmissionMarket xmlns="6d93d202-47fc-4405-873a-cab67cc5f1b2" xsi:nil="true"/>
    <TPExecutable xmlns="6d93d202-47fc-4405-873a-cab67cc5f1b2" xsi:nil="true"/>
    <SubmitterId xmlns="6d93d202-47fc-4405-873a-cab67cc5f1b2" xsi:nil="true"/>
    <EditorialTags xmlns="6d93d202-47fc-4405-873a-cab67cc5f1b2" xsi:nil="true"/>
    <ApprovalLog xmlns="6d93d202-47fc-4405-873a-cab67cc5f1b2" xsi:nil="true"/>
    <AssetType xmlns="6d93d202-47fc-4405-873a-cab67cc5f1b2">TP</AssetType>
    <BugNumber xmlns="6d93d202-47fc-4405-873a-cab67cc5f1b2" xsi:nil="true"/>
    <CSXSubmissionDate xmlns="6d93d202-47fc-4405-873a-cab67cc5f1b2" xsi:nil="true"/>
    <CSXUpdate xmlns="6d93d202-47fc-4405-873a-cab67cc5f1b2">false</CSXUpdate>
    <Milestone xmlns="6d93d202-47fc-4405-873a-cab67cc5f1b2" xsi:nil="true"/>
    <RecommendationsModifier xmlns="6d93d202-47fc-4405-873a-cab67cc5f1b2" xsi:nil="true"/>
    <OriginAsset xmlns="6d93d202-47fc-4405-873a-cab67cc5f1b2" xsi:nil="true"/>
    <TPComponent xmlns="6d93d202-47fc-4405-873a-cab67cc5f1b2" xsi:nil="true"/>
    <AssetId xmlns="6d93d202-47fc-4405-873a-cab67cc5f1b2">TP102804855</AssetId>
    <IntlLocPriority xmlns="6d93d202-47fc-4405-873a-cab67cc5f1b2" xsi:nil="true"/>
    <PolicheckWords xmlns="6d93d202-47fc-4405-873a-cab67cc5f1b2" xsi:nil="true"/>
    <TPLaunchHelpLink xmlns="6d93d202-47fc-4405-873a-cab67cc5f1b2" xsi:nil="true"/>
    <TPApplication xmlns="6d93d202-47fc-4405-873a-cab67cc5f1b2" xsi:nil="true"/>
    <CrawlForDependencies xmlns="6d93d202-47fc-4405-873a-cab67cc5f1b2">false</CrawlForDependencies>
    <HandoffToMSDN xmlns="6d93d202-47fc-4405-873a-cab67cc5f1b2" xsi:nil="true"/>
    <PlannedPubDate xmlns="6d93d202-47fc-4405-873a-cab67cc5f1b2" xsi:nil="true"/>
    <IntlLangReviewer xmlns="6d93d202-47fc-4405-873a-cab67cc5f1b2" xsi:nil="true"/>
    <TrustLevel xmlns="6d93d202-47fc-4405-873a-cab67cc5f1b2">1 Microsoft Managed Content</TrustLevel>
    <LocLastLocAttemptVersionLookup xmlns="6d93d202-47fc-4405-873a-cab67cc5f1b2">724979</LocLastLocAttemptVersionLookup>
    <IsSearchable xmlns="6d93d202-47fc-4405-873a-cab67cc5f1b2">true</IsSearchable>
    <TemplateTemplateType xmlns="6d93d202-47fc-4405-873a-cab67cc5f1b2">PowerPoint Presentation Template</TemplateTemplateType>
    <CampaignTagsTaxHTField0 xmlns="6d93d202-47fc-4405-873a-cab67cc5f1b2">
      <Terms xmlns="http://schemas.microsoft.com/office/infopath/2007/PartnerControls"/>
    </CampaignTagsTaxHTField0>
    <TPNamespace xmlns="6d93d202-47fc-4405-873a-cab67cc5f1b2" xsi:nil="true"/>
    <TaxCatchAll xmlns="6d93d202-47fc-4405-873a-cab67cc5f1b2"/>
    <Markets xmlns="6d93d202-47fc-4405-873a-cab67cc5f1b2"/>
    <UAProjectedTotalWords xmlns="6d93d202-47fc-4405-873a-cab67cc5f1b2" xsi:nil="true"/>
    <IntlLangReview xmlns="6d93d202-47fc-4405-873a-cab67cc5f1b2">false</IntlLangReview>
    <OutputCachingOn xmlns="6d93d202-47fc-4405-873a-cab67cc5f1b2">false</OutputCachingOn>
    <AverageRating xmlns="6d93d202-47fc-4405-873a-cab67cc5f1b2" xsi:nil="true"/>
    <APAuthor xmlns="6d93d202-47fc-4405-873a-cab67cc5f1b2">
      <UserInfo>
        <DisplayName>REDMOND\v-vaddu</DisplayName>
        <AccountId>2567</AccountId>
        <AccountType/>
      </UserInfo>
    </APAuthor>
    <LocManualTestRequired xmlns="6d93d202-47fc-4405-873a-cab67cc5f1b2">false</LocManualTestRequired>
    <TPCommandLine xmlns="6d93d202-47fc-4405-873a-cab67cc5f1b2" xsi:nil="true"/>
    <TPAppVersion xmlns="6d93d202-47fc-4405-873a-cab67cc5f1b2" xsi:nil="true"/>
    <EditorialStatus xmlns="6d93d202-47fc-4405-873a-cab67cc5f1b2">Complete</EditorialStatus>
    <LastModifiedDateTime xmlns="6d93d202-47fc-4405-873a-cab67cc5f1b2" xsi:nil="true"/>
    <ScenarioTagsTaxHTField0 xmlns="6d93d202-47fc-4405-873a-cab67cc5f1b2">
      <Terms xmlns="http://schemas.microsoft.com/office/infopath/2007/PartnerControls"/>
    </ScenarioTagsTaxHTField0>
    <OriginalRelease xmlns="6d93d202-47fc-4405-873a-cab67cc5f1b2">14</OriginalRelease>
    <TPLaunchHelpLinkType xmlns="6d93d202-47fc-4405-873a-cab67cc5f1b2">Template</TPLaunchHelpLinkType>
    <LocalizationTagsTaxHTField0 xmlns="6d93d202-47fc-4405-873a-cab67cc5f1b2">
      <Terms xmlns="http://schemas.microsoft.com/office/infopath/2007/PartnerControls"/>
    </LocalizationTagsTaxHTField0>
    <Component xmlns="64acb2c5-0a2b-4bda-bd34-58e36cbb80d2" xsi:nil="true"/>
    <Description0 xmlns="64acb2c5-0a2b-4bda-bd34-58e36cbb80d2" xsi:nil="true"/>
    <LocMarketGroupTiers2 xmlns="6d93d202-47fc-4405-873a-cab67cc5f1b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AE8D1B-7B0D-4041-93FC-F4191AFBBFC2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customXml/itemProps2.xml><?xml version="1.0" encoding="utf-8"?>
<ds:datastoreItem xmlns:ds="http://schemas.openxmlformats.org/officeDocument/2006/customXml" ds:itemID="{6CD52D65-A69C-4D74-A2F0-CC082336F6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B2A359-4F04-48C2-94D3-E5B87392E0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316</Words>
  <Application>Microsoft Macintosh PowerPoint</Application>
  <PresentationFormat>Custom</PresentationFormat>
  <Paragraphs>102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Courier New</vt:lpstr>
      <vt:lpstr>Continental_Africa_16x9</vt:lpstr>
      <vt:lpstr>LIFPROJET Chiffrement fondé sur l’identité (IBE) </vt:lpstr>
      <vt:lpstr>sommaire</vt:lpstr>
      <vt:lpstr>1 - Chiffrement… À quoi ça sert ?</vt:lpstr>
      <vt:lpstr>1 - Chiffrement… À quoi ça sert ?</vt:lpstr>
      <vt:lpstr>2 - Spoutnik et IBE</vt:lpstr>
      <vt:lpstr>2 - Spoutnik et IBE</vt:lpstr>
      <vt:lpstr>2 - Spoutnik et IBE</vt:lpstr>
      <vt:lpstr>3 - Démonstration</vt:lpstr>
      <vt:lpstr>4 - Conclusion</vt:lpstr>
      <vt:lpstr>4 - Conclusion</vt:lpstr>
      <vt:lpstr>4 - Conclusion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Mourad ALLAM</dc:creator>
  <cp:lastModifiedBy/>
  <cp:revision>1</cp:revision>
  <cp:lastPrinted>2018-04-03T14:22:08Z</cp:lastPrinted>
  <dcterms:created xsi:type="dcterms:W3CDTF">2016-04-11T13:52:23Z</dcterms:created>
  <dcterms:modified xsi:type="dcterms:W3CDTF">2018-04-24T13:26:57Z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0x01010069924D1ECC420D47A2456556BC94F7370400BDF4491DEA4973499845289601F88B9F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