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jk9qgvR++nwrjSFKqYoDP/kmqA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522b8902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1522b89024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522b8902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1522b89024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960635e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e960635e3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522b8902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1522b89024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522b8902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1522b89024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522b8902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1522b89024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522b8902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1522b89024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"/>
          <p:cNvSpPr txBox="1"/>
          <p:nvPr>
            <p:ph type="ctrTitle"/>
          </p:nvPr>
        </p:nvSpPr>
        <p:spPr>
          <a:xfrm>
            <a:off x="2640013" y="484479"/>
            <a:ext cx="6911974" cy="29546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ckwell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" type="subTitle"/>
          </p:nvPr>
        </p:nvSpPr>
        <p:spPr>
          <a:xfrm>
            <a:off x="2640013" y="3799133"/>
            <a:ext cx="6911974" cy="19698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7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 rot="5400000">
            <a:off x="4518094" y="-1161256"/>
            <a:ext cx="3132137" cy="1072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 rot="5400000">
            <a:off x="8354663" y="2505824"/>
            <a:ext cx="50489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 rot="5400000">
            <a:off x="2672158" y="-1220319"/>
            <a:ext cx="5048975" cy="8929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720000" y="619200"/>
            <a:ext cx="10728326" cy="28797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ckwell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719910" y="3858924"/>
            <a:ext cx="10728326" cy="19190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720000" y="2541600"/>
            <a:ext cx="5003800" cy="323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2" type="body"/>
          </p:nvPr>
        </p:nvSpPr>
        <p:spPr>
          <a:xfrm>
            <a:off x="6458400" y="2541600"/>
            <a:ext cx="5003801" cy="32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720000" y="619200"/>
            <a:ext cx="10728325" cy="673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720000" y="1840698"/>
            <a:ext cx="5015638" cy="5657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16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720000" y="2541600"/>
            <a:ext cx="5003801" cy="323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6458400" y="1840698"/>
            <a:ext cx="5015638" cy="5657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16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6458400" y="2541600"/>
            <a:ext cx="5003800" cy="323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720000" y="619200"/>
            <a:ext cx="310746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48188" y="584662"/>
            <a:ext cx="6911974" cy="5184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indent="-355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720000" y="2541600"/>
            <a:ext cx="3107463" cy="32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720000" y="619200"/>
            <a:ext cx="3095626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/>
          <p:nvPr>
            <p:ph idx="2" type="pic"/>
          </p:nvPr>
        </p:nvSpPr>
        <p:spPr>
          <a:xfrm>
            <a:off x="4548188" y="728664"/>
            <a:ext cx="6923812" cy="5040312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720000" y="2541600"/>
            <a:ext cx="3095625" cy="3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4A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6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6"/>
          <p:cNvSpPr txBox="1"/>
          <p:nvPr>
            <p:ph idx="1" type="body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6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3.jpg"/><Relationship Id="rId7" Type="http://schemas.openxmlformats.org/officeDocument/2006/relationships/image" Target="../media/image9.png"/><Relationship Id="rId8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" name="Google Shape;86;p1"/>
          <p:cNvSpPr txBox="1"/>
          <p:nvPr>
            <p:ph type="ctrTitle"/>
          </p:nvPr>
        </p:nvSpPr>
        <p:spPr>
          <a:xfrm>
            <a:off x="0" y="1546670"/>
            <a:ext cx="7739743" cy="17803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ckwell"/>
              <a:buNone/>
            </a:pPr>
            <a:r>
              <a:rPr lang="pt-BR"/>
              <a:t>IX – Feira de Soluções</a:t>
            </a:r>
            <a:endParaRPr/>
          </a:p>
        </p:txBody>
      </p:sp>
      <p:pic>
        <p:nvPicPr>
          <p:cNvPr descr="Quebra-cabeças em figuras de plástico" id="87" name="Google Shape;87;p1"/>
          <p:cNvPicPr preferRelativeResize="0"/>
          <p:nvPr/>
        </p:nvPicPr>
        <p:blipFill rotWithShape="1">
          <a:blip r:embed="rId3">
            <a:alphaModFix/>
          </a:blip>
          <a:srcRect b="0" l="23493" r="19324" t="0"/>
          <a:stretch/>
        </p:blipFill>
        <p:spPr>
          <a:xfrm>
            <a:off x="6529067" y="10"/>
            <a:ext cx="5662935" cy="6857990"/>
          </a:xfrm>
          <a:custGeom>
            <a:rect b="b" l="l" r="r" t="t"/>
            <a:pathLst>
              <a:path extrusionOk="0" h="6858000" w="5662935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2461098" y="4177400"/>
            <a:ext cx="67710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b="1" lang="pt-BR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TECH STOCK SOLUTIONS</a:t>
            </a:r>
            <a:endParaRPr b="1" sz="2800" u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90" name="Google Shape;90;p1"/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  <a:ln cap="flat" cmpd="sng" w="12700">
              <a:solidFill>
                <a:srgbClr val="46442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Placa vermelha com letras brancas&#10;&#10;Descrição gerada automaticamente com confiança média" id="91" name="Google Shape;91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3" y="400050"/>
              <a:ext cx="2334782" cy="11206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1"/>
          <p:cNvSpPr txBox="1"/>
          <p:nvPr/>
        </p:nvSpPr>
        <p:spPr>
          <a:xfrm>
            <a:off x="2099216" y="4633480"/>
            <a:ext cx="49572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i="1" lang="pt-BR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Tech </a:t>
            </a:r>
            <a:r>
              <a:rPr b="0" i="1" lang="pt-BR" sz="28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Group</a:t>
            </a:r>
            <a:endParaRPr b="0" i="1" sz="2800" u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825" y="3553637"/>
            <a:ext cx="2016875" cy="20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0" y="5831675"/>
            <a:ext cx="1133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Parceiro acadêmico: Prof. Carlos Eduardo Bastos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Cliente interno – Prof. Newton Eizo Yamada</a:t>
            </a:r>
            <a:endParaRPr sz="2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21522b89024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213" y="768663"/>
            <a:ext cx="8875525" cy="49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21522b89024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963" y="823900"/>
            <a:ext cx="8718049" cy="48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960635e39_0_0"/>
          <p:cNvSpPr txBox="1"/>
          <p:nvPr>
            <p:ph type="title"/>
          </p:nvPr>
        </p:nvSpPr>
        <p:spPr>
          <a:xfrm>
            <a:off x="1712706" y="354618"/>
            <a:ext cx="5545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ckwell"/>
              <a:buNone/>
            </a:pPr>
            <a:r>
              <a:rPr b="1" lang="pt-BR" sz="5600"/>
              <a:t>Agradecimento</a:t>
            </a:r>
            <a:endParaRPr b="1" sz="5600"/>
          </a:p>
        </p:txBody>
      </p:sp>
      <p:pic>
        <p:nvPicPr>
          <p:cNvPr descr="Quebra-cabeças em figuras de plástico" id="215" name="Google Shape;215;g2e960635e39_0_0"/>
          <p:cNvPicPr preferRelativeResize="0"/>
          <p:nvPr/>
        </p:nvPicPr>
        <p:blipFill rotWithShape="1">
          <a:blip r:embed="rId3">
            <a:alphaModFix/>
          </a:blip>
          <a:srcRect b="0" l="23490" r="19327" t="0"/>
          <a:stretch/>
        </p:blipFill>
        <p:spPr>
          <a:xfrm>
            <a:off x="6529067" y="10"/>
            <a:ext cx="5662935" cy="6858000"/>
          </a:xfrm>
          <a:custGeom>
            <a:rect b="b" l="l" r="r" t="t"/>
            <a:pathLst>
              <a:path extrusionOk="0" h="6858000" w="5662935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216" name="Google Shape;216;g2e960635e39_0_0"/>
          <p:cNvGrpSpPr/>
          <p:nvPr/>
        </p:nvGrpSpPr>
        <p:grpSpPr>
          <a:xfrm>
            <a:off x="-4" y="192713"/>
            <a:ext cx="1823231" cy="1440031"/>
            <a:chOff x="-3" y="192711"/>
            <a:chExt cx="2334782" cy="1844066"/>
          </a:xfrm>
        </p:grpSpPr>
        <p:sp>
          <p:nvSpPr>
            <p:cNvPr id="217" name="Google Shape;217;g2e960635e39_0_0"/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  <a:ln cap="flat" cmpd="sng" w="12700">
              <a:solidFill>
                <a:srgbClr val="46442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Placa vermelha com letras brancas&#10;&#10;Descrição gerada automaticamente com confiança média" id="218" name="Google Shape;218;g2e960635e39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3" y="400050"/>
              <a:ext cx="2334782" cy="11206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9" name="Google Shape;219;g2e960635e39_0_0"/>
          <p:cNvSpPr txBox="1"/>
          <p:nvPr/>
        </p:nvSpPr>
        <p:spPr>
          <a:xfrm>
            <a:off x="1931674" y="3792775"/>
            <a:ext cx="45156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b="1" lang="pt-BR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TECH STOCK SOLUTIONS</a:t>
            </a:r>
            <a:endParaRPr b="1" sz="2800" u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0" name="Google Shape;220;g2e960635e39_0_0"/>
          <p:cNvSpPr txBox="1"/>
          <p:nvPr/>
        </p:nvSpPr>
        <p:spPr>
          <a:xfrm>
            <a:off x="1571878" y="4284555"/>
            <a:ext cx="49572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i="1" lang="pt-BR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Tech </a:t>
            </a:r>
            <a:r>
              <a:rPr b="0" i="1" lang="pt-BR" sz="28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Group</a:t>
            </a:r>
            <a:endParaRPr b="0" i="1" sz="2800" u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1" name="Google Shape;221;g2e960635e39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7712" y="1445212"/>
            <a:ext cx="2016875" cy="20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1712706" y="354618"/>
            <a:ext cx="5545344" cy="794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ckwell"/>
              <a:buNone/>
            </a:pPr>
            <a:r>
              <a:rPr b="1" lang="pt-BR" sz="5600"/>
              <a:t>Equipe</a:t>
            </a:r>
            <a:endParaRPr b="1" sz="5600"/>
          </a:p>
        </p:txBody>
      </p:sp>
      <p:pic>
        <p:nvPicPr>
          <p:cNvPr descr="Quebra-cabeças em figuras de plástico"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23493" r="19324" t="0"/>
          <a:stretch/>
        </p:blipFill>
        <p:spPr>
          <a:xfrm>
            <a:off x="6677625" y="10"/>
            <a:ext cx="5514375" cy="6857990"/>
          </a:xfrm>
          <a:custGeom>
            <a:rect b="b" l="l" r="r" t="t"/>
            <a:pathLst>
              <a:path extrusionOk="0" h="6858000" w="5662935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01" name="Google Shape;101;p2"/>
          <p:cNvSpPr/>
          <p:nvPr/>
        </p:nvSpPr>
        <p:spPr>
          <a:xfrm>
            <a:off x="7511144" y="5361895"/>
            <a:ext cx="4528456" cy="1065937"/>
          </a:xfrm>
          <a:prstGeom prst="rect">
            <a:avLst/>
          </a:prstGeom>
          <a:solidFill>
            <a:srgbClr val="FCE870"/>
          </a:solidFill>
          <a:ln cap="flat" cmpd="sng" w="12700">
            <a:solidFill>
              <a:srgbClr val="4644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7587344" y="5479364"/>
            <a:ext cx="437605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P2 – Carlos Eduardo Bastos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M2 – Rubens Barreto da Silva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03" name="Google Shape;103;p2"/>
          <p:cNvGrpSpPr/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04" name="Google Shape;104;p2"/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  <a:ln cap="flat" cmpd="sng" w="12700">
              <a:solidFill>
                <a:srgbClr val="46442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Placa vermelha com letras brancas&#10;&#10;Descrição gerada automaticamente com confiança média" id="105" name="Google Shape;105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3" y="400050"/>
              <a:ext cx="2334782" cy="11206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2"/>
          <p:cNvSpPr txBox="1"/>
          <p:nvPr/>
        </p:nvSpPr>
        <p:spPr>
          <a:xfrm>
            <a:off x="1357749" y="3363285"/>
            <a:ext cx="208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Product Owner</a:t>
            </a:r>
            <a:endParaRPr b="1"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Eduardo Mendes</a:t>
            </a:r>
            <a:endParaRPr b="1"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3208380" y="3369860"/>
            <a:ext cx="208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Scrum Master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Gustavo Ventura</a:t>
            </a:r>
            <a:endParaRPr b="1"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-136737" y="5910579"/>
            <a:ext cx="208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Team Member</a:t>
            </a:r>
            <a:endParaRPr b="1"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Gabriel Silva</a:t>
            </a:r>
            <a:endParaRPr b="1"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1551394" y="5916793"/>
            <a:ext cx="208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Team Member</a:t>
            </a:r>
            <a:endParaRPr b="1"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Luan Roberto</a:t>
            </a:r>
            <a:endParaRPr b="1"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3390578" y="5910577"/>
            <a:ext cx="208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Team Member</a:t>
            </a:r>
            <a:endParaRPr b="1"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Nicolas Taveira</a:t>
            </a:r>
            <a:endParaRPr b="1"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5161785" y="5910577"/>
            <a:ext cx="208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Team Member</a:t>
            </a:r>
            <a:endParaRPr b="1"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Leandro Alves</a:t>
            </a:r>
            <a:endParaRPr b="1"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0975" y="1583615"/>
            <a:ext cx="1447750" cy="1828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8338" y="1590200"/>
            <a:ext cx="1376575" cy="18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4955" y="4018153"/>
            <a:ext cx="1447750" cy="18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35825" y="3989850"/>
            <a:ext cx="1447750" cy="18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08750" y="4018350"/>
            <a:ext cx="1447750" cy="18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45525" y="4018350"/>
            <a:ext cx="1376575" cy="18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69325" y="1632750"/>
            <a:ext cx="1376575" cy="17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"/>
          <p:cNvSpPr txBox="1"/>
          <p:nvPr/>
        </p:nvSpPr>
        <p:spPr>
          <a:xfrm>
            <a:off x="4703825" y="335395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Team Member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João Pedro</a:t>
            </a:r>
            <a:endParaRPr b="1"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1712706" y="234225"/>
            <a:ext cx="5545344" cy="794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ckwell"/>
              <a:buNone/>
            </a:pPr>
            <a:r>
              <a:rPr b="1" lang="pt-BR" sz="5600"/>
              <a:t>Problema 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220643" y="1794618"/>
            <a:ext cx="714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Quebra-cabeças em figuras de plástico" id="126" name="Google Shape;126;p3"/>
          <p:cNvPicPr preferRelativeResize="0"/>
          <p:nvPr/>
        </p:nvPicPr>
        <p:blipFill rotWithShape="1">
          <a:blip r:embed="rId3">
            <a:alphaModFix/>
          </a:blip>
          <a:srcRect b="0" l="23493" r="19324" t="0"/>
          <a:stretch/>
        </p:blipFill>
        <p:spPr>
          <a:xfrm>
            <a:off x="6529067" y="10"/>
            <a:ext cx="5662935" cy="6857990"/>
          </a:xfrm>
          <a:custGeom>
            <a:rect b="b" l="l" r="r" t="t"/>
            <a:pathLst>
              <a:path extrusionOk="0" h="6858000" w="5662935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27" name="Google Shape;127;p3"/>
          <p:cNvGrpSpPr/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28" name="Google Shape;128;p3"/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  <a:ln cap="flat" cmpd="sng" w="12700">
              <a:solidFill>
                <a:srgbClr val="46442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Placa vermelha com letras brancas&#10;&#10;Descrição gerada automaticamente com confiança média" id="129" name="Google Shape;129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3" y="400050"/>
              <a:ext cx="2334782" cy="11206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" name="Google Shape;130;p3"/>
          <p:cNvSpPr txBox="1"/>
          <p:nvPr/>
        </p:nvSpPr>
        <p:spPr>
          <a:xfrm>
            <a:off x="220650" y="2060975"/>
            <a:ext cx="71475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 sz="2800">
                <a:solidFill>
                  <a:schemeClr val="lt1"/>
                </a:solidFill>
              </a:rPr>
              <a:t>Falta de análise SWOT;</a:t>
            </a:r>
            <a:endParaRPr sz="28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 sz="2800">
                <a:solidFill>
                  <a:schemeClr val="lt1"/>
                </a:solidFill>
              </a:rPr>
              <a:t>Altos custos e pouca venda;</a:t>
            </a:r>
            <a:endParaRPr sz="28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 sz="2800">
                <a:solidFill>
                  <a:schemeClr val="lt1"/>
                </a:solidFill>
              </a:rPr>
              <a:t>Falta de previsão de demanda;</a:t>
            </a:r>
            <a:endParaRPr sz="28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 sz="2800">
                <a:solidFill>
                  <a:schemeClr val="lt1"/>
                </a:solidFill>
              </a:rPr>
              <a:t>Problemas com estoque;</a:t>
            </a:r>
            <a:endParaRPr sz="2800">
              <a:solidFill>
                <a:schemeClr val="lt1"/>
              </a:solidFill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 sz="2800">
                <a:solidFill>
                  <a:schemeClr val="lt1"/>
                </a:solidFill>
              </a:rPr>
              <a:t>Possível novo segmento.</a:t>
            </a:r>
            <a:endParaRPr sz="2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2800">
                <a:solidFill>
                  <a:schemeClr val="lt1"/>
                </a:solidFill>
              </a:rPr>
            </a:br>
            <a:endParaRPr sz="2800">
              <a:solidFill>
                <a:schemeClr val="lt1"/>
              </a:solidFill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9038" y="5115550"/>
            <a:ext cx="1440026" cy="144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type="title"/>
          </p:nvPr>
        </p:nvSpPr>
        <p:spPr>
          <a:xfrm>
            <a:off x="1712706" y="354618"/>
            <a:ext cx="5545344" cy="794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ckwell"/>
              <a:buNone/>
            </a:pPr>
            <a:r>
              <a:rPr b="1" lang="pt-BR" sz="5600"/>
              <a:t>Tecnologias</a:t>
            </a:r>
            <a:endParaRPr b="1" sz="5600"/>
          </a:p>
        </p:txBody>
      </p:sp>
      <p:pic>
        <p:nvPicPr>
          <p:cNvPr descr="Quebra-cabeças em figuras de plástico" id="137" name="Google Shape;137;p4"/>
          <p:cNvPicPr preferRelativeResize="0"/>
          <p:nvPr/>
        </p:nvPicPr>
        <p:blipFill rotWithShape="1">
          <a:blip r:embed="rId3">
            <a:alphaModFix/>
          </a:blip>
          <a:srcRect b="0" l="23490" r="19327" t="0"/>
          <a:stretch/>
        </p:blipFill>
        <p:spPr>
          <a:xfrm>
            <a:off x="6529067" y="10"/>
            <a:ext cx="5662935" cy="6858000"/>
          </a:xfrm>
          <a:custGeom>
            <a:rect b="b" l="l" r="r" t="t"/>
            <a:pathLst>
              <a:path extrusionOk="0" h="6858000" w="5662935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38" name="Google Shape;138;p4"/>
          <p:cNvGrpSpPr/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39" name="Google Shape;139;p4"/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  <a:ln cap="flat" cmpd="sng" w="12700">
              <a:solidFill>
                <a:srgbClr val="46442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Placa vermelha com letras brancas&#10;&#10;Descrição gerada automaticamente com confiança média" id="140" name="Google Shape;140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3" y="400050"/>
              <a:ext cx="2334782" cy="11206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4"/>
          <p:cNvSpPr txBox="1"/>
          <p:nvPr/>
        </p:nvSpPr>
        <p:spPr>
          <a:xfrm>
            <a:off x="220650" y="2295200"/>
            <a:ext cx="71475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 sz="2800">
                <a:solidFill>
                  <a:schemeClr val="lt1"/>
                </a:solidFill>
              </a:rPr>
              <a:t>Pacote Office;</a:t>
            </a:r>
            <a:endParaRPr sz="28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 sz="2800">
                <a:solidFill>
                  <a:schemeClr val="lt1"/>
                </a:solidFill>
              </a:rPr>
              <a:t>Metodologia SWOT;</a:t>
            </a:r>
            <a:endParaRPr sz="28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 sz="2800">
                <a:solidFill>
                  <a:schemeClr val="lt1"/>
                </a:solidFill>
              </a:rPr>
              <a:t>Metodologia Curva ABC;</a:t>
            </a:r>
            <a:endParaRPr sz="28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 sz="2800">
                <a:solidFill>
                  <a:schemeClr val="lt1"/>
                </a:solidFill>
              </a:rPr>
              <a:t>Git Hub;</a:t>
            </a:r>
            <a:endParaRPr sz="2800">
              <a:solidFill>
                <a:schemeClr val="lt1"/>
              </a:solidFill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 sz="2800">
                <a:solidFill>
                  <a:schemeClr val="lt1"/>
                </a:solidFill>
              </a:rPr>
              <a:t>Canva</a:t>
            </a:r>
            <a:endParaRPr sz="2800">
              <a:solidFill>
                <a:schemeClr val="lt1"/>
              </a:solidFill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pt-BR" sz="2800">
                <a:solidFill>
                  <a:schemeClr val="lt1"/>
                </a:solidFill>
              </a:rPr>
              <a:t>Teams</a:t>
            </a:r>
            <a:br>
              <a:rPr lang="pt-BR" sz="2800">
                <a:solidFill>
                  <a:schemeClr val="lt1"/>
                </a:solidFill>
              </a:rPr>
            </a:br>
            <a:endParaRPr sz="2800">
              <a:solidFill>
                <a:schemeClr val="lt1"/>
              </a:solidFill>
            </a:endParaRPr>
          </a:p>
        </p:txBody>
      </p:sp>
      <p:pic>
        <p:nvPicPr>
          <p:cNvPr descr="GitHub – Apps no Google Play" id="142" name="Google Shape;14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6114" y="4843919"/>
            <a:ext cx="1036579" cy="10365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nva" id="143" name="Google Shape;14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13377" y="4843932"/>
            <a:ext cx="1036579" cy="10365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 QUE É PACOTE OFFICE? PARA QUE SERVE O PACOTE OFFICE?" id="144" name="Google Shape;144;p4"/>
          <p:cNvPicPr preferRelativeResize="0"/>
          <p:nvPr/>
        </p:nvPicPr>
        <p:blipFill rotWithShape="1">
          <a:blip r:embed="rId7">
            <a:alphaModFix/>
          </a:blip>
          <a:srcRect b="0" l="0" r="66237" t="0"/>
          <a:stretch/>
        </p:blipFill>
        <p:spPr>
          <a:xfrm>
            <a:off x="4878908" y="1632742"/>
            <a:ext cx="1184064" cy="1278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13375" y="3359425"/>
            <a:ext cx="1036575" cy="10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>
            <p:ph type="title"/>
          </p:nvPr>
        </p:nvSpPr>
        <p:spPr>
          <a:xfrm>
            <a:off x="3518117" y="394462"/>
            <a:ext cx="45060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ckwell"/>
              <a:buNone/>
            </a:pPr>
            <a:r>
              <a:rPr b="1" lang="pt-BR" sz="7200"/>
              <a:t>Solução</a:t>
            </a:r>
            <a:endParaRPr b="1" sz="7200"/>
          </a:p>
        </p:txBody>
      </p:sp>
      <p:grpSp>
        <p:nvGrpSpPr>
          <p:cNvPr id="151" name="Google Shape;151;p5"/>
          <p:cNvGrpSpPr/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52" name="Google Shape;152;p5"/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  <a:ln cap="flat" cmpd="sng" w="12700">
              <a:solidFill>
                <a:srgbClr val="46442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Placa vermelha com letras brancas&#10;&#10;Descrição gerada automaticamente com confiança média" id="153" name="Google Shape;153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3" y="400050"/>
              <a:ext cx="2334782" cy="11206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" name="Google Shape;154;p5"/>
          <p:cNvSpPr txBox="1"/>
          <p:nvPr/>
        </p:nvSpPr>
        <p:spPr>
          <a:xfrm>
            <a:off x="1095750" y="1973725"/>
            <a:ext cx="53337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8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2900"/>
              <a:buChar char="•"/>
            </a:pPr>
            <a:r>
              <a:rPr b="1" lang="pt-BR" sz="2900">
                <a:solidFill>
                  <a:srgbClr val="EA9999"/>
                </a:solidFill>
              </a:rPr>
              <a:t>Força</a:t>
            </a:r>
            <a:endParaRPr b="1" sz="2900">
              <a:solidFill>
                <a:srgbClr val="EA9999"/>
              </a:solidFill>
            </a:endParaRPr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pt-BR" sz="2800">
                <a:solidFill>
                  <a:schemeClr val="lt1"/>
                </a:solidFill>
              </a:rPr>
              <a:t>Tradição e história;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pt-BR" sz="2800">
                <a:solidFill>
                  <a:schemeClr val="lt1"/>
                </a:solidFill>
              </a:rPr>
              <a:t>Ampla gama de produtos;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pt-BR" sz="2800">
                <a:solidFill>
                  <a:schemeClr val="lt1"/>
                </a:solidFill>
              </a:rPr>
              <a:t>Presença Nacional.</a:t>
            </a:r>
            <a:endParaRPr sz="28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2800"/>
              <a:buChar char="•"/>
            </a:pPr>
            <a:r>
              <a:rPr lang="pt-BR" sz="2800">
                <a:solidFill>
                  <a:srgbClr val="B6D7A8"/>
                </a:solidFill>
              </a:rPr>
              <a:t>Oportunidade</a:t>
            </a:r>
            <a:endParaRPr sz="2800">
              <a:solidFill>
                <a:srgbClr val="B6D7A8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</a:rPr>
              <a:t>-  Expansão no mercado;</a:t>
            </a:r>
            <a:endParaRPr sz="28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</a:rPr>
              <a:t>-  Investimento em marketing;</a:t>
            </a:r>
            <a:endParaRPr sz="28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</a:rPr>
              <a:t>- Diversificação de produtos.</a:t>
            </a:r>
            <a:endParaRPr sz="2800">
              <a:solidFill>
                <a:schemeClr val="lt1"/>
              </a:solidFill>
            </a:endParaRPr>
          </a:p>
        </p:txBody>
      </p:sp>
      <p:pic>
        <p:nvPicPr>
          <p:cNvPr id="155" name="Google Shape;15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75" y="430712"/>
            <a:ext cx="1036575" cy="10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 txBox="1"/>
          <p:nvPr/>
        </p:nvSpPr>
        <p:spPr>
          <a:xfrm>
            <a:off x="6429450" y="1896450"/>
            <a:ext cx="5217000" cy="62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000"/>
              <a:buChar char="●"/>
            </a:pPr>
            <a:r>
              <a:rPr lang="pt-BR" sz="2800">
                <a:solidFill>
                  <a:srgbClr val="FFE599"/>
                </a:solidFill>
              </a:rPr>
              <a:t>Fraquezas</a:t>
            </a:r>
            <a:endParaRPr sz="2800">
              <a:solidFill>
                <a:srgbClr val="FFE599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</a:rPr>
              <a:t>-  Dependência de venda</a:t>
            </a:r>
            <a:endParaRPr sz="28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</a:rPr>
              <a:t>em padaria e lanchonete;</a:t>
            </a:r>
            <a:br>
              <a:rPr lang="pt-BR" sz="2800">
                <a:solidFill>
                  <a:schemeClr val="lt1"/>
                </a:solidFill>
              </a:rPr>
            </a:br>
            <a:r>
              <a:rPr lang="pt-BR" sz="2800">
                <a:solidFill>
                  <a:schemeClr val="lt1"/>
                </a:solidFill>
              </a:rPr>
              <a:t>-  Falta de investimento em</a:t>
            </a:r>
            <a:br>
              <a:rPr lang="pt-BR" sz="2800">
                <a:solidFill>
                  <a:schemeClr val="lt1"/>
                </a:solidFill>
              </a:rPr>
            </a:br>
            <a:r>
              <a:rPr lang="pt-BR" sz="2800">
                <a:solidFill>
                  <a:schemeClr val="lt1"/>
                </a:solidFill>
              </a:rPr>
              <a:t>marketing;</a:t>
            </a:r>
            <a:endParaRPr sz="28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2800"/>
              <a:buChar char="•"/>
            </a:pPr>
            <a:r>
              <a:rPr lang="pt-BR" sz="2800">
                <a:solidFill>
                  <a:srgbClr val="9FC5E8"/>
                </a:solidFill>
              </a:rPr>
              <a:t>Ameaças</a:t>
            </a:r>
            <a:endParaRPr sz="2800">
              <a:solidFill>
                <a:srgbClr val="9FC5E8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</a:rPr>
              <a:t>-  Concorrência;</a:t>
            </a:r>
            <a:endParaRPr sz="28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lt1"/>
                </a:solidFill>
              </a:rPr>
              <a:t>- Instabilidade econômica;</a:t>
            </a:r>
            <a:br>
              <a:rPr lang="pt-BR" sz="2800">
                <a:solidFill>
                  <a:schemeClr val="lt1"/>
                </a:solidFill>
              </a:rPr>
            </a:br>
            <a:r>
              <a:rPr lang="pt-BR" sz="2800">
                <a:solidFill>
                  <a:schemeClr val="lt1"/>
                </a:solidFill>
              </a:rPr>
              <a:t>- Mudanças no consumo.</a:t>
            </a:r>
            <a:endParaRPr sz="28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2800">
                <a:solidFill>
                  <a:schemeClr val="lt1"/>
                </a:solidFill>
              </a:rPr>
            </a:br>
            <a:endParaRPr b="1" sz="2900">
              <a:solidFill>
                <a:srgbClr val="D9EAD3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522b89024_0_43"/>
          <p:cNvSpPr txBox="1"/>
          <p:nvPr>
            <p:ph type="title"/>
          </p:nvPr>
        </p:nvSpPr>
        <p:spPr>
          <a:xfrm>
            <a:off x="4039442" y="523649"/>
            <a:ext cx="45060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ckwell"/>
              <a:buNone/>
            </a:pPr>
            <a:r>
              <a:rPr b="1" lang="pt-BR" sz="7200"/>
              <a:t>Solução</a:t>
            </a:r>
            <a:endParaRPr b="1" sz="7200"/>
          </a:p>
        </p:txBody>
      </p:sp>
      <p:grpSp>
        <p:nvGrpSpPr>
          <p:cNvPr id="162" name="Google Shape;162;g21522b89024_0_43"/>
          <p:cNvGrpSpPr/>
          <p:nvPr/>
        </p:nvGrpSpPr>
        <p:grpSpPr>
          <a:xfrm>
            <a:off x="-4" y="192713"/>
            <a:ext cx="1823231" cy="1440031"/>
            <a:chOff x="-3" y="192711"/>
            <a:chExt cx="2334782" cy="1844066"/>
          </a:xfrm>
        </p:grpSpPr>
        <p:sp>
          <p:nvSpPr>
            <p:cNvPr id="163" name="Google Shape;163;g21522b89024_0_43"/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  <a:ln cap="flat" cmpd="sng" w="12700">
              <a:solidFill>
                <a:srgbClr val="46442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Placa vermelha com letras brancas&#10;&#10;Descrição gerada automaticamente com confiança média" id="164" name="Google Shape;164;g21522b89024_0_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3" y="400050"/>
              <a:ext cx="2334782" cy="11206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" name="Google Shape;165;g21522b89024_0_43"/>
          <p:cNvSpPr txBox="1"/>
          <p:nvPr/>
        </p:nvSpPr>
        <p:spPr>
          <a:xfrm>
            <a:off x="660750" y="2461050"/>
            <a:ext cx="5536500" cy="2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2800"/>
              <a:buChar char="•"/>
            </a:pPr>
            <a:r>
              <a:rPr b="1" lang="pt-BR" sz="2800">
                <a:solidFill>
                  <a:srgbClr val="9FC5E8"/>
                </a:solidFill>
              </a:rPr>
              <a:t>Redução de custos</a:t>
            </a:r>
            <a:endParaRPr b="1" sz="2800">
              <a:solidFill>
                <a:srgbClr val="9FC5E8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pt-BR" sz="2800">
                <a:solidFill>
                  <a:schemeClr val="lt1"/>
                </a:solidFill>
              </a:rPr>
              <a:t>Diversificar produtos;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pt-BR" sz="2800">
                <a:solidFill>
                  <a:schemeClr val="lt1"/>
                </a:solidFill>
              </a:rPr>
              <a:t>Marketing Direcionado;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pt-BR" sz="2800">
                <a:solidFill>
                  <a:schemeClr val="lt1"/>
                </a:solidFill>
              </a:rPr>
              <a:t>Campanha Promocional;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pt-BR" sz="2800">
                <a:solidFill>
                  <a:schemeClr val="lt1"/>
                </a:solidFill>
              </a:rPr>
              <a:t>E-commerce.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66" name="Google Shape;166;g21522b89024_0_43"/>
          <p:cNvSpPr txBox="1"/>
          <p:nvPr/>
        </p:nvSpPr>
        <p:spPr>
          <a:xfrm>
            <a:off x="5581650" y="2371725"/>
            <a:ext cx="5794800" cy="2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800"/>
              <a:buChar char="•"/>
            </a:pPr>
            <a:r>
              <a:rPr b="1" lang="pt-BR" sz="2800">
                <a:solidFill>
                  <a:srgbClr val="93C47D"/>
                </a:solidFill>
              </a:rPr>
              <a:t>Diversificar vendas</a:t>
            </a:r>
            <a:endParaRPr b="1" sz="2800">
              <a:solidFill>
                <a:srgbClr val="93C47D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pt-BR" sz="2800">
                <a:solidFill>
                  <a:schemeClr val="lt1"/>
                </a:solidFill>
              </a:rPr>
              <a:t>Otimização da Logística;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pt-BR" sz="2800">
                <a:solidFill>
                  <a:schemeClr val="lt1"/>
                </a:solidFill>
              </a:rPr>
              <a:t>Controle de despesas;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pt-BR" sz="2800">
                <a:solidFill>
                  <a:schemeClr val="lt1"/>
                </a:solidFill>
              </a:rPr>
              <a:t>Automação de processo;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pt-BR" sz="2800">
                <a:solidFill>
                  <a:schemeClr val="lt1"/>
                </a:solidFill>
              </a:rPr>
              <a:t>Negociação com fornecedores</a:t>
            </a:r>
            <a:endParaRPr sz="2800">
              <a:solidFill>
                <a:schemeClr val="lt1"/>
              </a:solidFill>
            </a:endParaRPr>
          </a:p>
        </p:txBody>
      </p:sp>
      <p:pic>
        <p:nvPicPr>
          <p:cNvPr id="167" name="Google Shape;167;g21522b89024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7842" y="152400"/>
            <a:ext cx="2066923" cy="206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522b89024_0_60"/>
          <p:cNvSpPr txBox="1"/>
          <p:nvPr>
            <p:ph type="title"/>
          </p:nvPr>
        </p:nvSpPr>
        <p:spPr>
          <a:xfrm>
            <a:off x="4000492" y="192737"/>
            <a:ext cx="45060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ckwell"/>
              <a:buNone/>
            </a:pPr>
            <a:r>
              <a:rPr b="1" lang="pt-BR" sz="7200"/>
              <a:t>Solução</a:t>
            </a:r>
            <a:endParaRPr b="1" sz="7200"/>
          </a:p>
        </p:txBody>
      </p:sp>
      <p:grpSp>
        <p:nvGrpSpPr>
          <p:cNvPr id="173" name="Google Shape;173;g21522b89024_0_60"/>
          <p:cNvGrpSpPr/>
          <p:nvPr/>
        </p:nvGrpSpPr>
        <p:grpSpPr>
          <a:xfrm>
            <a:off x="-4" y="192713"/>
            <a:ext cx="1823231" cy="1440031"/>
            <a:chOff x="-3" y="192711"/>
            <a:chExt cx="2334782" cy="1844066"/>
          </a:xfrm>
        </p:grpSpPr>
        <p:sp>
          <p:nvSpPr>
            <p:cNvPr id="174" name="Google Shape;174;g21522b89024_0_60"/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  <a:ln cap="flat" cmpd="sng" w="12700">
              <a:solidFill>
                <a:srgbClr val="46442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Placa vermelha com letras brancas&#10;&#10;Descrição gerada automaticamente com confiança média" id="175" name="Google Shape;175;g21522b89024_0_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3" y="400050"/>
              <a:ext cx="2334782" cy="112069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" name="Google Shape;176;g21522b89024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207" y="2057799"/>
            <a:ext cx="10577586" cy="459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21522b89024_0_60"/>
          <p:cNvSpPr txBox="1"/>
          <p:nvPr/>
        </p:nvSpPr>
        <p:spPr>
          <a:xfrm>
            <a:off x="4000500" y="1301825"/>
            <a:ext cx="501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pt-BR" sz="2800">
                <a:solidFill>
                  <a:schemeClr val="lt1"/>
                </a:solidFill>
              </a:rPr>
              <a:t>Previsão de demanda</a:t>
            </a:r>
            <a:endParaRPr sz="2800">
              <a:solidFill>
                <a:schemeClr val="lt1"/>
              </a:solidFill>
            </a:endParaRPr>
          </a:p>
        </p:txBody>
      </p:sp>
      <p:pic>
        <p:nvPicPr>
          <p:cNvPr id="178" name="Google Shape;178;g21522b89024_0_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71300" y="152400"/>
            <a:ext cx="1752999" cy="175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g21522b89024_0_70"/>
          <p:cNvGrpSpPr/>
          <p:nvPr/>
        </p:nvGrpSpPr>
        <p:grpSpPr>
          <a:xfrm>
            <a:off x="-4" y="192713"/>
            <a:ext cx="1823231" cy="1440031"/>
            <a:chOff x="-3" y="192711"/>
            <a:chExt cx="2334782" cy="1844066"/>
          </a:xfrm>
        </p:grpSpPr>
        <p:sp>
          <p:nvSpPr>
            <p:cNvPr id="184" name="Google Shape;184;g21522b89024_0_70"/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  <a:ln cap="flat" cmpd="sng" w="12700">
              <a:solidFill>
                <a:srgbClr val="46442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Placa vermelha com letras brancas&#10;&#10;Descrição gerada automaticamente com confiança média" id="185" name="Google Shape;185;g21522b89024_0_7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3" y="400050"/>
              <a:ext cx="2334782" cy="112069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6" name="Google Shape;186;g21522b89024_0_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650" y="1972100"/>
            <a:ext cx="10577601" cy="451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1522b89024_0_70"/>
          <p:cNvSpPr txBox="1"/>
          <p:nvPr>
            <p:ph type="title"/>
          </p:nvPr>
        </p:nvSpPr>
        <p:spPr>
          <a:xfrm>
            <a:off x="4152892" y="192737"/>
            <a:ext cx="45060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ckwell"/>
              <a:buNone/>
            </a:pPr>
            <a:r>
              <a:rPr b="1" lang="pt-BR" sz="7200"/>
              <a:t>Solução</a:t>
            </a:r>
            <a:endParaRPr b="1" sz="7200"/>
          </a:p>
        </p:txBody>
      </p:sp>
      <p:sp>
        <p:nvSpPr>
          <p:cNvPr id="188" name="Google Shape;188;g21522b89024_0_70"/>
          <p:cNvSpPr txBox="1"/>
          <p:nvPr/>
        </p:nvSpPr>
        <p:spPr>
          <a:xfrm>
            <a:off x="4152900" y="1301825"/>
            <a:ext cx="501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pt-BR" sz="2800">
                <a:solidFill>
                  <a:schemeClr val="lt1"/>
                </a:solidFill>
              </a:rPr>
              <a:t>Previsão de demanda</a:t>
            </a:r>
            <a:endParaRPr sz="2800">
              <a:solidFill>
                <a:schemeClr val="lt1"/>
              </a:solidFill>
            </a:endParaRPr>
          </a:p>
        </p:txBody>
      </p:sp>
      <p:pic>
        <p:nvPicPr>
          <p:cNvPr id="189" name="Google Shape;189;g21522b89024_0_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37337" y="266037"/>
            <a:ext cx="1440026" cy="144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g21522b89024_0_79"/>
          <p:cNvGrpSpPr/>
          <p:nvPr/>
        </p:nvGrpSpPr>
        <p:grpSpPr>
          <a:xfrm>
            <a:off x="-4" y="192713"/>
            <a:ext cx="1823231" cy="1440031"/>
            <a:chOff x="-3" y="192711"/>
            <a:chExt cx="2334782" cy="1844066"/>
          </a:xfrm>
        </p:grpSpPr>
        <p:sp>
          <p:nvSpPr>
            <p:cNvPr id="195" name="Google Shape;195;g21522b89024_0_79"/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  <a:ln cap="flat" cmpd="sng" w="12700">
              <a:solidFill>
                <a:srgbClr val="46442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Placa vermelha com letras brancas&#10;&#10;Descrição gerada automaticamente com confiança média" id="196" name="Google Shape;196;g21522b89024_0_7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3" y="400050"/>
              <a:ext cx="2334782" cy="11206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7" name="Google Shape;197;g21522b89024_0_79"/>
          <p:cNvSpPr txBox="1"/>
          <p:nvPr>
            <p:ph type="title"/>
          </p:nvPr>
        </p:nvSpPr>
        <p:spPr>
          <a:xfrm>
            <a:off x="4232667" y="192737"/>
            <a:ext cx="45060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ckwell"/>
              <a:buNone/>
            </a:pPr>
            <a:r>
              <a:rPr b="1" lang="pt-BR" sz="7200"/>
              <a:t>Curva Abc</a:t>
            </a:r>
            <a:endParaRPr b="1" sz="7200"/>
          </a:p>
        </p:txBody>
      </p:sp>
      <p:pic>
        <p:nvPicPr>
          <p:cNvPr id="198" name="Google Shape;198;g21522b89024_0_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775" y="5030775"/>
            <a:ext cx="3616800" cy="15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1522b89024_0_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0880" y="1301837"/>
            <a:ext cx="6734596" cy="3603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ob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2024-06-04T15:06:51Z</dcterms:created>
  <dc:creator>Fabiano Sabha</dc:creator>
</cp:coreProperties>
</file>